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Lst>
  <p:notesMasterIdLst>
    <p:notesMasterId r:id="rId22"/>
  </p:notesMasterIdLst>
  <p:sldIdLst>
    <p:sldId id="298" r:id="rId3"/>
    <p:sldId id="300" r:id="rId4"/>
    <p:sldId id="313" r:id="rId5"/>
    <p:sldId id="334" r:id="rId6"/>
    <p:sldId id="339" r:id="rId7"/>
    <p:sldId id="323" r:id="rId8"/>
    <p:sldId id="337" r:id="rId9"/>
    <p:sldId id="341" r:id="rId10"/>
    <p:sldId id="336" r:id="rId11"/>
    <p:sldId id="332" r:id="rId12"/>
    <p:sldId id="346" r:id="rId13"/>
    <p:sldId id="314" r:id="rId14"/>
    <p:sldId id="315" r:id="rId15"/>
    <p:sldId id="344" r:id="rId16"/>
    <p:sldId id="345" r:id="rId17"/>
    <p:sldId id="342" r:id="rId18"/>
    <p:sldId id="331" r:id="rId19"/>
    <p:sldId id="335" r:id="rId20"/>
    <p:sldId id="34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jing Chen" initials="YC" lastIdx="12" clrIdx="0">
    <p:extLst>
      <p:ext uri="{19B8F6BF-5375-455C-9EA6-DF929625EA0E}">
        <p15:presenceInfo xmlns:p15="http://schemas.microsoft.com/office/powerpoint/2012/main" userId="S-1-5-21-124525095-708259637-1543119021-1473610" providerId="AD"/>
      </p:ext>
    </p:extLst>
  </p:cmAuthor>
  <p:cmAuthor id="2" name="Rahee Ghosh Peshawaria" initials="RGP" lastIdx="7" clrIdx="1">
    <p:extLst>
      <p:ext uri="{19B8F6BF-5375-455C-9EA6-DF929625EA0E}">
        <p15:presenceInfo xmlns:p15="http://schemas.microsoft.com/office/powerpoint/2012/main" userId="S-1-5-21-2127521184-1604012920-1887927527-124273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6FC8"/>
    <a:srgbClr val="005291"/>
    <a:srgbClr val="0070C0"/>
    <a:srgbClr val="008272"/>
    <a:srgbClr val="505050"/>
    <a:srgbClr val="2F60E0"/>
    <a:srgbClr val="107C10"/>
    <a:srgbClr val="9080CF"/>
    <a:srgbClr val="02B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8" autoAdjust="0"/>
    <p:restoredTop sz="89981" autoAdjust="0"/>
  </p:normalViewPr>
  <p:slideViewPr>
    <p:cSldViewPr snapToGrid="0">
      <p:cViewPr varScale="1">
        <p:scale>
          <a:sx n="56" d="100"/>
          <a:sy n="56" d="100"/>
        </p:scale>
        <p:origin x="144" y="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B8464-E05F-433D-84E0-260999A018C7}" type="datetimeFigureOut">
              <a:rPr lang="en-US" smtClean="0"/>
              <a:t>11/18/2016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2D322-474A-446D-9BD6-85AF011F6ED6}" type="slidenum">
              <a:rPr lang="en-US" smtClean="0"/>
              <a:t>‹#›</a:t>
            </a:fld>
            <a:endParaRPr lang="en-US" dirty="0"/>
          </a:p>
        </p:txBody>
      </p:sp>
    </p:spTree>
    <p:extLst>
      <p:ext uri="{BB962C8B-B14F-4D97-AF65-F5344CB8AC3E}">
        <p14:creationId xmlns:p14="http://schemas.microsoft.com/office/powerpoint/2010/main" val="3941750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C2D322-474A-446D-9BD6-85AF011F6ED6}" type="slidenum">
              <a:rPr lang="en-US" smtClean="0"/>
              <a:t>10</a:t>
            </a:fld>
            <a:endParaRPr lang="en-US" dirty="0"/>
          </a:p>
        </p:txBody>
      </p:sp>
    </p:spTree>
    <p:extLst>
      <p:ext uri="{BB962C8B-B14F-4D97-AF65-F5344CB8AC3E}">
        <p14:creationId xmlns:p14="http://schemas.microsoft.com/office/powerpoint/2010/main" val="12226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7178F21-7BB5-4F00-9D27-A734FECBAC34}" type="slidenum">
              <a:rPr lang="en-US" smtClean="0"/>
              <a:t>11</a:t>
            </a:fld>
            <a:endParaRPr lang="en-US" dirty="0"/>
          </a:p>
        </p:txBody>
      </p:sp>
    </p:spTree>
    <p:extLst>
      <p:ext uri="{BB962C8B-B14F-4D97-AF65-F5344CB8AC3E}">
        <p14:creationId xmlns:p14="http://schemas.microsoft.com/office/powerpoint/2010/main" val="59325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7178F21-7BB5-4F00-9D27-A734FECBAC34}" type="slidenum">
              <a:rPr lang="en-US" smtClean="0"/>
              <a:t>13</a:t>
            </a:fld>
            <a:endParaRPr lang="en-US" dirty="0"/>
          </a:p>
        </p:txBody>
      </p:sp>
    </p:spTree>
    <p:extLst>
      <p:ext uri="{BB962C8B-B14F-4D97-AF65-F5344CB8AC3E}">
        <p14:creationId xmlns:p14="http://schemas.microsoft.com/office/powerpoint/2010/main" val="492383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7178F21-7BB5-4F00-9D27-A734FECBAC34}" type="slidenum">
              <a:rPr lang="en-US" smtClean="0"/>
              <a:t>14</a:t>
            </a:fld>
            <a:endParaRPr lang="en-US" dirty="0"/>
          </a:p>
        </p:txBody>
      </p:sp>
    </p:spTree>
    <p:extLst>
      <p:ext uri="{BB962C8B-B14F-4D97-AF65-F5344CB8AC3E}">
        <p14:creationId xmlns:p14="http://schemas.microsoft.com/office/powerpoint/2010/main" val="3365582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7178F21-7BB5-4F00-9D27-A734FECBAC34}" type="slidenum">
              <a:rPr lang="en-US" smtClean="0"/>
              <a:t>15</a:t>
            </a:fld>
            <a:endParaRPr lang="en-US" dirty="0"/>
          </a:p>
        </p:txBody>
      </p:sp>
    </p:spTree>
    <p:extLst>
      <p:ext uri="{BB962C8B-B14F-4D97-AF65-F5344CB8AC3E}">
        <p14:creationId xmlns:p14="http://schemas.microsoft.com/office/powerpoint/2010/main" val="3068023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7178F21-7BB5-4F00-9D27-A734FECBAC34}" type="slidenum">
              <a:rPr lang="en-US" smtClean="0"/>
              <a:t>16</a:t>
            </a:fld>
            <a:endParaRPr lang="en-US" dirty="0"/>
          </a:p>
        </p:txBody>
      </p:sp>
    </p:spTree>
    <p:extLst>
      <p:ext uri="{BB962C8B-B14F-4D97-AF65-F5344CB8AC3E}">
        <p14:creationId xmlns:p14="http://schemas.microsoft.com/office/powerpoint/2010/main" val="1386668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7178F21-7BB5-4F00-9D27-A734FECBAC34}" type="slidenum">
              <a:rPr lang="en-US" smtClean="0"/>
              <a:t>18</a:t>
            </a:fld>
            <a:endParaRPr lang="en-US" dirty="0"/>
          </a:p>
        </p:txBody>
      </p:sp>
    </p:spTree>
    <p:extLst>
      <p:ext uri="{BB962C8B-B14F-4D97-AF65-F5344CB8AC3E}">
        <p14:creationId xmlns:p14="http://schemas.microsoft.com/office/powerpoint/2010/main" val="1447723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2" name="Rectangle 1"/>
          <p:cNvSpPr/>
          <p:nvPr userDrawn="1"/>
        </p:nvSpPr>
        <p:spPr bwMode="auto">
          <a:xfrm>
            <a:off x="0" y="0"/>
            <a:ext cx="12192000" cy="6857999"/>
          </a:xfrm>
          <a:prstGeom prst="rect">
            <a:avLst/>
          </a:prstGeom>
          <a:blipFill>
            <a:blip r:embed="rId2"/>
            <a:stretch>
              <a:fillRect t="-18000" b="-10000"/>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p>
        </p:txBody>
      </p:sp>
      <p:sp>
        <p:nvSpPr>
          <p:cNvPr id="7" name="Rectangle 6"/>
          <p:cNvSpPr/>
          <p:nvPr userDrawn="1"/>
        </p:nvSpPr>
        <p:spPr bwMode="auto">
          <a:xfrm>
            <a:off x="260772" y="2537460"/>
            <a:ext cx="6274974" cy="3132919"/>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title" hasCustomPrompt="1"/>
          </p:nvPr>
        </p:nvSpPr>
        <p:spPr bwMode="auto">
          <a:xfrm>
            <a:off x="259826" y="2536743"/>
            <a:ext cx="6261291" cy="2293620"/>
          </a:xfrm>
          <a:noFill/>
        </p:spPr>
        <p:txBody>
          <a:bodyPr lIns="182880" tIns="91440" rIns="182880" bIns="91440" anchor="b" anchorCtr="0"/>
          <a:lstStyle>
            <a:lvl1pPr>
              <a:defRPr sz="4800" spc="-98" baseline="0">
                <a:gradFill>
                  <a:gsLst>
                    <a:gs pos="72727">
                      <a:srgbClr val="FFFFFF"/>
                    </a:gs>
                    <a:gs pos="36000">
                      <a:srgbClr val="FFFFFF"/>
                    </a:gs>
                  </a:gsLst>
                  <a:lin ang="5400000" scaled="0"/>
                </a:gradFill>
              </a:defRPr>
            </a:lvl1pPr>
          </a:lstStyle>
          <a:p>
            <a:r>
              <a:rPr lang="en-US" dirty="0"/>
              <a:t>Presentation title</a:t>
            </a:r>
          </a:p>
        </p:txBody>
      </p:sp>
      <p:sp>
        <p:nvSpPr>
          <p:cNvPr id="11" name="TextBox 10"/>
          <p:cNvSpPr txBox="1"/>
          <p:nvPr userDrawn="1"/>
        </p:nvSpPr>
        <p:spPr>
          <a:xfrm>
            <a:off x="259826" y="4831080"/>
            <a:ext cx="6275920" cy="840016"/>
          </a:xfrm>
          <a:prstGeom prst="rect">
            <a:avLst/>
          </a:prstGeom>
          <a:noFill/>
        </p:spPr>
        <p:txBody>
          <a:bodyPr wrap="square" lIns="182880" tIns="146304" rIns="182880" bIns="146304" rtlCol="0" anchor="ctr" anchorCtr="0">
            <a:noAutofit/>
          </a:bodyPr>
          <a:lstStyle/>
          <a:p>
            <a:pPr>
              <a:lnSpc>
                <a:spcPct val="90000"/>
              </a:lnSpc>
              <a:spcAft>
                <a:spcPts val="600"/>
              </a:spcAft>
              <a:defRPr/>
            </a:pPr>
            <a:r>
              <a:rPr lang="en-US" sz="2400" kern="0" dirty="0">
                <a:solidFill>
                  <a:srgbClr val="9BD2FF"/>
                </a:solidFill>
                <a:cs typeface="Segoe UI Semilight" panose="020B0402040204020203" pitchFamily="34" charset="0"/>
              </a:rPr>
              <a:t>Cortana Intelligence Suite</a:t>
            </a:r>
          </a:p>
        </p:txBody>
      </p:sp>
      <p:cxnSp>
        <p:nvCxnSpPr>
          <p:cNvPr id="12" name="Straight Connector 11"/>
          <p:cNvCxnSpPr/>
          <p:nvPr userDrawn="1"/>
        </p:nvCxnSpPr>
        <p:spPr>
          <a:xfrm>
            <a:off x="459403" y="4872330"/>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57837" y="470413"/>
            <a:ext cx="1792845" cy="384107"/>
          </a:xfrm>
          <a:prstGeom prst="rect">
            <a:avLst/>
          </a:prstGeom>
        </p:spPr>
      </p:pic>
    </p:spTree>
    <p:extLst>
      <p:ext uri="{BB962C8B-B14F-4D97-AF65-F5344CB8AC3E}">
        <p14:creationId xmlns:p14="http://schemas.microsoft.com/office/powerpoint/2010/main" val="192772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172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33672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82281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9"/>
            <a:ext cx="9860674" cy="1793881"/>
          </a:xfrm>
          <a:noFill/>
        </p:spPr>
        <p:txBody>
          <a:bodyPr lIns="182880" tIns="146304" rIns="182880" bIns="146304">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56959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7545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911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195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168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rgbClr val="8080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200" b="0" i="0" u="none" strike="noStrike" kern="1200" cap="none" spc="0" normalizeH="0" baseline="0" noProof="0" smtClean="0">
                <a:ln>
                  <a:noFill/>
                </a:ln>
                <a:solidFill>
                  <a:srgbClr val="80808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dirty="0">
              <a:ln>
                <a:noFill/>
              </a:ln>
              <a:solidFill>
                <a:srgbClr val="808080"/>
              </a:solidFill>
              <a:effectLst/>
              <a:uLnTx/>
              <a:uFillTx/>
              <a:latin typeface="Segoe UI"/>
              <a:ea typeface="+mn-ea"/>
              <a:cs typeface="+mn-cs"/>
            </a:endParaRPr>
          </a:p>
        </p:txBody>
      </p:sp>
    </p:spTree>
    <p:extLst>
      <p:ext uri="{BB962C8B-B14F-4D97-AF65-F5344CB8AC3E}">
        <p14:creationId xmlns:p14="http://schemas.microsoft.com/office/powerpoint/2010/main" val="6531952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28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29748" cy="6868607"/>
          </a:xfrm>
          <a:prstGeom prst="rect">
            <a:avLst/>
          </a:prstGeom>
        </p:spPr>
      </p:pic>
      <p:sp>
        <p:nvSpPr>
          <p:cNvPr id="8" name="Title 1"/>
          <p:cNvSpPr>
            <a:spLocks noGrp="1"/>
          </p:cNvSpPr>
          <p:nvPr>
            <p:ph type="title" hasCustomPrompt="1"/>
          </p:nvPr>
        </p:nvSpPr>
        <p:spPr bwMode="auto">
          <a:xfrm>
            <a:off x="268293" y="970410"/>
            <a:ext cx="6261291" cy="2293620"/>
          </a:xfrm>
          <a:noFill/>
        </p:spPr>
        <p:txBody>
          <a:bodyPr lIns="182880" tIns="91440" rIns="182880" bIns="91440" anchor="b" anchorCtr="0"/>
          <a:lstStyle>
            <a:lvl1pPr marL="0" algn="l" defTabSz="914005" rtl="0" eaLnBrk="1" latinLnBrk="0" hangingPunct="1">
              <a:lnSpc>
                <a:spcPct val="90000"/>
              </a:lnSpc>
              <a:spcBef>
                <a:spcPct val="0"/>
              </a:spcBef>
              <a:buNone/>
              <a:defRPr lang="en-US" sz="4800" b="0" kern="1200" cap="none" spc="-100" baseline="0" dirty="0">
                <a:ln w="3175">
                  <a:noFill/>
                </a:ln>
                <a:solidFill>
                  <a:schemeClr val="bg1"/>
                </a:solidFill>
                <a:effectLst/>
                <a:latin typeface="+mj-lt"/>
                <a:ea typeface="+mn-ea"/>
                <a:cs typeface="Segoe UI" pitchFamily="34" charset="0"/>
              </a:defRPr>
            </a:lvl1pPr>
          </a:lstStyle>
          <a:p>
            <a:r>
              <a:rPr lang="en-US" dirty="0"/>
              <a:t>Presentation title</a:t>
            </a:r>
          </a:p>
        </p:txBody>
      </p:sp>
    </p:spTree>
    <p:extLst>
      <p:ext uri="{BB962C8B-B14F-4D97-AF65-F5344CB8AC3E}">
        <p14:creationId xmlns:p14="http://schemas.microsoft.com/office/powerpoint/2010/main" val="128059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2210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0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0285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562"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3"/>
            <a:ext cx="3223861" cy="690694"/>
          </a:xfrm>
          <a:prstGeom prst="rect">
            <a:avLst/>
          </a:prstGeom>
        </p:spPr>
      </p:pic>
    </p:spTree>
    <p:extLst>
      <p:ext uri="{BB962C8B-B14F-4D97-AF65-F5344CB8AC3E}">
        <p14:creationId xmlns:p14="http://schemas.microsoft.com/office/powerpoint/2010/main" val="10137878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21783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rgbClr val="8080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200" b="0" i="0" u="none" strike="noStrike" kern="1200" cap="none" spc="0" normalizeH="0" baseline="0" noProof="0" smtClean="0">
                <a:ln>
                  <a:noFill/>
                </a:ln>
                <a:solidFill>
                  <a:srgbClr val="80808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dirty="0">
              <a:ln>
                <a:noFill/>
              </a:ln>
              <a:solidFill>
                <a:srgbClr val="808080"/>
              </a:solidFill>
              <a:effectLst/>
              <a:uLnTx/>
              <a:uFillTx/>
              <a:latin typeface="Segoe UI"/>
              <a:ea typeface="+mn-ea"/>
              <a:cs typeface="+mn-cs"/>
            </a:endParaRPr>
          </a:p>
        </p:txBody>
      </p:sp>
    </p:spTree>
    <p:extLst>
      <p:ext uri="{BB962C8B-B14F-4D97-AF65-F5344CB8AC3E}">
        <p14:creationId xmlns:p14="http://schemas.microsoft.com/office/powerpoint/2010/main" val="7842950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rgbClr val="8080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200" b="0" i="0" u="none" strike="noStrike" kern="1200" cap="none" spc="0" normalizeH="0" baseline="0" noProof="0" smtClean="0">
                <a:ln>
                  <a:noFill/>
                </a:ln>
                <a:solidFill>
                  <a:srgbClr val="80808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dirty="0">
              <a:ln>
                <a:noFill/>
              </a:ln>
              <a:solidFill>
                <a:srgbClr val="808080"/>
              </a:solidFill>
              <a:effectLst/>
              <a:uLnTx/>
              <a:uFillTx/>
              <a:latin typeface="Segoe UI"/>
              <a:ea typeface="+mn-ea"/>
              <a:cs typeface="+mn-cs"/>
            </a:endParaRPr>
          </a:p>
        </p:txBody>
      </p:sp>
      <p:sp>
        <p:nvSpPr>
          <p:cNvPr id="3"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997535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20"/>
            <a:ext cx="1792850" cy="384107"/>
          </a:xfrm>
          <a:prstGeom prst="rect">
            <a:avLst/>
          </a:prstGeom>
        </p:spPr>
      </p:pic>
    </p:spTree>
    <p:extLst>
      <p:ext uri="{BB962C8B-B14F-4D97-AF65-F5344CB8AC3E}">
        <p14:creationId xmlns:p14="http://schemas.microsoft.com/office/powerpoint/2010/main" val="796773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6968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2844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82250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98752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708011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76415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rgbClr val="8080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200" b="0" i="0" u="none" strike="noStrike" kern="1200" cap="none" spc="0" normalizeH="0" baseline="0" noProof="0" smtClean="0">
                <a:ln>
                  <a:noFill/>
                </a:ln>
                <a:solidFill>
                  <a:srgbClr val="80808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dirty="0">
              <a:ln>
                <a:noFill/>
              </a:ln>
              <a:solidFill>
                <a:srgbClr val="808080"/>
              </a:solidFill>
              <a:effectLst/>
              <a:uLnTx/>
              <a:uFillTx/>
              <a:latin typeface="Segoe UI"/>
              <a:ea typeface="+mn-ea"/>
              <a:cs typeface="+mn-cs"/>
            </a:endParaRPr>
          </a:p>
        </p:txBody>
      </p:sp>
      <p:pic>
        <p:nvPicPr>
          <p:cNvPr id="6" name="Picture 5"/>
          <p:cNvPicPr>
            <a:picLocks noChangeAspect="1"/>
          </p:cNvPicPr>
          <p:nvPr userDrawn="1"/>
        </p:nvPicPr>
        <p:blipFill>
          <a:blip r:embed="rId27"/>
          <a:stretch>
            <a:fillRect/>
          </a:stretch>
        </p:blipFill>
        <p:spPr>
          <a:xfrm>
            <a:off x="12240323" y="0"/>
            <a:ext cx="1397517" cy="6858000"/>
          </a:xfrm>
          <a:prstGeom prst="rect">
            <a:avLst/>
          </a:prstGeom>
        </p:spPr>
      </p:pic>
    </p:spTree>
    <p:extLst>
      <p:ext uri="{BB962C8B-B14F-4D97-AF65-F5344CB8AC3E}">
        <p14:creationId xmlns:p14="http://schemas.microsoft.com/office/powerpoint/2010/main" val="4275354062"/>
      </p:ext>
    </p:extLst>
  </p:cSld>
  <p:clrMap bg1="lt1" tx1="dk1" bg2="lt2" tx2="dk2" accent1="accent1" accent2="accent2" accent3="accent3" accent4="accent4" accent5="accent5" accent6="accent6" hlink="hlink" folHlink="folHlink"/>
  <p:sldLayoutIdLst>
    <p:sldLayoutId id="2147483661" r:id="rId1"/>
    <p:sldLayoutId id="2147483689"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5" r:id="rId25"/>
  </p:sldLayoutIdLst>
  <p:transition>
    <p:fade/>
  </p:transition>
  <p:hf hdr="0" ftr="0" dt="0"/>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4A3286-082C-4BD0-823A-D22371644752}" type="slidenum">
              <a:rPr lang="en-US" smtClean="0"/>
              <a:t>‹#›</a:t>
            </a:fld>
            <a:endParaRPr lang="en-US" dirty="0"/>
          </a:p>
        </p:txBody>
      </p:sp>
    </p:spTree>
    <p:extLst>
      <p:ext uri="{BB962C8B-B14F-4D97-AF65-F5344CB8AC3E}">
        <p14:creationId xmlns:p14="http://schemas.microsoft.com/office/powerpoint/2010/main" val="510108253"/>
      </p:ext>
    </p:extLst>
  </p:cSld>
  <p:clrMap bg1="lt1" tx1="dk1" bg2="lt2" tx2="dk2" accent1="accent1" accent2="accent2" accent3="accent3" accent4="accent4" accent5="accent5" accent6="accent6" hlink="hlink" folHlink="folHlink"/>
  <p:sldLayoutIdLst>
    <p:sldLayoutId id="214748368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Call Center</a:t>
            </a:r>
            <a:br>
              <a:rPr lang="en-US" dirty="0"/>
            </a:br>
            <a:r>
              <a:rPr lang="en-US" dirty="0"/>
              <a:t>Automation</a:t>
            </a:r>
          </a:p>
        </p:txBody>
      </p:sp>
    </p:spTree>
    <p:extLst>
      <p:ext uri="{BB962C8B-B14F-4D97-AF65-F5344CB8AC3E}">
        <p14:creationId xmlns:p14="http://schemas.microsoft.com/office/powerpoint/2010/main" val="6524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a:spLocks/>
          </p:cNvSpPr>
          <p:nvPr/>
        </p:nvSpPr>
        <p:spPr>
          <a:xfrm>
            <a:off x="0" y="0"/>
            <a:ext cx="12192000"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563">
              <a:defRPr/>
            </a:pPr>
            <a:r>
              <a:rPr lang="en-US" sz="3400" spc="0" dirty="0">
                <a:ln>
                  <a:noFill/>
                </a:ln>
                <a:solidFill>
                  <a:srgbClr val="505050">
                    <a:lumMod val="75000"/>
                  </a:srgbClr>
                </a:solidFill>
                <a:cs typeface="+mn-cs"/>
              </a:rPr>
              <a:t>Call Center Automation </a:t>
            </a:r>
            <a:r>
              <a:rPr kumimoji="0" lang="en-US" sz="3400" b="0" i="0" u="none" strike="noStrike" kern="1200" cap="none" spc="0" normalizeH="0" baseline="0" noProof="0" dirty="0">
                <a:ln>
                  <a:noFill/>
                </a:ln>
                <a:solidFill>
                  <a:srgbClr val="505050">
                    <a:lumMod val="75000"/>
                  </a:srgbClr>
                </a:solidFill>
                <a:effectLst/>
                <a:uLnTx/>
                <a:uFillTx/>
                <a:cs typeface="+mn-cs"/>
              </a:rPr>
              <a:t>| </a:t>
            </a:r>
            <a:r>
              <a:rPr lang="en-US" sz="3400" spc="0" dirty="0">
                <a:ln>
                  <a:noFill/>
                </a:ln>
                <a:solidFill>
                  <a:schemeClr val="accent2">
                    <a:lumMod val="75000"/>
                  </a:schemeClr>
                </a:solidFill>
                <a:cs typeface="+mn-cs"/>
              </a:rPr>
              <a:t>Call Architecture</a:t>
            </a:r>
          </a:p>
        </p:txBody>
      </p:sp>
      <p:sp>
        <p:nvSpPr>
          <p:cNvPr id="86" name="Rectangle 85"/>
          <p:cNvSpPr/>
          <p:nvPr/>
        </p:nvSpPr>
        <p:spPr bwMode="auto">
          <a:xfrm>
            <a:off x="0" y="806298"/>
            <a:ext cx="12192000" cy="6051702"/>
          </a:xfrm>
          <a:prstGeom prst="rect">
            <a:avLst/>
          </a:prstGeom>
          <a:solidFill>
            <a:srgbClr val="40CD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5556"/>
            <a:ext cx="12207240" cy="5857523"/>
          </a:xfrm>
          <a:prstGeom prst="rect">
            <a:avLst/>
          </a:prstGeom>
        </p:spPr>
      </p:pic>
      <p:sp>
        <p:nvSpPr>
          <p:cNvPr id="397" name="TextBox 396"/>
          <p:cNvSpPr txBox="1"/>
          <p:nvPr/>
        </p:nvSpPr>
        <p:spPr>
          <a:xfrm>
            <a:off x="7406640" y="1478280"/>
            <a:ext cx="2829560" cy="1066446"/>
          </a:xfrm>
          <a:prstGeom prst="rect">
            <a:avLst/>
          </a:prstGeom>
          <a:noFill/>
        </p:spPr>
        <p:txBody>
          <a:bodyPr wrap="square" lIns="0" tIns="0" rIns="0" bIns="0" rtlCol="0">
            <a:spAutoFit/>
          </a:bodyPr>
          <a:lstStyle/>
          <a:p>
            <a:pPr>
              <a:lnSpc>
                <a:spcPct val="90000"/>
              </a:lnSpc>
              <a:spcAft>
                <a:spcPts val="600"/>
              </a:spcAft>
            </a:pPr>
            <a:r>
              <a:rPr lang="en-US" sz="1400" dirty="0">
                <a:solidFill>
                  <a:srgbClr val="282828"/>
                </a:solidFill>
                <a:latin typeface="Segoe UI Semibold" panose="020B0702040204020203" pitchFamily="34" charset="0"/>
                <a:cs typeface="Segoe UI Semibold" panose="020B0702040204020203" pitchFamily="34" charset="0"/>
              </a:rPr>
              <a:t>Speech API</a:t>
            </a:r>
            <a:br>
              <a:rPr lang="en-US" sz="1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Synthesizes the speech activities of a representative. Converts </a:t>
            </a:r>
            <a:r>
              <a:rPr lang="en-US" sz="1050" dirty="0">
                <a:solidFill>
                  <a:srgbClr val="005291"/>
                </a:solidFill>
                <a:latin typeface="Segoe UI Semibold" panose="020B0702040204020203" pitchFamily="34" charset="0"/>
                <a:cs typeface="Segoe UI Semibold" panose="020B0702040204020203" pitchFamily="34" charset="0"/>
              </a:rPr>
              <a:t>user’s input </a:t>
            </a:r>
            <a:r>
              <a:rPr lang="en-US" sz="10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to text and </a:t>
            </a:r>
            <a:r>
              <a:rPr lang="en-US" sz="1050" dirty="0">
                <a:solidFill>
                  <a:srgbClr val="BD3604"/>
                </a:solidFill>
                <a:latin typeface="Segoe UI Semibold" panose="020B0702040204020203" pitchFamily="34" charset="0"/>
                <a:cs typeface="Segoe UI Semibold" panose="020B0702040204020203" pitchFamily="34" charset="0"/>
              </a:rPr>
              <a:t>passes it to LUIS</a:t>
            </a:r>
            <a:r>
              <a:rPr lang="en-US" sz="10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When the </a:t>
            </a:r>
            <a:r>
              <a:rPr lang="en-US" sz="1050" dirty="0">
                <a:solidFill>
                  <a:srgbClr val="9080CF"/>
                </a:solidFill>
                <a:latin typeface="Segoe UI Semibold" panose="020B0702040204020203" pitchFamily="34" charset="0"/>
                <a:cs typeface="Segoe UI Semibold" panose="020B0702040204020203" pitchFamily="34" charset="0"/>
              </a:rPr>
              <a:t>data is received from the database</a:t>
            </a:r>
            <a:r>
              <a:rPr lang="en-US" sz="10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it is converted to the synthesized representative’s voice and </a:t>
            </a:r>
            <a:r>
              <a:rPr lang="en-US" sz="1050" dirty="0">
                <a:solidFill>
                  <a:srgbClr val="107C10"/>
                </a:solidFill>
                <a:latin typeface="Segoe UI Semibold" panose="020B0702040204020203" pitchFamily="34" charset="0"/>
                <a:cs typeface="Segoe UI Semibold" panose="020B0702040204020203" pitchFamily="34" charset="0"/>
              </a:rPr>
              <a:t>relayed to the user</a:t>
            </a:r>
            <a:r>
              <a:rPr lang="en-US" sz="10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t>
            </a:r>
            <a:endParaRPr lang="en-US" sz="1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98" name="TextBox 397"/>
          <p:cNvSpPr txBox="1"/>
          <p:nvPr/>
        </p:nvSpPr>
        <p:spPr>
          <a:xfrm>
            <a:off x="2921000" y="4622800"/>
            <a:ext cx="1986280" cy="863600"/>
          </a:xfrm>
          <a:prstGeom prst="rect">
            <a:avLst/>
          </a:prstGeom>
          <a:noFill/>
        </p:spPr>
        <p:txBody>
          <a:bodyPr wrap="square" lIns="0" tIns="0" rIns="0" bIns="0" rtlCol="0">
            <a:noAutofit/>
          </a:bodyPr>
          <a:lstStyle/>
          <a:p>
            <a:pPr>
              <a:lnSpc>
                <a:spcPct val="90000"/>
              </a:lnSpc>
              <a:spcAft>
                <a:spcPts val="600"/>
              </a:spcAft>
            </a:pPr>
            <a:r>
              <a:rPr lang="en-US" sz="1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Call App</a:t>
            </a:r>
            <a:br>
              <a:rPr lang="en-US" sz="1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Relays information between the user and the system. It also acts as a pass-thru for processes to reduce latency.</a:t>
            </a:r>
            <a:endParaRPr lang="en-US" sz="1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99" name="TextBox 398"/>
          <p:cNvSpPr txBox="1"/>
          <p:nvPr/>
        </p:nvSpPr>
        <p:spPr>
          <a:xfrm>
            <a:off x="9037320" y="3146742"/>
            <a:ext cx="2829560" cy="824072"/>
          </a:xfrm>
          <a:prstGeom prst="rect">
            <a:avLst/>
          </a:prstGeom>
          <a:noFill/>
        </p:spPr>
        <p:txBody>
          <a:bodyPr wrap="square" lIns="0" tIns="0" rIns="0" bIns="0" rtlCol="0">
            <a:spAutoFit/>
          </a:bodyPr>
          <a:lstStyle/>
          <a:p>
            <a:pPr>
              <a:lnSpc>
                <a:spcPct val="90000"/>
              </a:lnSpc>
              <a:spcAft>
                <a:spcPts val="600"/>
              </a:spcAft>
            </a:pPr>
            <a:r>
              <a:rPr lang="en-US" sz="1400" dirty="0">
                <a:solidFill>
                  <a:srgbClr val="282828"/>
                </a:solidFill>
                <a:latin typeface="Segoe UI Semibold" panose="020B0702040204020203" pitchFamily="34" charset="0"/>
                <a:cs typeface="Segoe UI Semibold" panose="020B0702040204020203" pitchFamily="34" charset="0"/>
              </a:rPr>
              <a:t>Language Understanding Intelligence Service (LUIS)</a:t>
            </a:r>
            <a:br>
              <a:rPr lang="en-US" sz="1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50" dirty="0">
                <a:solidFill>
                  <a:srgbClr val="BD3604"/>
                </a:solidFill>
                <a:latin typeface="Segoe UI Semibold" panose="020B0702040204020203" pitchFamily="34" charset="0"/>
                <a:cs typeface="Segoe UI Semibold" panose="020B0702040204020203" pitchFamily="34" charset="0"/>
              </a:rPr>
              <a:t>Receives the text from Speech API </a:t>
            </a:r>
            <a:r>
              <a:rPr lang="en-US" sz="10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and determines the user’s intent. </a:t>
            </a:r>
            <a:r>
              <a:rPr lang="en-US" sz="1050" dirty="0">
                <a:solidFill>
                  <a:srgbClr val="02B0E3"/>
                </a:solidFill>
                <a:latin typeface="Segoe UI Semibold" panose="020B0702040204020203" pitchFamily="34" charset="0"/>
                <a:cs typeface="Segoe UI Semibold" panose="020B0702040204020203" pitchFamily="34" charset="0"/>
              </a:rPr>
              <a:t>Relays request to the database</a:t>
            </a:r>
            <a:r>
              <a:rPr lang="en-US" sz="10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to satisfy the user’s request.</a:t>
            </a:r>
            <a:endParaRPr lang="en-US" sz="1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400" name="TextBox 399"/>
          <p:cNvSpPr txBox="1"/>
          <p:nvPr/>
        </p:nvSpPr>
        <p:spPr>
          <a:xfrm>
            <a:off x="7350760" y="4713604"/>
            <a:ext cx="2829560" cy="484748"/>
          </a:xfrm>
          <a:prstGeom prst="rect">
            <a:avLst/>
          </a:prstGeom>
          <a:noFill/>
        </p:spPr>
        <p:txBody>
          <a:bodyPr wrap="square" lIns="0" tIns="0" rIns="0" bIns="0" rtlCol="0">
            <a:spAutoFit/>
          </a:bodyPr>
          <a:lstStyle/>
          <a:p>
            <a:pPr>
              <a:lnSpc>
                <a:spcPct val="90000"/>
              </a:lnSpc>
              <a:spcAft>
                <a:spcPts val="600"/>
              </a:spcAft>
            </a:pPr>
            <a:r>
              <a:rPr lang="en-US" sz="1400" dirty="0">
                <a:solidFill>
                  <a:srgbClr val="282828"/>
                </a:solidFill>
                <a:latin typeface="Segoe UI Semibold" panose="020B0702040204020203" pitchFamily="34" charset="0"/>
                <a:cs typeface="Segoe UI Semibold" panose="020B0702040204020203" pitchFamily="34" charset="0"/>
              </a:rPr>
              <a:t>Database</a:t>
            </a:r>
            <a:br>
              <a:rPr lang="en-US" sz="1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50" dirty="0">
                <a:solidFill>
                  <a:srgbClr val="02B0E3"/>
                </a:solidFill>
                <a:latin typeface="Segoe UI Semibold" panose="020B0702040204020203" pitchFamily="34" charset="0"/>
                <a:cs typeface="Segoe UI Semibold" panose="020B0702040204020203" pitchFamily="34" charset="0"/>
              </a:rPr>
              <a:t>Receives the request from LUIS</a:t>
            </a:r>
            <a:r>
              <a:rPr lang="en-US" sz="10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for the user’s request. </a:t>
            </a:r>
            <a:r>
              <a:rPr lang="en-US" sz="1050" dirty="0">
                <a:solidFill>
                  <a:srgbClr val="9080CF"/>
                </a:solidFill>
                <a:latin typeface="Segoe UI Semibold" panose="020B0702040204020203" pitchFamily="34" charset="0"/>
                <a:cs typeface="Segoe UI Semibold" panose="020B0702040204020203" pitchFamily="34" charset="0"/>
              </a:rPr>
              <a:t>Relays the data to Speech API</a:t>
            </a:r>
            <a:r>
              <a:rPr lang="en-US" sz="10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t>
            </a:r>
            <a:endParaRPr lang="en-US" sz="1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87841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0" y="806298"/>
            <a:ext cx="12192000" cy="6051702"/>
          </a:xfrm>
          <a:prstGeom prst="rect">
            <a:avLst/>
          </a:prstGeom>
          <a:solidFill>
            <a:srgbClr val="006F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Cortana Intelligence Suite </a:t>
            </a:r>
            <a:r>
              <a:rPr lang="en-US" sz="4000" dirty="0">
                <a:solidFill>
                  <a:srgbClr val="0070C0"/>
                </a:solidFill>
              </a:rPr>
              <a:t>| Demo</a:t>
            </a:r>
            <a:endParaRPr lang="en-IN" sz="4000" dirty="0">
              <a:solidFill>
                <a:srgbClr val="0070C0"/>
              </a:solidFill>
            </a:endParaRPr>
          </a:p>
        </p:txBody>
      </p:sp>
      <p:grpSp>
        <p:nvGrpSpPr>
          <p:cNvPr id="316" name="Group 315"/>
          <p:cNvGrpSpPr/>
          <p:nvPr/>
        </p:nvGrpSpPr>
        <p:grpSpPr>
          <a:xfrm>
            <a:off x="124566" y="1215623"/>
            <a:ext cx="5531216" cy="1987141"/>
            <a:chOff x="124566" y="1215623"/>
            <a:chExt cx="5531216" cy="1987141"/>
          </a:xfrm>
          <a:solidFill>
            <a:srgbClr val="0078D7"/>
          </a:solidFill>
        </p:grpSpPr>
        <p:sp>
          <p:nvSpPr>
            <p:cNvPr id="259" name="Freeform 345"/>
            <p:cNvSpPr>
              <a:spLocks noEditPoints="1"/>
            </p:cNvSpPr>
            <p:nvPr/>
          </p:nvSpPr>
          <p:spPr bwMode="auto">
            <a:xfrm>
              <a:off x="964492" y="2297283"/>
              <a:ext cx="819439" cy="819439"/>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46"/>
            <p:cNvSpPr>
              <a:spLocks noEditPoints="1"/>
            </p:cNvSpPr>
            <p:nvPr/>
          </p:nvSpPr>
          <p:spPr bwMode="auto">
            <a:xfrm>
              <a:off x="124566" y="2219437"/>
              <a:ext cx="856315" cy="852219"/>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347"/>
            <p:cNvSpPr>
              <a:spLocks noEditPoints="1"/>
            </p:cNvSpPr>
            <p:nvPr/>
          </p:nvSpPr>
          <p:spPr bwMode="auto">
            <a:xfrm>
              <a:off x="1521711" y="1215623"/>
              <a:ext cx="1642977" cy="1634782"/>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348"/>
            <p:cNvSpPr>
              <a:spLocks noEditPoints="1"/>
            </p:cNvSpPr>
            <p:nvPr/>
          </p:nvSpPr>
          <p:spPr bwMode="auto">
            <a:xfrm>
              <a:off x="2812329" y="2457074"/>
              <a:ext cx="749788" cy="745690"/>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349"/>
            <p:cNvSpPr>
              <a:spLocks noEditPoints="1"/>
            </p:cNvSpPr>
            <p:nvPr/>
          </p:nvSpPr>
          <p:spPr bwMode="auto">
            <a:xfrm>
              <a:off x="4860926" y="2289088"/>
              <a:ext cx="794856" cy="782566"/>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350"/>
            <p:cNvSpPr>
              <a:spLocks noEditPoints="1"/>
            </p:cNvSpPr>
            <p:nvPr/>
          </p:nvSpPr>
          <p:spPr bwMode="auto">
            <a:xfrm>
              <a:off x="4647872" y="2252215"/>
              <a:ext cx="290902" cy="28270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351"/>
            <p:cNvSpPr>
              <a:spLocks/>
            </p:cNvSpPr>
            <p:nvPr/>
          </p:nvSpPr>
          <p:spPr bwMode="auto">
            <a:xfrm>
              <a:off x="4746205" y="2198950"/>
              <a:ext cx="69654" cy="90138"/>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352"/>
            <p:cNvSpPr>
              <a:spLocks/>
            </p:cNvSpPr>
            <p:nvPr/>
          </p:nvSpPr>
          <p:spPr bwMode="auto">
            <a:xfrm>
              <a:off x="4668359" y="2473463"/>
              <a:ext cx="77848" cy="86042"/>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353"/>
            <p:cNvSpPr>
              <a:spLocks/>
            </p:cNvSpPr>
            <p:nvPr/>
          </p:nvSpPr>
          <p:spPr bwMode="auto">
            <a:xfrm>
              <a:off x="4860926" y="2457074"/>
              <a:ext cx="90138" cy="86042"/>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354"/>
            <p:cNvSpPr>
              <a:spLocks/>
            </p:cNvSpPr>
            <p:nvPr/>
          </p:nvSpPr>
          <p:spPr bwMode="auto">
            <a:xfrm>
              <a:off x="4877315" y="2280894"/>
              <a:ext cx="98333" cy="86042"/>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355"/>
            <p:cNvSpPr>
              <a:spLocks/>
            </p:cNvSpPr>
            <p:nvPr/>
          </p:nvSpPr>
          <p:spPr bwMode="auto">
            <a:xfrm>
              <a:off x="4602804" y="2305477"/>
              <a:ext cx="90138" cy="90138"/>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356"/>
            <p:cNvSpPr>
              <a:spLocks noEditPoints="1"/>
            </p:cNvSpPr>
            <p:nvPr/>
          </p:nvSpPr>
          <p:spPr bwMode="auto">
            <a:xfrm>
              <a:off x="3500657" y="1760551"/>
              <a:ext cx="1024299" cy="1028397"/>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357"/>
            <p:cNvSpPr>
              <a:spLocks/>
            </p:cNvSpPr>
            <p:nvPr/>
          </p:nvSpPr>
          <p:spPr bwMode="auto">
            <a:xfrm>
              <a:off x="3898084" y="1662219"/>
              <a:ext cx="176181" cy="299097"/>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358"/>
            <p:cNvSpPr>
              <a:spLocks/>
            </p:cNvSpPr>
            <p:nvPr/>
          </p:nvSpPr>
          <p:spPr bwMode="auto">
            <a:xfrm>
              <a:off x="3943154" y="2588185"/>
              <a:ext cx="176181" cy="299097"/>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359"/>
            <p:cNvSpPr>
              <a:spLocks/>
            </p:cNvSpPr>
            <p:nvPr/>
          </p:nvSpPr>
          <p:spPr bwMode="auto">
            <a:xfrm>
              <a:off x="3394130" y="2207144"/>
              <a:ext cx="299097" cy="176181"/>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60"/>
            <p:cNvSpPr>
              <a:spLocks/>
            </p:cNvSpPr>
            <p:nvPr/>
          </p:nvSpPr>
          <p:spPr bwMode="auto">
            <a:xfrm>
              <a:off x="4332389" y="2166172"/>
              <a:ext cx="299097" cy="176181"/>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61"/>
            <p:cNvSpPr>
              <a:spLocks/>
            </p:cNvSpPr>
            <p:nvPr/>
          </p:nvSpPr>
          <p:spPr bwMode="auto">
            <a:xfrm>
              <a:off x="3525241" y="1846591"/>
              <a:ext cx="290902" cy="27451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62"/>
            <p:cNvSpPr>
              <a:spLocks/>
            </p:cNvSpPr>
            <p:nvPr/>
          </p:nvSpPr>
          <p:spPr bwMode="auto">
            <a:xfrm>
              <a:off x="4205375" y="2428395"/>
              <a:ext cx="294998" cy="28270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63"/>
            <p:cNvSpPr>
              <a:spLocks/>
            </p:cNvSpPr>
            <p:nvPr/>
          </p:nvSpPr>
          <p:spPr bwMode="auto">
            <a:xfrm>
              <a:off x="3578503" y="2473463"/>
              <a:ext cx="274513" cy="28270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64"/>
            <p:cNvSpPr>
              <a:spLocks/>
            </p:cNvSpPr>
            <p:nvPr/>
          </p:nvSpPr>
          <p:spPr bwMode="auto">
            <a:xfrm>
              <a:off x="4172597" y="1797425"/>
              <a:ext cx="274513" cy="286804"/>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65"/>
            <p:cNvSpPr>
              <a:spLocks/>
            </p:cNvSpPr>
            <p:nvPr/>
          </p:nvSpPr>
          <p:spPr bwMode="auto">
            <a:xfrm>
              <a:off x="3693224" y="1715481"/>
              <a:ext cx="241736" cy="307291"/>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66"/>
            <p:cNvSpPr>
              <a:spLocks/>
            </p:cNvSpPr>
            <p:nvPr/>
          </p:nvSpPr>
          <p:spPr bwMode="auto">
            <a:xfrm>
              <a:off x="4082459" y="2526728"/>
              <a:ext cx="249930" cy="307291"/>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367"/>
            <p:cNvSpPr>
              <a:spLocks/>
            </p:cNvSpPr>
            <p:nvPr/>
          </p:nvSpPr>
          <p:spPr bwMode="auto">
            <a:xfrm>
              <a:off x="3447393" y="2350547"/>
              <a:ext cx="307291" cy="237637"/>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68"/>
            <p:cNvSpPr>
              <a:spLocks/>
            </p:cNvSpPr>
            <p:nvPr/>
          </p:nvSpPr>
          <p:spPr bwMode="auto">
            <a:xfrm>
              <a:off x="4266834" y="1961313"/>
              <a:ext cx="311387" cy="237637"/>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69"/>
            <p:cNvSpPr>
              <a:spLocks/>
            </p:cNvSpPr>
            <p:nvPr/>
          </p:nvSpPr>
          <p:spPr bwMode="auto">
            <a:xfrm>
              <a:off x="3418713" y="2043256"/>
              <a:ext cx="311387" cy="208958"/>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70"/>
            <p:cNvSpPr>
              <a:spLocks/>
            </p:cNvSpPr>
            <p:nvPr/>
          </p:nvSpPr>
          <p:spPr bwMode="auto">
            <a:xfrm>
              <a:off x="4295513" y="2297283"/>
              <a:ext cx="307291" cy="208958"/>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71"/>
            <p:cNvSpPr>
              <a:spLocks/>
            </p:cNvSpPr>
            <p:nvPr/>
          </p:nvSpPr>
          <p:spPr bwMode="auto">
            <a:xfrm>
              <a:off x="3775168" y="2559506"/>
              <a:ext cx="208958" cy="311387"/>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72"/>
            <p:cNvSpPr>
              <a:spLocks/>
            </p:cNvSpPr>
            <p:nvPr/>
          </p:nvSpPr>
          <p:spPr bwMode="auto">
            <a:xfrm>
              <a:off x="4029194" y="1682703"/>
              <a:ext cx="221249" cy="315485"/>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7" name="Group 316"/>
          <p:cNvGrpSpPr/>
          <p:nvPr/>
        </p:nvGrpSpPr>
        <p:grpSpPr>
          <a:xfrm>
            <a:off x="6466099" y="4458356"/>
            <a:ext cx="5531216" cy="1987141"/>
            <a:chOff x="124566" y="1215623"/>
            <a:chExt cx="5531216" cy="1987141"/>
          </a:xfrm>
          <a:solidFill>
            <a:srgbClr val="0078D7"/>
          </a:solidFill>
        </p:grpSpPr>
        <p:sp>
          <p:nvSpPr>
            <p:cNvPr id="318" name="Freeform 345"/>
            <p:cNvSpPr>
              <a:spLocks noEditPoints="1"/>
            </p:cNvSpPr>
            <p:nvPr/>
          </p:nvSpPr>
          <p:spPr bwMode="auto">
            <a:xfrm>
              <a:off x="964492" y="2297283"/>
              <a:ext cx="819439" cy="819439"/>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346"/>
            <p:cNvSpPr>
              <a:spLocks noEditPoints="1"/>
            </p:cNvSpPr>
            <p:nvPr/>
          </p:nvSpPr>
          <p:spPr bwMode="auto">
            <a:xfrm>
              <a:off x="124566" y="2219437"/>
              <a:ext cx="856315" cy="852219"/>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47"/>
            <p:cNvSpPr>
              <a:spLocks noEditPoints="1"/>
            </p:cNvSpPr>
            <p:nvPr/>
          </p:nvSpPr>
          <p:spPr bwMode="auto">
            <a:xfrm>
              <a:off x="1521711" y="1215623"/>
              <a:ext cx="1642977" cy="1634782"/>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48"/>
            <p:cNvSpPr>
              <a:spLocks noEditPoints="1"/>
            </p:cNvSpPr>
            <p:nvPr/>
          </p:nvSpPr>
          <p:spPr bwMode="auto">
            <a:xfrm>
              <a:off x="2812329" y="2457074"/>
              <a:ext cx="749788" cy="745690"/>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49"/>
            <p:cNvSpPr>
              <a:spLocks noEditPoints="1"/>
            </p:cNvSpPr>
            <p:nvPr/>
          </p:nvSpPr>
          <p:spPr bwMode="auto">
            <a:xfrm>
              <a:off x="4860926" y="2289088"/>
              <a:ext cx="794856" cy="782566"/>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50"/>
            <p:cNvSpPr>
              <a:spLocks noEditPoints="1"/>
            </p:cNvSpPr>
            <p:nvPr/>
          </p:nvSpPr>
          <p:spPr bwMode="auto">
            <a:xfrm>
              <a:off x="4647872" y="2252215"/>
              <a:ext cx="290902" cy="28270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51"/>
            <p:cNvSpPr>
              <a:spLocks/>
            </p:cNvSpPr>
            <p:nvPr/>
          </p:nvSpPr>
          <p:spPr bwMode="auto">
            <a:xfrm>
              <a:off x="4746205" y="2198950"/>
              <a:ext cx="69654" cy="90138"/>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352"/>
            <p:cNvSpPr>
              <a:spLocks/>
            </p:cNvSpPr>
            <p:nvPr/>
          </p:nvSpPr>
          <p:spPr bwMode="auto">
            <a:xfrm>
              <a:off x="4668359" y="2473463"/>
              <a:ext cx="77848" cy="86042"/>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353"/>
            <p:cNvSpPr>
              <a:spLocks/>
            </p:cNvSpPr>
            <p:nvPr/>
          </p:nvSpPr>
          <p:spPr bwMode="auto">
            <a:xfrm>
              <a:off x="4860926" y="2457074"/>
              <a:ext cx="90138" cy="86042"/>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54"/>
            <p:cNvSpPr>
              <a:spLocks/>
            </p:cNvSpPr>
            <p:nvPr/>
          </p:nvSpPr>
          <p:spPr bwMode="auto">
            <a:xfrm>
              <a:off x="4877315" y="2280894"/>
              <a:ext cx="98333" cy="86042"/>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355"/>
            <p:cNvSpPr>
              <a:spLocks/>
            </p:cNvSpPr>
            <p:nvPr/>
          </p:nvSpPr>
          <p:spPr bwMode="auto">
            <a:xfrm>
              <a:off x="4602804" y="2305477"/>
              <a:ext cx="90138" cy="90138"/>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356"/>
            <p:cNvSpPr>
              <a:spLocks noEditPoints="1"/>
            </p:cNvSpPr>
            <p:nvPr/>
          </p:nvSpPr>
          <p:spPr bwMode="auto">
            <a:xfrm>
              <a:off x="3500657" y="1760551"/>
              <a:ext cx="1024299" cy="1028397"/>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57"/>
            <p:cNvSpPr>
              <a:spLocks/>
            </p:cNvSpPr>
            <p:nvPr/>
          </p:nvSpPr>
          <p:spPr bwMode="auto">
            <a:xfrm>
              <a:off x="3898084" y="1662219"/>
              <a:ext cx="176181" cy="299097"/>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58"/>
            <p:cNvSpPr>
              <a:spLocks/>
            </p:cNvSpPr>
            <p:nvPr/>
          </p:nvSpPr>
          <p:spPr bwMode="auto">
            <a:xfrm>
              <a:off x="3943154" y="2588185"/>
              <a:ext cx="176181" cy="299097"/>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59"/>
            <p:cNvSpPr>
              <a:spLocks/>
            </p:cNvSpPr>
            <p:nvPr/>
          </p:nvSpPr>
          <p:spPr bwMode="auto">
            <a:xfrm>
              <a:off x="3394130" y="2207144"/>
              <a:ext cx="299097" cy="176181"/>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60"/>
            <p:cNvSpPr>
              <a:spLocks/>
            </p:cNvSpPr>
            <p:nvPr/>
          </p:nvSpPr>
          <p:spPr bwMode="auto">
            <a:xfrm>
              <a:off x="4332389" y="2166172"/>
              <a:ext cx="299097" cy="176181"/>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61"/>
            <p:cNvSpPr>
              <a:spLocks/>
            </p:cNvSpPr>
            <p:nvPr/>
          </p:nvSpPr>
          <p:spPr bwMode="auto">
            <a:xfrm>
              <a:off x="3525241" y="1846591"/>
              <a:ext cx="290902" cy="27451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62"/>
            <p:cNvSpPr>
              <a:spLocks/>
            </p:cNvSpPr>
            <p:nvPr/>
          </p:nvSpPr>
          <p:spPr bwMode="auto">
            <a:xfrm>
              <a:off x="4205375" y="2428395"/>
              <a:ext cx="294998" cy="28270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3"/>
            <p:cNvSpPr>
              <a:spLocks/>
            </p:cNvSpPr>
            <p:nvPr/>
          </p:nvSpPr>
          <p:spPr bwMode="auto">
            <a:xfrm>
              <a:off x="3578503" y="2473463"/>
              <a:ext cx="274513" cy="28270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64"/>
            <p:cNvSpPr>
              <a:spLocks/>
            </p:cNvSpPr>
            <p:nvPr/>
          </p:nvSpPr>
          <p:spPr bwMode="auto">
            <a:xfrm>
              <a:off x="4172597" y="1797425"/>
              <a:ext cx="274513" cy="286804"/>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65"/>
            <p:cNvSpPr>
              <a:spLocks/>
            </p:cNvSpPr>
            <p:nvPr/>
          </p:nvSpPr>
          <p:spPr bwMode="auto">
            <a:xfrm>
              <a:off x="3693224" y="1715481"/>
              <a:ext cx="241736" cy="307291"/>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66"/>
            <p:cNvSpPr>
              <a:spLocks/>
            </p:cNvSpPr>
            <p:nvPr/>
          </p:nvSpPr>
          <p:spPr bwMode="auto">
            <a:xfrm>
              <a:off x="4082459" y="2526728"/>
              <a:ext cx="249930" cy="307291"/>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67"/>
            <p:cNvSpPr>
              <a:spLocks/>
            </p:cNvSpPr>
            <p:nvPr/>
          </p:nvSpPr>
          <p:spPr bwMode="auto">
            <a:xfrm>
              <a:off x="3447393" y="2350547"/>
              <a:ext cx="307291" cy="237637"/>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68"/>
            <p:cNvSpPr>
              <a:spLocks/>
            </p:cNvSpPr>
            <p:nvPr/>
          </p:nvSpPr>
          <p:spPr bwMode="auto">
            <a:xfrm>
              <a:off x="4266834" y="1961313"/>
              <a:ext cx="311387" cy="237637"/>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69"/>
            <p:cNvSpPr>
              <a:spLocks/>
            </p:cNvSpPr>
            <p:nvPr/>
          </p:nvSpPr>
          <p:spPr bwMode="auto">
            <a:xfrm>
              <a:off x="3418713" y="2043256"/>
              <a:ext cx="311387" cy="208958"/>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70"/>
            <p:cNvSpPr>
              <a:spLocks/>
            </p:cNvSpPr>
            <p:nvPr/>
          </p:nvSpPr>
          <p:spPr bwMode="auto">
            <a:xfrm>
              <a:off x="4295513" y="2297283"/>
              <a:ext cx="307291" cy="208958"/>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71"/>
            <p:cNvSpPr>
              <a:spLocks/>
            </p:cNvSpPr>
            <p:nvPr/>
          </p:nvSpPr>
          <p:spPr bwMode="auto">
            <a:xfrm>
              <a:off x="3775168" y="2559506"/>
              <a:ext cx="208958" cy="311387"/>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72"/>
            <p:cNvSpPr>
              <a:spLocks/>
            </p:cNvSpPr>
            <p:nvPr/>
          </p:nvSpPr>
          <p:spPr bwMode="auto">
            <a:xfrm>
              <a:off x="4029194" y="1682703"/>
              <a:ext cx="221249" cy="315485"/>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SolutionVideo-Englis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08950" y="1000704"/>
            <a:ext cx="7437628" cy="5578221"/>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5662253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93" y="970410"/>
            <a:ext cx="4932357" cy="2293620"/>
          </a:xfrm>
        </p:spPr>
        <p:txBody>
          <a:bodyPr/>
          <a:lstStyle/>
          <a:p>
            <a:r>
              <a:rPr lang="en-US" dirty="0"/>
              <a:t>Cortana Intelligence Suite</a:t>
            </a:r>
          </a:p>
        </p:txBody>
      </p:sp>
    </p:spTree>
    <p:extLst>
      <p:ext uri="{BB962C8B-B14F-4D97-AF65-F5344CB8AC3E}">
        <p14:creationId xmlns:p14="http://schemas.microsoft.com/office/powerpoint/2010/main" val="278953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Cortana Intelligence Suite </a:t>
            </a:r>
            <a:r>
              <a:rPr lang="en-US" sz="4000" dirty="0">
                <a:solidFill>
                  <a:srgbClr val="0070C0"/>
                </a:solidFill>
              </a:rPr>
              <a:t>| Overview</a:t>
            </a:r>
            <a:endParaRPr lang="en-IN" sz="4000" dirty="0">
              <a:solidFill>
                <a:srgbClr val="0070C0"/>
              </a:solidFill>
            </a:endParaRPr>
          </a:p>
        </p:txBody>
      </p:sp>
      <p:sp>
        <p:nvSpPr>
          <p:cNvPr id="162" name="Rectangle 161"/>
          <p:cNvSpPr/>
          <p:nvPr/>
        </p:nvSpPr>
        <p:spPr>
          <a:xfrm>
            <a:off x="-1" y="806298"/>
            <a:ext cx="6400801" cy="6051702"/>
          </a:xfrm>
          <a:prstGeom prst="rect">
            <a:avLst/>
          </a:prstGeom>
          <a:ln w="38100">
            <a:solidFill>
              <a:srgbClr val="0070C0"/>
            </a:solidFill>
          </a:ln>
        </p:spPr>
        <p:txBody>
          <a:bodyPr wrap="square" lIns="274320" tIns="274320" rIns="548640" bIns="457200" anchor="t">
            <a:noAutofit/>
          </a:bodyPr>
          <a:lstStyle/>
          <a:p>
            <a:r>
              <a:rPr lang="en-US" dirty="0"/>
              <a:t>Cortana Intelligence is a fully managed</a:t>
            </a:r>
            <a:r>
              <a:rPr lang="en-US" b="1" dirty="0"/>
              <a:t> </a:t>
            </a:r>
            <a:r>
              <a:rPr lang="en-US" dirty="0">
                <a:solidFill>
                  <a:srgbClr val="005291"/>
                </a:solidFill>
                <a:latin typeface="Segoe UI Semibold" panose="020B0702040204020203" pitchFamily="34" charset="0"/>
                <a:cs typeface="Segoe UI Semibold" panose="020B0702040204020203" pitchFamily="34" charset="0"/>
              </a:rPr>
              <a:t>big data and advanced analytics suite </a:t>
            </a:r>
            <a:r>
              <a:rPr lang="en-US" dirty="0"/>
              <a:t>in the cloud that </a:t>
            </a:r>
            <a:r>
              <a:rPr lang="en-US" dirty="0">
                <a:solidFill>
                  <a:srgbClr val="005291"/>
                </a:solidFill>
                <a:latin typeface="Segoe UI Semibold" panose="020B0702040204020203" pitchFamily="34" charset="0"/>
                <a:cs typeface="Segoe UI Semibold" panose="020B0702040204020203" pitchFamily="34" charset="0"/>
              </a:rPr>
              <a:t>transforms data into intelligent action.</a:t>
            </a:r>
          </a:p>
          <a:p>
            <a:pPr marL="228600">
              <a:spcBef>
                <a:spcPts val="1800"/>
              </a:spcBef>
            </a:pPr>
            <a:r>
              <a:rPr lang="en-US" dirty="0"/>
              <a:t>Cortana Intelligence… </a:t>
            </a:r>
          </a:p>
          <a:p>
            <a:pPr marL="571500" indent="-228600">
              <a:spcBef>
                <a:spcPts val="1200"/>
              </a:spcBef>
              <a:buFont typeface="Arial" panose="020B0604020202020204" pitchFamily="34" charset="0"/>
              <a:buChar char="•"/>
            </a:pPr>
            <a:r>
              <a:rPr lang="en-US" dirty="0"/>
              <a:t>Allows you to collect, manage, process and store all your data that can seamlessly and cost effectively grow over time in a </a:t>
            </a:r>
            <a:r>
              <a:rPr lang="en-US" dirty="0">
                <a:solidFill>
                  <a:srgbClr val="005291"/>
                </a:solidFill>
                <a:latin typeface="Segoe UI Semibold" panose="020B0702040204020203" pitchFamily="34" charset="0"/>
                <a:cs typeface="Segoe UI Semibold" panose="020B0702040204020203" pitchFamily="34" charset="0"/>
              </a:rPr>
              <a:t>scalable</a:t>
            </a:r>
            <a:r>
              <a:rPr lang="en-US" dirty="0"/>
              <a:t> and </a:t>
            </a:r>
            <a:r>
              <a:rPr lang="en-US" dirty="0">
                <a:solidFill>
                  <a:srgbClr val="005291"/>
                </a:solidFill>
                <a:latin typeface="Segoe UI Semibold" panose="020B0702040204020203" pitchFamily="34" charset="0"/>
                <a:cs typeface="Segoe UI Semibold" panose="020B0702040204020203" pitchFamily="34" charset="0"/>
              </a:rPr>
              <a:t>secure</a:t>
            </a:r>
            <a:r>
              <a:rPr lang="en-US" dirty="0"/>
              <a:t> way.</a:t>
            </a:r>
          </a:p>
          <a:p>
            <a:pPr marL="571500" indent="-228600">
              <a:spcBef>
                <a:spcPts val="1200"/>
              </a:spcBef>
              <a:buFont typeface="Arial" panose="020B0604020202020204" pitchFamily="34" charset="0"/>
              <a:buChar char="•"/>
            </a:pPr>
            <a:r>
              <a:rPr lang="en-US" dirty="0"/>
              <a:t>Provides </a:t>
            </a:r>
            <a:r>
              <a:rPr lang="en-US" dirty="0">
                <a:solidFill>
                  <a:srgbClr val="005291"/>
                </a:solidFill>
                <a:latin typeface="Segoe UI Semibold" panose="020B0702040204020203" pitchFamily="34" charset="0"/>
                <a:cs typeface="Segoe UI Semibold" panose="020B0702040204020203" pitchFamily="34" charset="0"/>
              </a:rPr>
              <a:t>easy</a:t>
            </a:r>
            <a:r>
              <a:rPr lang="en-US" b="1" dirty="0"/>
              <a:t> </a:t>
            </a:r>
            <a:r>
              <a:rPr lang="en-US" dirty="0"/>
              <a:t>and</a:t>
            </a:r>
            <a:r>
              <a:rPr lang="en-US" b="1" dirty="0"/>
              <a:t> </a:t>
            </a:r>
            <a:r>
              <a:rPr lang="en-US" dirty="0">
                <a:solidFill>
                  <a:srgbClr val="005291"/>
                </a:solidFill>
                <a:latin typeface="Segoe UI Semibold" panose="020B0702040204020203" pitchFamily="34" charset="0"/>
                <a:cs typeface="Segoe UI Semibold" panose="020B0702040204020203" pitchFamily="34" charset="0"/>
              </a:rPr>
              <a:t>actionable</a:t>
            </a:r>
            <a:r>
              <a:rPr lang="en-US" dirty="0"/>
              <a:t> analytics powered by the cloud that allow you to predict, prescribe and automate decision making for the most demanding problems. </a:t>
            </a:r>
          </a:p>
          <a:p>
            <a:pPr marL="571500" indent="-228600">
              <a:spcBef>
                <a:spcPts val="1200"/>
              </a:spcBef>
              <a:buFont typeface="Arial" panose="020B0604020202020204" pitchFamily="34" charset="0"/>
              <a:buChar char="•"/>
            </a:pPr>
            <a:r>
              <a:rPr lang="en-US" dirty="0"/>
              <a:t>Enables </a:t>
            </a:r>
            <a:r>
              <a:rPr lang="en-US" dirty="0">
                <a:solidFill>
                  <a:srgbClr val="005291"/>
                </a:solidFill>
                <a:latin typeface="Segoe UI Semibold" panose="020B0702040204020203" pitchFamily="34" charset="0"/>
                <a:cs typeface="Segoe UI Semibold" panose="020B0702040204020203" pitchFamily="34" charset="0"/>
              </a:rPr>
              <a:t>intelligent</a:t>
            </a:r>
            <a:r>
              <a:rPr lang="en-US" b="1" dirty="0"/>
              <a:t> </a:t>
            </a:r>
            <a:r>
              <a:rPr lang="en-US" dirty="0"/>
              <a:t>solutions through cognitive services and agents that allow you to see, hear, interpret and understand the world around you in more contextual and natural ways.</a:t>
            </a:r>
          </a:p>
        </p:txBody>
      </p:sp>
      <p:sp>
        <p:nvSpPr>
          <p:cNvPr id="2" name="Rectangle 1"/>
          <p:cNvSpPr/>
          <p:nvPr/>
        </p:nvSpPr>
        <p:spPr bwMode="auto">
          <a:xfrm>
            <a:off x="6400800" y="789518"/>
            <a:ext cx="5791200" cy="606848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grpSp>
        <p:nvGrpSpPr>
          <p:cNvPr id="3" name="Group 2"/>
          <p:cNvGrpSpPr/>
          <p:nvPr/>
        </p:nvGrpSpPr>
        <p:grpSpPr>
          <a:xfrm>
            <a:off x="6810430" y="2457004"/>
            <a:ext cx="4971940" cy="2733507"/>
            <a:chOff x="6948210" y="2187748"/>
            <a:chExt cx="3940556" cy="2166466"/>
          </a:xfrm>
        </p:grpSpPr>
        <p:grpSp>
          <p:nvGrpSpPr>
            <p:cNvPr id="167" name="Group 166"/>
            <p:cNvGrpSpPr/>
            <p:nvPr/>
          </p:nvGrpSpPr>
          <p:grpSpPr>
            <a:xfrm>
              <a:off x="6948210" y="2187748"/>
              <a:ext cx="3940556" cy="2166466"/>
              <a:chOff x="2738160" y="3131427"/>
              <a:chExt cx="3940556" cy="2166466"/>
            </a:xfrm>
          </p:grpSpPr>
          <p:sp>
            <p:nvSpPr>
              <p:cNvPr id="170" name="Freeform 539"/>
              <p:cNvSpPr>
                <a:spLocks noChangeAspect="1"/>
              </p:cNvSpPr>
              <p:nvPr/>
            </p:nvSpPr>
            <p:spPr bwMode="auto">
              <a:xfrm>
                <a:off x="2738160" y="3131427"/>
                <a:ext cx="3940556" cy="216646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D7D7D7"/>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171" name="Group 170"/>
              <p:cNvGrpSpPr/>
              <p:nvPr/>
            </p:nvGrpSpPr>
            <p:grpSpPr>
              <a:xfrm>
                <a:off x="3150335" y="3368612"/>
                <a:ext cx="3113022" cy="1573428"/>
                <a:chOff x="3150335" y="3368612"/>
                <a:chExt cx="3113022" cy="1573428"/>
              </a:xfrm>
            </p:grpSpPr>
            <p:sp>
              <p:nvSpPr>
                <p:cNvPr id="172" name="Freeform: Shape 171"/>
                <p:cNvSpPr>
                  <a:spLocks/>
                </p:cNvSpPr>
                <p:nvPr/>
              </p:nvSpPr>
              <p:spPr bwMode="auto">
                <a:xfrm>
                  <a:off x="3150335" y="4479338"/>
                  <a:ext cx="935093" cy="245886"/>
                </a:xfrm>
                <a:custGeom>
                  <a:avLst/>
                  <a:gdLst>
                    <a:gd name="connsiteX0" fmla="*/ 501462 w 935093"/>
                    <a:gd name="connsiteY0" fmla="*/ 0 h 245886"/>
                    <a:gd name="connsiteX1" fmla="*/ 903600 w 935093"/>
                    <a:gd name="connsiteY1" fmla="*/ 0 h 245886"/>
                    <a:gd name="connsiteX2" fmla="*/ 910868 w 935093"/>
                    <a:gd name="connsiteY2" fmla="*/ 1211 h 245886"/>
                    <a:gd name="connsiteX3" fmla="*/ 915713 w 935093"/>
                    <a:gd name="connsiteY3" fmla="*/ 2422 h 245886"/>
                    <a:gd name="connsiteX4" fmla="*/ 921769 w 935093"/>
                    <a:gd name="connsiteY4" fmla="*/ 6056 h 245886"/>
                    <a:gd name="connsiteX5" fmla="*/ 926614 w 935093"/>
                    <a:gd name="connsiteY5" fmla="*/ 9690 h 245886"/>
                    <a:gd name="connsiteX6" fmla="*/ 930248 w 935093"/>
                    <a:gd name="connsiteY6" fmla="*/ 14535 h 245886"/>
                    <a:gd name="connsiteX7" fmla="*/ 932671 w 935093"/>
                    <a:gd name="connsiteY7" fmla="*/ 19380 h 245886"/>
                    <a:gd name="connsiteX8" fmla="*/ 935093 w 935093"/>
                    <a:gd name="connsiteY8" fmla="*/ 25436 h 245886"/>
                    <a:gd name="connsiteX9" fmla="*/ 935093 w 935093"/>
                    <a:gd name="connsiteY9" fmla="*/ 31493 h 245886"/>
                    <a:gd name="connsiteX10" fmla="*/ 935093 w 935093"/>
                    <a:gd name="connsiteY10" fmla="*/ 38760 h 245886"/>
                    <a:gd name="connsiteX11" fmla="*/ 932671 w 935093"/>
                    <a:gd name="connsiteY11" fmla="*/ 44816 h 245886"/>
                    <a:gd name="connsiteX12" fmla="*/ 930248 w 935093"/>
                    <a:gd name="connsiteY12" fmla="*/ 49661 h 245886"/>
                    <a:gd name="connsiteX13" fmla="*/ 926614 w 935093"/>
                    <a:gd name="connsiteY13" fmla="*/ 54507 h 245886"/>
                    <a:gd name="connsiteX14" fmla="*/ 921769 w 935093"/>
                    <a:gd name="connsiteY14" fmla="*/ 58140 h 245886"/>
                    <a:gd name="connsiteX15" fmla="*/ 915713 w 935093"/>
                    <a:gd name="connsiteY15" fmla="*/ 61774 h 245886"/>
                    <a:gd name="connsiteX16" fmla="*/ 910868 w 935093"/>
                    <a:gd name="connsiteY16" fmla="*/ 62985 h 245886"/>
                    <a:gd name="connsiteX17" fmla="*/ 903600 w 935093"/>
                    <a:gd name="connsiteY17" fmla="*/ 64197 h 245886"/>
                    <a:gd name="connsiteX18" fmla="*/ 503885 w 935093"/>
                    <a:gd name="connsiteY18" fmla="*/ 64197 h 245886"/>
                    <a:gd name="connsiteX19" fmla="*/ 492983 w 935093"/>
                    <a:gd name="connsiteY19" fmla="*/ 65408 h 245886"/>
                    <a:gd name="connsiteX20" fmla="*/ 484504 w 935093"/>
                    <a:gd name="connsiteY20" fmla="*/ 69042 h 245886"/>
                    <a:gd name="connsiteX21" fmla="*/ 477237 w 935093"/>
                    <a:gd name="connsiteY21" fmla="*/ 72676 h 245886"/>
                    <a:gd name="connsiteX22" fmla="*/ 469969 w 935093"/>
                    <a:gd name="connsiteY22" fmla="*/ 78732 h 245886"/>
                    <a:gd name="connsiteX23" fmla="*/ 463913 w 935093"/>
                    <a:gd name="connsiteY23" fmla="*/ 86000 h 245886"/>
                    <a:gd name="connsiteX24" fmla="*/ 461490 w 935093"/>
                    <a:gd name="connsiteY24" fmla="*/ 90845 h 245886"/>
                    <a:gd name="connsiteX25" fmla="*/ 459068 w 935093"/>
                    <a:gd name="connsiteY25" fmla="*/ 95690 h 245886"/>
                    <a:gd name="connsiteX26" fmla="*/ 457857 w 935093"/>
                    <a:gd name="connsiteY26" fmla="*/ 102957 h 245886"/>
                    <a:gd name="connsiteX27" fmla="*/ 457857 w 935093"/>
                    <a:gd name="connsiteY27" fmla="*/ 109014 h 245886"/>
                    <a:gd name="connsiteX28" fmla="*/ 459068 w 935093"/>
                    <a:gd name="connsiteY28" fmla="*/ 118704 h 245886"/>
                    <a:gd name="connsiteX29" fmla="*/ 460279 w 935093"/>
                    <a:gd name="connsiteY29" fmla="*/ 125971 h 245886"/>
                    <a:gd name="connsiteX30" fmla="*/ 462702 w 935093"/>
                    <a:gd name="connsiteY30" fmla="*/ 132028 h 245886"/>
                    <a:gd name="connsiteX31" fmla="*/ 466335 w 935093"/>
                    <a:gd name="connsiteY31" fmla="*/ 136873 h 245886"/>
                    <a:gd name="connsiteX32" fmla="*/ 473603 w 935093"/>
                    <a:gd name="connsiteY32" fmla="*/ 141718 h 245886"/>
                    <a:gd name="connsiteX33" fmla="*/ 480871 w 935093"/>
                    <a:gd name="connsiteY33" fmla="*/ 144140 h 245886"/>
                    <a:gd name="connsiteX34" fmla="*/ 486927 w 935093"/>
                    <a:gd name="connsiteY34" fmla="*/ 145352 h 245886"/>
                    <a:gd name="connsiteX35" fmla="*/ 491772 w 935093"/>
                    <a:gd name="connsiteY35" fmla="*/ 145352 h 245886"/>
                    <a:gd name="connsiteX36" fmla="*/ 633489 w 935093"/>
                    <a:gd name="connsiteY36" fmla="*/ 145352 h 245886"/>
                    <a:gd name="connsiteX37" fmla="*/ 640757 w 935093"/>
                    <a:gd name="connsiteY37" fmla="*/ 145352 h 245886"/>
                    <a:gd name="connsiteX38" fmla="*/ 652870 w 935093"/>
                    <a:gd name="connsiteY38" fmla="*/ 147774 h 245886"/>
                    <a:gd name="connsiteX39" fmla="*/ 660137 w 935093"/>
                    <a:gd name="connsiteY39" fmla="*/ 150197 h 245886"/>
                    <a:gd name="connsiteX40" fmla="*/ 667405 w 935093"/>
                    <a:gd name="connsiteY40" fmla="*/ 152619 h 245886"/>
                    <a:gd name="connsiteX41" fmla="*/ 675883 w 935093"/>
                    <a:gd name="connsiteY41" fmla="*/ 157464 h 245886"/>
                    <a:gd name="connsiteX42" fmla="*/ 683151 w 935093"/>
                    <a:gd name="connsiteY42" fmla="*/ 163520 h 245886"/>
                    <a:gd name="connsiteX43" fmla="*/ 690419 w 935093"/>
                    <a:gd name="connsiteY43" fmla="*/ 171999 h 245886"/>
                    <a:gd name="connsiteX44" fmla="*/ 696475 w 935093"/>
                    <a:gd name="connsiteY44" fmla="*/ 182901 h 245886"/>
                    <a:gd name="connsiteX45" fmla="*/ 698897 w 935093"/>
                    <a:gd name="connsiteY45" fmla="*/ 188957 h 245886"/>
                    <a:gd name="connsiteX46" fmla="*/ 701320 w 935093"/>
                    <a:gd name="connsiteY46" fmla="*/ 196225 h 245886"/>
                    <a:gd name="connsiteX47" fmla="*/ 702531 w 935093"/>
                    <a:gd name="connsiteY47" fmla="*/ 204703 h 245886"/>
                    <a:gd name="connsiteX48" fmla="*/ 702531 w 935093"/>
                    <a:gd name="connsiteY48" fmla="*/ 214393 h 245886"/>
                    <a:gd name="connsiteX49" fmla="*/ 702531 w 935093"/>
                    <a:gd name="connsiteY49" fmla="*/ 220450 h 245886"/>
                    <a:gd name="connsiteX50" fmla="*/ 700109 w 935093"/>
                    <a:gd name="connsiteY50" fmla="*/ 226506 h 245886"/>
                    <a:gd name="connsiteX51" fmla="*/ 697686 w 935093"/>
                    <a:gd name="connsiteY51" fmla="*/ 232562 h 245886"/>
                    <a:gd name="connsiteX52" fmla="*/ 694052 w 935093"/>
                    <a:gd name="connsiteY52" fmla="*/ 236196 h 245886"/>
                    <a:gd name="connsiteX53" fmla="*/ 689207 w 935093"/>
                    <a:gd name="connsiteY53" fmla="*/ 241041 h 245886"/>
                    <a:gd name="connsiteX54" fmla="*/ 683151 w 935093"/>
                    <a:gd name="connsiteY54" fmla="*/ 243464 h 245886"/>
                    <a:gd name="connsiteX55" fmla="*/ 677095 w 935093"/>
                    <a:gd name="connsiteY55" fmla="*/ 245886 h 245886"/>
                    <a:gd name="connsiteX56" fmla="*/ 671038 w 935093"/>
                    <a:gd name="connsiteY56" fmla="*/ 245886 h 245886"/>
                    <a:gd name="connsiteX57" fmla="*/ 664982 w 935093"/>
                    <a:gd name="connsiteY57" fmla="*/ 245886 h 245886"/>
                    <a:gd name="connsiteX58" fmla="*/ 658926 w 935093"/>
                    <a:gd name="connsiteY58" fmla="*/ 243464 h 245886"/>
                    <a:gd name="connsiteX59" fmla="*/ 652870 w 935093"/>
                    <a:gd name="connsiteY59" fmla="*/ 241041 h 245886"/>
                    <a:gd name="connsiteX60" fmla="*/ 648024 w 935093"/>
                    <a:gd name="connsiteY60" fmla="*/ 236196 h 245886"/>
                    <a:gd name="connsiteX61" fmla="*/ 644391 w 935093"/>
                    <a:gd name="connsiteY61" fmla="*/ 232562 h 245886"/>
                    <a:gd name="connsiteX62" fmla="*/ 641968 w 935093"/>
                    <a:gd name="connsiteY62" fmla="*/ 226506 h 245886"/>
                    <a:gd name="connsiteX63" fmla="*/ 639546 w 935093"/>
                    <a:gd name="connsiteY63" fmla="*/ 220450 h 245886"/>
                    <a:gd name="connsiteX64" fmla="*/ 639546 w 935093"/>
                    <a:gd name="connsiteY64" fmla="*/ 214393 h 245886"/>
                    <a:gd name="connsiteX65" fmla="*/ 638334 w 935093"/>
                    <a:gd name="connsiteY65" fmla="*/ 209548 h 245886"/>
                    <a:gd name="connsiteX66" fmla="*/ 634701 w 935093"/>
                    <a:gd name="connsiteY66" fmla="*/ 208337 h 245886"/>
                    <a:gd name="connsiteX67" fmla="*/ 494194 w 935093"/>
                    <a:gd name="connsiteY67" fmla="*/ 208337 h 245886"/>
                    <a:gd name="connsiteX68" fmla="*/ 485716 w 935093"/>
                    <a:gd name="connsiteY68" fmla="*/ 208337 h 245886"/>
                    <a:gd name="connsiteX69" fmla="*/ 478448 w 935093"/>
                    <a:gd name="connsiteY69" fmla="*/ 208337 h 245886"/>
                    <a:gd name="connsiteX70" fmla="*/ 468758 w 935093"/>
                    <a:gd name="connsiteY70" fmla="*/ 205915 h 245886"/>
                    <a:gd name="connsiteX71" fmla="*/ 457857 w 935093"/>
                    <a:gd name="connsiteY71" fmla="*/ 203492 h 245886"/>
                    <a:gd name="connsiteX72" fmla="*/ 445744 w 935093"/>
                    <a:gd name="connsiteY72" fmla="*/ 198647 h 245886"/>
                    <a:gd name="connsiteX73" fmla="*/ 434843 w 935093"/>
                    <a:gd name="connsiteY73" fmla="*/ 192591 h 245886"/>
                    <a:gd name="connsiteX74" fmla="*/ 422730 w 935093"/>
                    <a:gd name="connsiteY74" fmla="*/ 182901 h 245886"/>
                    <a:gd name="connsiteX75" fmla="*/ 417885 w 935093"/>
                    <a:gd name="connsiteY75" fmla="*/ 178056 h 245886"/>
                    <a:gd name="connsiteX76" fmla="*/ 413040 w 935093"/>
                    <a:gd name="connsiteY76" fmla="*/ 171999 h 245886"/>
                    <a:gd name="connsiteX77" fmla="*/ 408195 w 935093"/>
                    <a:gd name="connsiteY77" fmla="*/ 164732 h 245886"/>
                    <a:gd name="connsiteX78" fmla="*/ 403350 w 935093"/>
                    <a:gd name="connsiteY78" fmla="*/ 156253 h 245886"/>
                    <a:gd name="connsiteX79" fmla="*/ 399716 w 935093"/>
                    <a:gd name="connsiteY79" fmla="*/ 146563 h 245886"/>
                    <a:gd name="connsiteX80" fmla="*/ 397294 w 935093"/>
                    <a:gd name="connsiteY80" fmla="*/ 135661 h 245886"/>
                    <a:gd name="connsiteX81" fmla="*/ 396567 w 935093"/>
                    <a:gd name="connsiteY81" fmla="*/ 132028 h 245886"/>
                    <a:gd name="connsiteX82" fmla="*/ 31493 w 935093"/>
                    <a:gd name="connsiteY82" fmla="*/ 132028 h 245886"/>
                    <a:gd name="connsiteX83" fmla="*/ 25437 w 935093"/>
                    <a:gd name="connsiteY83" fmla="*/ 132028 h 245886"/>
                    <a:gd name="connsiteX84" fmla="*/ 19380 w 935093"/>
                    <a:gd name="connsiteY84" fmla="*/ 129606 h 245886"/>
                    <a:gd name="connsiteX85" fmla="*/ 13324 w 935093"/>
                    <a:gd name="connsiteY85" fmla="*/ 127183 h 245886"/>
                    <a:gd name="connsiteX86" fmla="*/ 8479 w 935093"/>
                    <a:gd name="connsiteY86" fmla="*/ 123549 h 245886"/>
                    <a:gd name="connsiteX87" fmla="*/ 4845 w 935093"/>
                    <a:gd name="connsiteY87" fmla="*/ 118704 h 245886"/>
                    <a:gd name="connsiteX88" fmla="*/ 2423 w 935093"/>
                    <a:gd name="connsiteY88" fmla="*/ 112648 h 245886"/>
                    <a:gd name="connsiteX89" fmla="*/ 0 w 935093"/>
                    <a:gd name="connsiteY89" fmla="*/ 106592 h 245886"/>
                    <a:gd name="connsiteX90" fmla="*/ 0 w 935093"/>
                    <a:gd name="connsiteY90" fmla="*/ 100535 h 245886"/>
                    <a:gd name="connsiteX91" fmla="*/ 0 w 935093"/>
                    <a:gd name="connsiteY91" fmla="*/ 94479 h 245886"/>
                    <a:gd name="connsiteX92" fmla="*/ 2423 w 935093"/>
                    <a:gd name="connsiteY92" fmla="*/ 88423 h 245886"/>
                    <a:gd name="connsiteX93" fmla="*/ 4845 w 935093"/>
                    <a:gd name="connsiteY93" fmla="*/ 82366 h 245886"/>
                    <a:gd name="connsiteX94" fmla="*/ 8479 w 935093"/>
                    <a:gd name="connsiteY94" fmla="*/ 78732 h 245886"/>
                    <a:gd name="connsiteX95" fmla="*/ 13324 w 935093"/>
                    <a:gd name="connsiteY95" fmla="*/ 73887 h 245886"/>
                    <a:gd name="connsiteX96" fmla="*/ 19380 w 935093"/>
                    <a:gd name="connsiteY96" fmla="*/ 71465 h 245886"/>
                    <a:gd name="connsiteX97" fmla="*/ 25437 w 935093"/>
                    <a:gd name="connsiteY97" fmla="*/ 69042 h 245886"/>
                    <a:gd name="connsiteX98" fmla="*/ 31493 w 935093"/>
                    <a:gd name="connsiteY98" fmla="*/ 69042 h 245886"/>
                    <a:gd name="connsiteX99" fmla="*/ 400927 w 935093"/>
                    <a:gd name="connsiteY99" fmla="*/ 69042 h 245886"/>
                    <a:gd name="connsiteX100" fmla="*/ 405772 w 935093"/>
                    <a:gd name="connsiteY100" fmla="*/ 58140 h 245886"/>
                    <a:gd name="connsiteX101" fmla="*/ 411829 w 935093"/>
                    <a:gd name="connsiteY101" fmla="*/ 48450 h 245886"/>
                    <a:gd name="connsiteX102" fmla="*/ 417885 w 935093"/>
                    <a:gd name="connsiteY102" fmla="*/ 39971 h 245886"/>
                    <a:gd name="connsiteX103" fmla="*/ 426364 w 935093"/>
                    <a:gd name="connsiteY103" fmla="*/ 32704 h 245886"/>
                    <a:gd name="connsiteX104" fmla="*/ 433631 w 935093"/>
                    <a:gd name="connsiteY104" fmla="*/ 25436 h 245886"/>
                    <a:gd name="connsiteX105" fmla="*/ 442110 w 935093"/>
                    <a:gd name="connsiteY105" fmla="*/ 19380 h 245886"/>
                    <a:gd name="connsiteX106" fmla="*/ 450589 w 935093"/>
                    <a:gd name="connsiteY106" fmla="*/ 14535 h 245886"/>
                    <a:gd name="connsiteX107" fmla="*/ 460279 w 935093"/>
                    <a:gd name="connsiteY107" fmla="*/ 10901 h 245886"/>
                    <a:gd name="connsiteX108" fmla="*/ 468758 w 935093"/>
                    <a:gd name="connsiteY108" fmla="*/ 7267 h 245886"/>
                    <a:gd name="connsiteX109" fmla="*/ 485716 w 935093"/>
                    <a:gd name="connsiteY109" fmla="*/ 2422 h 24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935093" h="245886">
                      <a:moveTo>
                        <a:pt x="501462" y="0"/>
                      </a:moveTo>
                      <a:lnTo>
                        <a:pt x="903600" y="0"/>
                      </a:lnTo>
                      <a:lnTo>
                        <a:pt x="910868" y="1211"/>
                      </a:lnTo>
                      <a:lnTo>
                        <a:pt x="915713" y="2422"/>
                      </a:lnTo>
                      <a:lnTo>
                        <a:pt x="921769" y="6056"/>
                      </a:lnTo>
                      <a:lnTo>
                        <a:pt x="926614" y="9690"/>
                      </a:lnTo>
                      <a:lnTo>
                        <a:pt x="930248" y="14535"/>
                      </a:lnTo>
                      <a:lnTo>
                        <a:pt x="932671" y="19380"/>
                      </a:lnTo>
                      <a:lnTo>
                        <a:pt x="935093" y="25436"/>
                      </a:lnTo>
                      <a:lnTo>
                        <a:pt x="935093" y="31493"/>
                      </a:lnTo>
                      <a:lnTo>
                        <a:pt x="935093" y="38760"/>
                      </a:lnTo>
                      <a:lnTo>
                        <a:pt x="932671" y="44816"/>
                      </a:lnTo>
                      <a:lnTo>
                        <a:pt x="930248" y="49661"/>
                      </a:lnTo>
                      <a:lnTo>
                        <a:pt x="926614" y="54507"/>
                      </a:lnTo>
                      <a:lnTo>
                        <a:pt x="921769" y="58140"/>
                      </a:lnTo>
                      <a:lnTo>
                        <a:pt x="915713" y="61774"/>
                      </a:lnTo>
                      <a:lnTo>
                        <a:pt x="910868" y="62985"/>
                      </a:lnTo>
                      <a:lnTo>
                        <a:pt x="903600" y="64197"/>
                      </a:lnTo>
                      <a:lnTo>
                        <a:pt x="503885" y="64197"/>
                      </a:lnTo>
                      <a:lnTo>
                        <a:pt x="492983" y="65408"/>
                      </a:lnTo>
                      <a:lnTo>
                        <a:pt x="484504" y="69042"/>
                      </a:lnTo>
                      <a:lnTo>
                        <a:pt x="477237" y="72676"/>
                      </a:lnTo>
                      <a:lnTo>
                        <a:pt x="469969" y="78732"/>
                      </a:lnTo>
                      <a:lnTo>
                        <a:pt x="463913" y="86000"/>
                      </a:lnTo>
                      <a:lnTo>
                        <a:pt x="461490" y="90845"/>
                      </a:lnTo>
                      <a:lnTo>
                        <a:pt x="459068" y="95690"/>
                      </a:lnTo>
                      <a:lnTo>
                        <a:pt x="457857" y="102957"/>
                      </a:lnTo>
                      <a:lnTo>
                        <a:pt x="457857" y="109014"/>
                      </a:lnTo>
                      <a:lnTo>
                        <a:pt x="459068" y="118704"/>
                      </a:lnTo>
                      <a:lnTo>
                        <a:pt x="460279" y="125971"/>
                      </a:lnTo>
                      <a:lnTo>
                        <a:pt x="462702" y="132028"/>
                      </a:lnTo>
                      <a:lnTo>
                        <a:pt x="466335" y="136873"/>
                      </a:lnTo>
                      <a:lnTo>
                        <a:pt x="473603" y="141718"/>
                      </a:lnTo>
                      <a:lnTo>
                        <a:pt x="480871" y="144140"/>
                      </a:lnTo>
                      <a:lnTo>
                        <a:pt x="486927" y="145352"/>
                      </a:lnTo>
                      <a:lnTo>
                        <a:pt x="491772" y="145352"/>
                      </a:lnTo>
                      <a:lnTo>
                        <a:pt x="633489" y="145352"/>
                      </a:lnTo>
                      <a:lnTo>
                        <a:pt x="640757" y="145352"/>
                      </a:lnTo>
                      <a:lnTo>
                        <a:pt x="652870" y="147774"/>
                      </a:lnTo>
                      <a:lnTo>
                        <a:pt x="660137" y="150197"/>
                      </a:lnTo>
                      <a:lnTo>
                        <a:pt x="667405" y="152619"/>
                      </a:lnTo>
                      <a:lnTo>
                        <a:pt x="675883" y="157464"/>
                      </a:lnTo>
                      <a:lnTo>
                        <a:pt x="683151" y="163520"/>
                      </a:lnTo>
                      <a:lnTo>
                        <a:pt x="690419" y="171999"/>
                      </a:lnTo>
                      <a:lnTo>
                        <a:pt x="696475" y="182901"/>
                      </a:lnTo>
                      <a:lnTo>
                        <a:pt x="698897" y="188957"/>
                      </a:lnTo>
                      <a:lnTo>
                        <a:pt x="701320" y="196225"/>
                      </a:lnTo>
                      <a:lnTo>
                        <a:pt x="702531" y="204703"/>
                      </a:lnTo>
                      <a:lnTo>
                        <a:pt x="702531" y="214393"/>
                      </a:lnTo>
                      <a:lnTo>
                        <a:pt x="702531" y="220450"/>
                      </a:lnTo>
                      <a:lnTo>
                        <a:pt x="700109" y="226506"/>
                      </a:lnTo>
                      <a:lnTo>
                        <a:pt x="697686" y="232562"/>
                      </a:lnTo>
                      <a:lnTo>
                        <a:pt x="694052" y="236196"/>
                      </a:lnTo>
                      <a:lnTo>
                        <a:pt x="689207" y="241041"/>
                      </a:lnTo>
                      <a:lnTo>
                        <a:pt x="683151" y="243464"/>
                      </a:lnTo>
                      <a:lnTo>
                        <a:pt x="677095" y="245886"/>
                      </a:lnTo>
                      <a:lnTo>
                        <a:pt x="671038" y="245886"/>
                      </a:lnTo>
                      <a:lnTo>
                        <a:pt x="664982" y="245886"/>
                      </a:lnTo>
                      <a:lnTo>
                        <a:pt x="658926" y="243464"/>
                      </a:lnTo>
                      <a:lnTo>
                        <a:pt x="652870" y="241041"/>
                      </a:lnTo>
                      <a:lnTo>
                        <a:pt x="648024" y="236196"/>
                      </a:lnTo>
                      <a:lnTo>
                        <a:pt x="644391" y="232562"/>
                      </a:lnTo>
                      <a:lnTo>
                        <a:pt x="641968" y="226506"/>
                      </a:lnTo>
                      <a:lnTo>
                        <a:pt x="639546" y="220450"/>
                      </a:lnTo>
                      <a:lnTo>
                        <a:pt x="639546" y="214393"/>
                      </a:lnTo>
                      <a:lnTo>
                        <a:pt x="638334" y="209548"/>
                      </a:lnTo>
                      <a:lnTo>
                        <a:pt x="634701" y="208337"/>
                      </a:lnTo>
                      <a:lnTo>
                        <a:pt x="494194" y="208337"/>
                      </a:lnTo>
                      <a:lnTo>
                        <a:pt x="485716" y="208337"/>
                      </a:lnTo>
                      <a:lnTo>
                        <a:pt x="478448" y="208337"/>
                      </a:lnTo>
                      <a:lnTo>
                        <a:pt x="468758" y="205915"/>
                      </a:lnTo>
                      <a:lnTo>
                        <a:pt x="457857" y="203492"/>
                      </a:lnTo>
                      <a:lnTo>
                        <a:pt x="445744" y="198647"/>
                      </a:lnTo>
                      <a:lnTo>
                        <a:pt x="434843" y="192591"/>
                      </a:lnTo>
                      <a:lnTo>
                        <a:pt x="422730" y="182901"/>
                      </a:lnTo>
                      <a:lnTo>
                        <a:pt x="417885" y="178056"/>
                      </a:lnTo>
                      <a:lnTo>
                        <a:pt x="413040" y="171999"/>
                      </a:lnTo>
                      <a:lnTo>
                        <a:pt x="408195" y="164732"/>
                      </a:lnTo>
                      <a:lnTo>
                        <a:pt x="403350" y="156253"/>
                      </a:lnTo>
                      <a:lnTo>
                        <a:pt x="399716" y="146563"/>
                      </a:lnTo>
                      <a:lnTo>
                        <a:pt x="397294" y="135661"/>
                      </a:lnTo>
                      <a:lnTo>
                        <a:pt x="396567" y="132028"/>
                      </a:lnTo>
                      <a:lnTo>
                        <a:pt x="31493" y="132028"/>
                      </a:lnTo>
                      <a:lnTo>
                        <a:pt x="25437" y="132028"/>
                      </a:lnTo>
                      <a:lnTo>
                        <a:pt x="19380" y="129606"/>
                      </a:lnTo>
                      <a:lnTo>
                        <a:pt x="13324" y="127183"/>
                      </a:lnTo>
                      <a:lnTo>
                        <a:pt x="8479" y="123549"/>
                      </a:lnTo>
                      <a:lnTo>
                        <a:pt x="4845" y="118704"/>
                      </a:lnTo>
                      <a:lnTo>
                        <a:pt x="2423" y="112648"/>
                      </a:lnTo>
                      <a:lnTo>
                        <a:pt x="0" y="106592"/>
                      </a:lnTo>
                      <a:lnTo>
                        <a:pt x="0" y="100535"/>
                      </a:lnTo>
                      <a:lnTo>
                        <a:pt x="0" y="94479"/>
                      </a:lnTo>
                      <a:lnTo>
                        <a:pt x="2423" y="88423"/>
                      </a:lnTo>
                      <a:lnTo>
                        <a:pt x="4845" y="82366"/>
                      </a:lnTo>
                      <a:lnTo>
                        <a:pt x="8479" y="78732"/>
                      </a:lnTo>
                      <a:lnTo>
                        <a:pt x="13324" y="73887"/>
                      </a:lnTo>
                      <a:lnTo>
                        <a:pt x="19380" y="71465"/>
                      </a:lnTo>
                      <a:lnTo>
                        <a:pt x="25437" y="69042"/>
                      </a:lnTo>
                      <a:lnTo>
                        <a:pt x="31493" y="69042"/>
                      </a:lnTo>
                      <a:lnTo>
                        <a:pt x="400927" y="69042"/>
                      </a:lnTo>
                      <a:lnTo>
                        <a:pt x="405772" y="58140"/>
                      </a:lnTo>
                      <a:lnTo>
                        <a:pt x="411829" y="48450"/>
                      </a:lnTo>
                      <a:lnTo>
                        <a:pt x="417885" y="39971"/>
                      </a:lnTo>
                      <a:lnTo>
                        <a:pt x="426364" y="32704"/>
                      </a:lnTo>
                      <a:lnTo>
                        <a:pt x="433631" y="25436"/>
                      </a:lnTo>
                      <a:lnTo>
                        <a:pt x="442110" y="19380"/>
                      </a:lnTo>
                      <a:lnTo>
                        <a:pt x="450589" y="14535"/>
                      </a:lnTo>
                      <a:lnTo>
                        <a:pt x="460279" y="10901"/>
                      </a:lnTo>
                      <a:lnTo>
                        <a:pt x="468758" y="7267"/>
                      </a:lnTo>
                      <a:lnTo>
                        <a:pt x="485716" y="2422"/>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3" name="Freeform: Shape 172"/>
                <p:cNvSpPr>
                  <a:spLocks/>
                </p:cNvSpPr>
                <p:nvPr/>
              </p:nvSpPr>
              <p:spPr bwMode="auto">
                <a:xfrm>
                  <a:off x="5368236" y="4224973"/>
                  <a:ext cx="895121" cy="404562"/>
                </a:xfrm>
                <a:custGeom>
                  <a:avLst/>
                  <a:gdLst>
                    <a:gd name="connsiteX0" fmla="*/ 612898 w 895121"/>
                    <a:gd name="connsiteY0" fmla="*/ 0 h 404562"/>
                    <a:gd name="connsiteX1" fmla="*/ 618954 w 895121"/>
                    <a:gd name="connsiteY1" fmla="*/ 0 h 404562"/>
                    <a:gd name="connsiteX2" fmla="*/ 625010 w 895121"/>
                    <a:gd name="connsiteY2" fmla="*/ 0 h 404562"/>
                    <a:gd name="connsiteX3" fmla="*/ 631067 w 895121"/>
                    <a:gd name="connsiteY3" fmla="*/ 2423 h 404562"/>
                    <a:gd name="connsiteX4" fmla="*/ 637123 w 895121"/>
                    <a:gd name="connsiteY4" fmla="*/ 4845 h 404562"/>
                    <a:gd name="connsiteX5" fmla="*/ 641968 w 895121"/>
                    <a:gd name="connsiteY5" fmla="*/ 8479 h 404562"/>
                    <a:gd name="connsiteX6" fmla="*/ 645602 w 895121"/>
                    <a:gd name="connsiteY6" fmla="*/ 13324 h 404562"/>
                    <a:gd name="connsiteX7" fmla="*/ 648024 w 895121"/>
                    <a:gd name="connsiteY7" fmla="*/ 19380 h 404562"/>
                    <a:gd name="connsiteX8" fmla="*/ 650447 w 895121"/>
                    <a:gd name="connsiteY8" fmla="*/ 25437 h 404562"/>
                    <a:gd name="connsiteX9" fmla="*/ 650447 w 895121"/>
                    <a:gd name="connsiteY9" fmla="*/ 31493 h 404562"/>
                    <a:gd name="connsiteX10" fmla="*/ 651658 w 895121"/>
                    <a:gd name="connsiteY10" fmla="*/ 36338 h 404562"/>
                    <a:gd name="connsiteX11" fmla="*/ 655292 w 895121"/>
                    <a:gd name="connsiteY11" fmla="*/ 36338 h 404562"/>
                    <a:gd name="connsiteX12" fmla="*/ 795798 w 895121"/>
                    <a:gd name="connsiteY12" fmla="*/ 36338 h 404562"/>
                    <a:gd name="connsiteX13" fmla="*/ 804277 w 895121"/>
                    <a:gd name="connsiteY13" fmla="*/ 36338 h 404562"/>
                    <a:gd name="connsiteX14" fmla="*/ 811544 w 895121"/>
                    <a:gd name="connsiteY14" fmla="*/ 37549 h 404562"/>
                    <a:gd name="connsiteX15" fmla="*/ 821234 w 895121"/>
                    <a:gd name="connsiteY15" fmla="*/ 38761 h 404562"/>
                    <a:gd name="connsiteX16" fmla="*/ 832136 w 895121"/>
                    <a:gd name="connsiteY16" fmla="*/ 42394 h 404562"/>
                    <a:gd name="connsiteX17" fmla="*/ 844248 w 895121"/>
                    <a:gd name="connsiteY17" fmla="*/ 47239 h 404562"/>
                    <a:gd name="connsiteX18" fmla="*/ 855150 w 895121"/>
                    <a:gd name="connsiteY18" fmla="*/ 53296 h 404562"/>
                    <a:gd name="connsiteX19" fmla="*/ 867262 w 895121"/>
                    <a:gd name="connsiteY19" fmla="*/ 62986 h 404562"/>
                    <a:gd name="connsiteX20" fmla="*/ 872107 w 895121"/>
                    <a:gd name="connsiteY20" fmla="*/ 67831 h 404562"/>
                    <a:gd name="connsiteX21" fmla="*/ 876952 w 895121"/>
                    <a:gd name="connsiteY21" fmla="*/ 73887 h 404562"/>
                    <a:gd name="connsiteX22" fmla="*/ 881797 w 895121"/>
                    <a:gd name="connsiteY22" fmla="*/ 81155 h 404562"/>
                    <a:gd name="connsiteX23" fmla="*/ 886642 w 895121"/>
                    <a:gd name="connsiteY23" fmla="*/ 89634 h 404562"/>
                    <a:gd name="connsiteX24" fmla="*/ 890276 w 895121"/>
                    <a:gd name="connsiteY24" fmla="*/ 99324 h 404562"/>
                    <a:gd name="connsiteX25" fmla="*/ 892699 w 895121"/>
                    <a:gd name="connsiteY25" fmla="*/ 110225 h 404562"/>
                    <a:gd name="connsiteX26" fmla="*/ 895121 w 895121"/>
                    <a:gd name="connsiteY26" fmla="*/ 122338 h 404562"/>
                    <a:gd name="connsiteX27" fmla="*/ 895121 w 895121"/>
                    <a:gd name="connsiteY27" fmla="*/ 136873 h 404562"/>
                    <a:gd name="connsiteX28" fmla="*/ 895121 w 895121"/>
                    <a:gd name="connsiteY28" fmla="*/ 151408 h 404562"/>
                    <a:gd name="connsiteX29" fmla="*/ 892699 w 895121"/>
                    <a:gd name="connsiteY29" fmla="*/ 164732 h 404562"/>
                    <a:gd name="connsiteX30" fmla="*/ 889065 w 895121"/>
                    <a:gd name="connsiteY30" fmla="*/ 176844 h 404562"/>
                    <a:gd name="connsiteX31" fmla="*/ 884220 w 895121"/>
                    <a:gd name="connsiteY31" fmla="*/ 187746 h 404562"/>
                    <a:gd name="connsiteX32" fmla="*/ 878164 w 895121"/>
                    <a:gd name="connsiteY32" fmla="*/ 197436 h 404562"/>
                    <a:gd name="connsiteX33" fmla="*/ 872107 w 895121"/>
                    <a:gd name="connsiteY33" fmla="*/ 205915 h 404562"/>
                    <a:gd name="connsiteX34" fmla="*/ 863628 w 895121"/>
                    <a:gd name="connsiteY34" fmla="*/ 213182 h 404562"/>
                    <a:gd name="connsiteX35" fmla="*/ 856361 w 895121"/>
                    <a:gd name="connsiteY35" fmla="*/ 220450 h 404562"/>
                    <a:gd name="connsiteX36" fmla="*/ 847882 w 895121"/>
                    <a:gd name="connsiteY36" fmla="*/ 226506 h 404562"/>
                    <a:gd name="connsiteX37" fmla="*/ 839403 w 895121"/>
                    <a:gd name="connsiteY37" fmla="*/ 231351 h 404562"/>
                    <a:gd name="connsiteX38" fmla="*/ 829713 w 895121"/>
                    <a:gd name="connsiteY38" fmla="*/ 234985 h 404562"/>
                    <a:gd name="connsiteX39" fmla="*/ 821234 w 895121"/>
                    <a:gd name="connsiteY39" fmla="*/ 238619 h 404562"/>
                    <a:gd name="connsiteX40" fmla="*/ 804277 w 895121"/>
                    <a:gd name="connsiteY40" fmla="*/ 243464 h 404562"/>
                    <a:gd name="connsiteX41" fmla="*/ 788530 w 895121"/>
                    <a:gd name="connsiteY41" fmla="*/ 245886 h 404562"/>
                    <a:gd name="connsiteX42" fmla="*/ 302815 w 895121"/>
                    <a:gd name="connsiteY42" fmla="*/ 245886 h 404562"/>
                    <a:gd name="connsiteX43" fmla="*/ 302815 w 895121"/>
                    <a:gd name="connsiteY43" fmla="*/ 274957 h 404562"/>
                    <a:gd name="connsiteX44" fmla="*/ 301604 w 895121"/>
                    <a:gd name="connsiteY44" fmla="*/ 373069 h 404562"/>
                    <a:gd name="connsiteX45" fmla="*/ 301604 w 895121"/>
                    <a:gd name="connsiteY45" fmla="*/ 379126 h 404562"/>
                    <a:gd name="connsiteX46" fmla="*/ 299181 w 895121"/>
                    <a:gd name="connsiteY46" fmla="*/ 385182 h 404562"/>
                    <a:gd name="connsiteX47" fmla="*/ 296759 w 895121"/>
                    <a:gd name="connsiteY47" fmla="*/ 391238 h 404562"/>
                    <a:gd name="connsiteX48" fmla="*/ 291914 w 895121"/>
                    <a:gd name="connsiteY48" fmla="*/ 396083 h 404562"/>
                    <a:gd name="connsiteX49" fmla="*/ 288280 w 895121"/>
                    <a:gd name="connsiteY49" fmla="*/ 399717 h 404562"/>
                    <a:gd name="connsiteX50" fmla="*/ 282224 w 895121"/>
                    <a:gd name="connsiteY50" fmla="*/ 402140 h 404562"/>
                    <a:gd name="connsiteX51" fmla="*/ 276167 w 895121"/>
                    <a:gd name="connsiteY51" fmla="*/ 404562 h 404562"/>
                    <a:gd name="connsiteX52" fmla="*/ 270111 w 895121"/>
                    <a:gd name="connsiteY52" fmla="*/ 404562 h 404562"/>
                    <a:gd name="connsiteX53" fmla="*/ 262844 w 895121"/>
                    <a:gd name="connsiteY53" fmla="*/ 404562 h 404562"/>
                    <a:gd name="connsiteX54" fmla="*/ 257998 w 895121"/>
                    <a:gd name="connsiteY54" fmla="*/ 402140 h 404562"/>
                    <a:gd name="connsiteX55" fmla="*/ 251942 w 895121"/>
                    <a:gd name="connsiteY55" fmla="*/ 398506 h 404562"/>
                    <a:gd name="connsiteX56" fmla="*/ 247097 w 895121"/>
                    <a:gd name="connsiteY56" fmla="*/ 394872 h 404562"/>
                    <a:gd name="connsiteX57" fmla="*/ 243463 w 895121"/>
                    <a:gd name="connsiteY57" fmla="*/ 390027 h 404562"/>
                    <a:gd name="connsiteX58" fmla="*/ 241041 w 895121"/>
                    <a:gd name="connsiteY58" fmla="*/ 385182 h 404562"/>
                    <a:gd name="connsiteX59" fmla="*/ 238618 w 895121"/>
                    <a:gd name="connsiteY59" fmla="*/ 379126 h 404562"/>
                    <a:gd name="connsiteX60" fmla="*/ 238618 w 895121"/>
                    <a:gd name="connsiteY60" fmla="*/ 373069 h 404562"/>
                    <a:gd name="connsiteX61" fmla="*/ 238618 w 895121"/>
                    <a:gd name="connsiteY61" fmla="*/ 272535 h 404562"/>
                    <a:gd name="connsiteX62" fmla="*/ 238618 w 895121"/>
                    <a:gd name="connsiteY62" fmla="*/ 245886 h 404562"/>
                    <a:gd name="connsiteX63" fmla="*/ 31493 w 895121"/>
                    <a:gd name="connsiteY63" fmla="*/ 245886 h 404562"/>
                    <a:gd name="connsiteX64" fmla="*/ 25437 w 895121"/>
                    <a:gd name="connsiteY64" fmla="*/ 244675 h 404562"/>
                    <a:gd name="connsiteX65" fmla="*/ 19380 w 895121"/>
                    <a:gd name="connsiteY65" fmla="*/ 243464 h 404562"/>
                    <a:gd name="connsiteX66" fmla="*/ 13324 w 895121"/>
                    <a:gd name="connsiteY66" fmla="*/ 239830 h 404562"/>
                    <a:gd name="connsiteX67" fmla="*/ 8479 w 895121"/>
                    <a:gd name="connsiteY67" fmla="*/ 236196 h 404562"/>
                    <a:gd name="connsiteX68" fmla="*/ 4845 w 895121"/>
                    <a:gd name="connsiteY68" fmla="*/ 231351 h 404562"/>
                    <a:gd name="connsiteX69" fmla="*/ 2423 w 895121"/>
                    <a:gd name="connsiteY69" fmla="*/ 226506 h 404562"/>
                    <a:gd name="connsiteX70" fmla="*/ 0 w 895121"/>
                    <a:gd name="connsiteY70" fmla="*/ 220450 h 404562"/>
                    <a:gd name="connsiteX71" fmla="*/ 0 w 895121"/>
                    <a:gd name="connsiteY71" fmla="*/ 213182 h 404562"/>
                    <a:gd name="connsiteX72" fmla="*/ 0 w 895121"/>
                    <a:gd name="connsiteY72" fmla="*/ 207126 h 404562"/>
                    <a:gd name="connsiteX73" fmla="*/ 2423 w 895121"/>
                    <a:gd name="connsiteY73" fmla="*/ 201070 h 404562"/>
                    <a:gd name="connsiteX74" fmla="*/ 4845 w 895121"/>
                    <a:gd name="connsiteY74" fmla="*/ 196225 h 404562"/>
                    <a:gd name="connsiteX75" fmla="*/ 8479 w 895121"/>
                    <a:gd name="connsiteY75" fmla="*/ 191379 h 404562"/>
                    <a:gd name="connsiteX76" fmla="*/ 13324 w 895121"/>
                    <a:gd name="connsiteY76" fmla="*/ 187746 h 404562"/>
                    <a:gd name="connsiteX77" fmla="*/ 19380 w 895121"/>
                    <a:gd name="connsiteY77" fmla="*/ 184112 h 404562"/>
                    <a:gd name="connsiteX78" fmla="*/ 25437 w 895121"/>
                    <a:gd name="connsiteY78" fmla="*/ 182901 h 404562"/>
                    <a:gd name="connsiteX79" fmla="*/ 31493 w 895121"/>
                    <a:gd name="connsiteY79" fmla="*/ 181689 h 404562"/>
                    <a:gd name="connsiteX80" fmla="*/ 787319 w 895121"/>
                    <a:gd name="connsiteY80" fmla="*/ 181689 h 404562"/>
                    <a:gd name="connsiteX81" fmla="*/ 797009 w 895121"/>
                    <a:gd name="connsiteY81" fmla="*/ 179267 h 404562"/>
                    <a:gd name="connsiteX82" fmla="*/ 805488 w 895121"/>
                    <a:gd name="connsiteY82" fmla="*/ 176844 h 404562"/>
                    <a:gd name="connsiteX83" fmla="*/ 812756 w 895121"/>
                    <a:gd name="connsiteY83" fmla="*/ 173211 h 404562"/>
                    <a:gd name="connsiteX84" fmla="*/ 820023 w 895121"/>
                    <a:gd name="connsiteY84" fmla="*/ 167154 h 404562"/>
                    <a:gd name="connsiteX85" fmla="*/ 826079 w 895121"/>
                    <a:gd name="connsiteY85" fmla="*/ 159887 h 404562"/>
                    <a:gd name="connsiteX86" fmla="*/ 828502 w 895121"/>
                    <a:gd name="connsiteY86" fmla="*/ 155042 h 404562"/>
                    <a:gd name="connsiteX87" fmla="*/ 830924 w 895121"/>
                    <a:gd name="connsiteY87" fmla="*/ 148985 h 404562"/>
                    <a:gd name="connsiteX88" fmla="*/ 832136 w 895121"/>
                    <a:gd name="connsiteY88" fmla="*/ 142929 h 404562"/>
                    <a:gd name="connsiteX89" fmla="*/ 832136 w 895121"/>
                    <a:gd name="connsiteY89" fmla="*/ 136873 h 404562"/>
                    <a:gd name="connsiteX90" fmla="*/ 832136 w 895121"/>
                    <a:gd name="connsiteY90" fmla="*/ 127183 h 404562"/>
                    <a:gd name="connsiteX91" fmla="*/ 829713 w 895121"/>
                    <a:gd name="connsiteY91" fmla="*/ 119915 h 404562"/>
                    <a:gd name="connsiteX92" fmla="*/ 827291 w 895121"/>
                    <a:gd name="connsiteY92" fmla="*/ 113859 h 404562"/>
                    <a:gd name="connsiteX93" fmla="*/ 823657 w 895121"/>
                    <a:gd name="connsiteY93" fmla="*/ 109014 h 404562"/>
                    <a:gd name="connsiteX94" fmla="*/ 816389 w 895121"/>
                    <a:gd name="connsiteY94" fmla="*/ 104169 h 404562"/>
                    <a:gd name="connsiteX95" fmla="*/ 809122 w 895121"/>
                    <a:gd name="connsiteY95" fmla="*/ 101746 h 404562"/>
                    <a:gd name="connsiteX96" fmla="*/ 803065 w 895121"/>
                    <a:gd name="connsiteY96" fmla="*/ 100535 h 404562"/>
                    <a:gd name="connsiteX97" fmla="*/ 798220 w 895121"/>
                    <a:gd name="connsiteY97" fmla="*/ 100535 h 404562"/>
                    <a:gd name="connsiteX98" fmla="*/ 656503 w 895121"/>
                    <a:gd name="connsiteY98" fmla="*/ 100535 h 404562"/>
                    <a:gd name="connsiteX99" fmla="*/ 649235 w 895121"/>
                    <a:gd name="connsiteY99" fmla="*/ 100535 h 404562"/>
                    <a:gd name="connsiteX100" fmla="*/ 637123 w 895121"/>
                    <a:gd name="connsiteY100" fmla="*/ 98112 h 404562"/>
                    <a:gd name="connsiteX101" fmla="*/ 629855 w 895121"/>
                    <a:gd name="connsiteY101" fmla="*/ 95690 h 404562"/>
                    <a:gd name="connsiteX102" fmla="*/ 622588 w 895121"/>
                    <a:gd name="connsiteY102" fmla="*/ 92056 h 404562"/>
                    <a:gd name="connsiteX103" fmla="*/ 614109 w 895121"/>
                    <a:gd name="connsiteY103" fmla="*/ 88422 h 404562"/>
                    <a:gd name="connsiteX104" fmla="*/ 606841 w 895121"/>
                    <a:gd name="connsiteY104" fmla="*/ 81155 h 404562"/>
                    <a:gd name="connsiteX105" fmla="*/ 599574 w 895121"/>
                    <a:gd name="connsiteY105" fmla="*/ 73887 h 404562"/>
                    <a:gd name="connsiteX106" fmla="*/ 593518 w 895121"/>
                    <a:gd name="connsiteY106" fmla="*/ 62986 h 404562"/>
                    <a:gd name="connsiteX107" fmla="*/ 591095 w 895121"/>
                    <a:gd name="connsiteY107" fmla="*/ 56930 h 404562"/>
                    <a:gd name="connsiteX108" fmla="*/ 588672 w 895121"/>
                    <a:gd name="connsiteY108" fmla="*/ 48451 h 404562"/>
                    <a:gd name="connsiteX109" fmla="*/ 587461 w 895121"/>
                    <a:gd name="connsiteY109" fmla="*/ 41183 h 404562"/>
                    <a:gd name="connsiteX110" fmla="*/ 587461 w 895121"/>
                    <a:gd name="connsiteY110" fmla="*/ 31493 h 404562"/>
                    <a:gd name="connsiteX111" fmla="*/ 587461 w 895121"/>
                    <a:gd name="connsiteY111" fmla="*/ 25437 h 404562"/>
                    <a:gd name="connsiteX112" fmla="*/ 589884 w 895121"/>
                    <a:gd name="connsiteY112" fmla="*/ 19380 h 404562"/>
                    <a:gd name="connsiteX113" fmla="*/ 592306 w 895121"/>
                    <a:gd name="connsiteY113" fmla="*/ 13324 h 404562"/>
                    <a:gd name="connsiteX114" fmla="*/ 595940 w 895121"/>
                    <a:gd name="connsiteY114" fmla="*/ 8479 h 404562"/>
                    <a:gd name="connsiteX115" fmla="*/ 600785 w 895121"/>
                    <a:gd name="connsiteY115" fmla="*/ 4845 h 404562"/>
                    <a:gd name="connsiteX116" fmla="*/ 606841 w 895121"/>
                    <a:gd name="connsiteY116" fmla="*/ 2423 h 40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895121" h="404562">
                      <a:moveTo>
                        <a:pt x="612898" y="0"/>
                      </a:moveTo>
                      <a:lnTo>
                        <a:pt x="618954" y="0"/>
                      </a:lnTo>
                      <a:lnTo>
                        <a:pt x="625010" y="0"/>
                      </a:lnTo>
                      <a:lnTo>
                        <a:pt x="631067" y="2423"/>
                      </a:lnTo>
                      <a:lnTo>
                        <a:pt x="637123" y="4845"/>
                      </a:lnTo>
                      <a:lnTo>
                        <a:pt x="641968" y="8479"/>
                      </a:lnTo>
                      <a:lnTo>
                        <a:pt x="645602" y="13324"/>
                      </a:lnTo>
                      <a:lnTo>
                        <a:pt x="648024" y="19380"/>
                      </a:lnTo>
                      <a:lnTo>
                        <a:pt x="650447" y="25437"/>
                      </a:lnTo>
                      <a:lnTo>
                        <a:pt x="650447" y="31493"/>
                      </a:lnTo>
                      <a:lnTo>
                        <a:pt x="651658" y="36338"/>
                      </a:lnTo>
                      <a:lnTo>
                        <a:pt x="655292" y="36338"/>
                      </a:lnTo>
                      <a:lnTo>
                        <a:pt x="795798" y="36338"/>
                      </a:lnTo>
                      <a:lnTo>
                        <a:pt x="804277" y="36338"/>
                      </a:lnTo>
                      <a:lnTo>
                        <a:pt x="811544" y="37549"/>
                      </a:lnTo>
                      <a:lnTo>
                        <a:pt x="821234" y="38761"/>
                      </a:lnTo>
                      <a:lnTo>
                        <a:pt x="832136" y="42394"/>
                      </a:lnTo>
                      <a:lnTo>
                        <a:pt x="844248" y="47239"/>
                      </a:lnTo>
                      <a:lnTo>
                        <a:pt x="855150" y="53296"/>
                      </a:lnTo>
                      <a:lnTo>
                        <a:pt x="867262" y="62986"/>
                      </a:lnTo>
                      <a:lnTo>
                        <a:pt x="872107" y="67831"/>
                      </a:lnTo>
                      <a:lnTo>
                        <a:pt x="876952" y="73887"/>
                      </a:lnTo>
                      <a:lnTo>
                        <a:pt x="881797" y="81155"/>
                      </a:lnTo>
                      <a:lnTo>
                        <a:pt x="886642" y="89634"/>
                      </a:lnTo>
                      <a:lnTo>
                        <a:pt x="890276" y="99324"/>
                      </a:lnTo>
                      <a:lnTo>
                        <a:pt x="892699" y="110225"/>
                      </a:lnTo>
                      <a:lnTo>
                        <a:pt x="895121" y="122338"/>
                      </a:lnTo>
                      <a:lnTo>
                        <a:pt x="895121" y="136873"/>
                      </a:lnTo>
                      <a:lnTo>
                        <a:pt x="895121" y="151408"/>
                      </a:lnTo>
                      <a:lnTo>
                        <a:pt x="892699" y="164732"/>
                      </a:lnTo>
                      <a:lnTo>
                        <a:pt x="889065" y="176844"/>
                      </a:lnTo>
                      <a:lnTo>
                        <a:pt x="884220" y="187746"/>
                      </a:lnTo>
                      <a:lnTo>
                        <a:pt x="878164" y="197436"/>
                      </a:lnTo>
                      <a:lnTo>
                        <a:pt x="872107" y="205915"/>
                      </a:lnTo>
                      <a:lnTo>
                        <a:pt x="863628" y="213182"/>
                      </a:lnTo>
                      <a:lnTo>
                        <a:pt x="856361" y="220450"/>
                      </a:lnTo>
                      <a:lnTo>
                        <a:pt x="847882" y="226506"/>
                      </a:lnTo>
                      <a:lnTo>
                        <a:pt x="839403" y="231351"/>
                      </a:lnTo>
                      <a:lnTo>
                        <a:pt x="829713" y="234985"/>
                      </a:lnTo>
                      <a:lnTo>
                        <a:pt x="821234" y="238619"/>
                      </a:lnTo>
                      <a:lnTo>
                        <a:pt x="804277" y="243464"/>
                      </a:lnTo>
                      <a:lnTo>
                        <a:pt x="788530" y="245886"/>
                      </a:lnTo>
                      <a:lnTo>
                        <a:pt x="302815" y="245886"/>
                      </a:lnTo>
                      <a:lnTo>
                        <a:pt x="302815" y="274957"/>
                      </a:lnTo>
                      <a:lnTo>
                        <a:pt x="301604" y="373069"/>
                      </a:lnTo>
                      <a:lnTo>
                        <a:pt x="301604" y="379126"/>
                      </a:lnTo>
                      <a:lnTo>
                        <a:pt x="299181" y="385182"/>
                      </a:lnTo>
                      <a:lnTo>
                        <a:pt x="296759" y="391238"/>
                      </a:lnTo>
                      <a:lnTo>
                        <a:pt x="291914" y="396083"/>
                      </a:lnTo>
                      <a:lnTo>
                        <a:pt x="288280" y="399717"/>
                      </a:lnTo>
                      <a:lnTo>
                        <a:pt x="282224" y="402140"/>
                      </a:lnTo>
                      <a:lnTo>
                        <a:pt x="276167" y="404562"/>
                      </a:lnTo>
                      <a:lnTo>
                        <a:pt x="270111" y="404562"/>
                      </a:lnTo>
                      <a:lnTo>
                        <a:pt x="262844" y="404562"/>
                      </a:lnTo>
                      <a:lnTo>
                        <a:pt x="257998" y="402140"/>
                      </a:lnTo>
                      <a:lnTo>
                        <a:pt x="251942" y="398506"/>
                      </a:lnTo>
                      <a:lnTo>
                        <a:pt x="247097" y="394872"/>
                      </a:lnTo>
                      <a:lnTo>
                        <a:pt x="243463" y="390027"/>
                      </a:lnTo>
                      <a:lnTo>
                        <a:pt x="241041" y="385182"/>
                      </a:lnTo>
                      <a:lnTo>
                        <a:pt x="238618" y="379126"/>
                      </a:lnTo>
                      <a:lnTo>
                        <a:pt x="238618" y="373069"/>
                      </a:lnTo>
                      <a:lnTo>
                        <a:pt x="238618" y="272535"/>
                      </a:lnTo>
                      <a:lnTo>
                        <a:pt x="238618" y="245886"/>
                      </a:lnTo>
                      <a:lnTo>
                        <a:pt x="31493" y="245886"/>
                      </a:lnTo>
                      <a:lnTo>
                        <a:pt x="25437" y="244675"/>
                      </a:lnTo>
                      <a:lnTo>
                        <a:pt x="19380" y="243464"/>
                      </a:lnTo>
                      <a:lnTo>
                        <a:pt x="13324" y="239830"/>
                      </a:lnTo>
                      <a:lnTo>
                        <a:pt x="8479" y="236196"/>
                      </a:lnTo>
                      <a:lnTo>
                        <a:pt x="4845" y="231351"/>
                      </a:lnTo>
                      <a:lnTo>
                        <a:pt x="2423" y="226506"/>
                      </a:lnTo>
                      <a:lnTo>
                        <a:pt x="0" y="220450"/>
                      </a:lnTo>
                      <a:lnTo>
                        <a:pt x="0" y="213182"/>
                      </a:lnTo>
                      <a:lnTo>
                        <a:pt x="0" y="207126"/>
                      </a:lnTo>
                      <a:lnTo>
                        <a:pt x="2423" y="201070"/>
                      </a:lnTo>
                      <a:lnTo>
                        <a:pt x="4845" y="196225"/>
                      </a:lnTo>
                      <a:lnTo>
                        <a:pt x="8479" y="191379"/>
                      </a:lnTo>
                      <a:lnTo>
                        <a:pt x="13324" y="187746"/>
                      </a:lnTo>
                      <a:lnTo>
                        <a:pt x="19380" y="184112"/>
                      </a:lnTo>
                      <a:lnTo>
                        <a:pt x="25437" y="182901"/>
                      </a:lnTo>
                      <a:lnTo>
                        <a:pt x="31493" y="181689"/>
                      </a:lnTo>
                      <a:lnTo>
                        <a:pt x="787319" y="181689"/>
                      </a:lnTo>
                      <a:lnTo>
                        <a:pt x="797009" y="179267"/>
                      </a:lnTo>
                      <a:lnTo>
                        <a:pt x="805488" y="176844"/>
                      </a:lnTo>
                      <a:lnTo>
                        <a:pt x="812756" y="173211"/>
                      </a:lnTo>
                      <a:lnTo>
                        <a:pt x="820023" y="167154"/>
                      </a:lnTo>
                      <a:lnTo>
                        <a:pt x="826079" y="159887"/>
                      </a:lnTo>
                      <a:lnTo>
                        <a:pt x="828502" y="155042"/>
                      </a:lnTo>
                      <a:lnTo>
                        <a:pt x="830924" y="148985"/>
                      </a:lnTo>
                      <a:lnTo>
                        <a:pt x="832136" y="142929"/>
                      </a:lnTo>
                      <a:lnTo>
                        <a:pt x="832136" y="136873"/>
                      </a:lnTo>
                      <a:lnTo>
                        <a:pt x="832136" y="127183"/>
                      </a:lnTo>
                      <a:lnTo>
                        <a:pt x="829713" y="119915"/>
                      </a:lnTo>
                      <a:lnTo>
                        <a:pt x="827291" y="113859"/>
                      </a:lnTo>
                      <a:lnTo>
                        <a:pt x="823657" y="109014"/>
                      </a:lnTo>
                      <a:lnTo>
                        <a:pt x="816389" y="104169"/>
                      </a:lnTo>
                      <a:lnTo>
                        <a:pt x="809122" y="101746"/>
                      </a:lnTo>
                      <a:lnTo>
                        <a:pt x="803065" y="100535"/>
                      </a:lnTo>
                      <a:lnTo>
                        <a:pt x="798220" y="100535"/>
                      </a:lnTo>
                      <a:lnTo>
                        <a:pt x="656503" y="100535"/>
                      </a:lnTo>
                      <a:lnTo>
                        <a:pt x="649235" y="100535"/>
                      </a:lnTo>
                      <a:lnTo>
                        <a:pt x="637123" y="98112"/>
                      </a:lnTo>
                      <a:lnTo>
                        <a:pt x="629855" y="95690"/>
                      </a:lnTo>
                      <a:lnTo>
                        <a:pt x="622588" y="92056"/>
                      </a:lnTo>
                      <a:lnTo>
                        <a:pt x="614109" y="88422"/>
                      </a:lnTo>
                      <a:lnTo>
                        <a:pt x="606841" y="81155"/>
                      </a:lnTo>
                      <a:lnTo>
                        <a:pt x="599574" y="73887"/>
                      </a:lnTo>
                      <a:lnTo>
                        <a:pt x="593518" y="62986"/>
                      </a:lnTo>
                      <a:lnTo>
                        <a:pt x="591095" y="56930"/>
                      </a:lnTo>
                      <a:lnTo>
                        <a:pt x="588672" y="48451"/>
                      </a:lnTo>
                      <a:lnTo>
                        <a:pt x="587461" y="41183"/>
                      </a:lnTo>
                      <a:lnTo>
                        <a:pt x="587461" y="31493"/>
                      </a:lnTo>
                      <a:lnTo>
                        <a:pt x="587461" y="25437"/>
                      </a:lnTo>
                      <a:lnTo>
                        <a:pt x="589884" y="19380"/>
                      </a:lnTo>
                      <a:lnTo>
                        <a:pt x="592306" y="13324"/>
                      </a:lnTo>
                      <a:lnTo>
                        <a:pt x="595940" y="8479"/>
                      </a:lnTo>
                      <a:lnTo>
                        <a:pt x="600785" y="4845"/>
                      </a:lnTo>
                      <a:lnTo>
                        <a:pt x="606841" y="2423"/>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4" name="Freeform 15"/>
                <p:cNvSpPr>
                  <a:spLocks noEditPoints="1"/>
                </p:cNvSpPr>
                <p:nvPr/>
              </p:nvSpPr>
              <p:spPr bwMode="auto">
                <a:xfrm>
                  <a:off x="5534178" y="4652548"/>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5" name="Freeform 16"/>
                <p:cNvSpPr>
                  <a:spLocks noEditPoints="1"/>
                </p:cNvSpPr>
                <p:nvPr/>
              </p:nvSpPr>
              <p:spPr bwMode="auto">
                <a:xfrm>
                  <a:off x="3711148" y="4151086"/>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6" name="Freeform 17"/>
                <p:cNvSpPr>
                  <a:spLocks noEditPoints="1"/>
                </p:cNvSpPr>
                <p:nvPr/>
              </p:nvSpPr>
              <p:spPr bwMode="auto">
                <a:xfrm>
                  <a:off x="4269540" y="3368612"/>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7" name="Freeform 19"/>
                <p:cNvSpPr>
                  <a:spLocks noEditPoints="1"/>
                </p:cNvSpPr>
                <p:nvPr/>
              </p:nvSpPr>
              <p:spPr bwMode="auto">
                <a:xfrm>
                  <a:off x="3732951" y="4756717"/>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8" name="Freeform 20"/>
                <p:cNvSpPr>
                  <a:spLocks noEditPoints="1"/>
                </p:cNvSpPr>
                <p:nvPr/>
              </p:nvSpPr>
              <p:spPr bwMode="auto">
                <a:xfrm>
                  <a:off x="5891500" y="4002101"/>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grpSp>
          <p:nvGrpSpPr>
            <p:cNvPr id="179" name="Group 178"/>
            <p:cNvGrpSpPr/>
            <p:nvPr/>
          </p:nvGrpSpPr>
          <p:grpSpPr>
            <a:xfrm>
              <a:off x="8264615" y="2825053"/>
              <a:ext cx="1326042" cy="1326043"/>
              <a:chOff x="4054565" y="3768732"/>
              <a:chExt cx="1326042" cy="1326043"/>
            </a:xfrm>
          </p:grpSpPr>
          <p:sp>
            <p:nvSpPr>
              <p:cNvPr id="180" name="Freeform 6"/>
              <p:cNvSpPr>
                <a:spLocks noEditPoints="1"/>
              </p:cNvSpPr>
              <p:nvPr/>
            </p:nvSpPr>
            <p:spPr bwMode="auto">
              <a:xfrm>
                <a:off x="4399144" y="4095368"/>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1" name="Freeform 7"/>
              <p:cNvSpPr>
                <a:spLocks noEditPoints="1"/>
              </p:cNvSpPr>
              <p:nvPr/>
            </p:nvSpPr>
            <p:spPr bwMode="auto">
              <a:xfrm>
                <a:off x="4643820" y="4164411"/>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2" name="Freeform 8"/>
              <p:cNvSpPr>
                <a:spLocks noEditPoints="1"/>
              </p:cNvSpPr>
              <p:nvPr/>
            </p:nvSpPr>
            <p:spPr bwMode="auto">
              <a:xfrm>
                <a:off x="4887283" y="4020270"/>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3" name="Freeform: Shape 212"/>
              <p:cNvSpPr>
                <a:spLocks/>
              </p:cNvSpPr>
              <p:nvPr/>
            </p:nvSpPr>
            <p:spPr bwMode="auto">
              <a:xfrm>
                <a:off x="4269540" y="4123227"/>
                <a:ext cx="852727" cy="604419"/>
              </a:xfrm>
              <a:custGeom>
                <a:avLst/>
                <a:gdLst>
                  <a:gd name="connsiteX0" fmla="*/ 673461 w 852727"/>
                  <a:gd name="connsiteY0" fmla="*/ 213182 h 604419"/>
                  <a:gd name="connsiteX1" fmla="*/ 743714 w 852727"/>
                  <a:gd name="connsiteY1" fmla="*/ 213182 h 604419"/>
                  <a:gd name="connsiteX2" fmla="*/ 753404 w 852727"/>
                  <a:gd name="connsiteY2" fmla="*/ 214394 h 604419"/>
                  <a:gd name="connsiteX3" fmla="*/ 761883 w 852727"/>
                  <a:gd name="connsiteY3" fmla="*/ 216816 h 604419"/>
                  <a:gd name="connsiteX4" fmla="*/ 769150 w 852727"/>
                  <a:gd name="connsiteY4" fmla="*/ 220450 h 604419"/>
                  <a:gd name="connsiteX5" fmla="*/ 776418 w 852727"/>
                  <a:gd name="connsiteY5" fmla="*/ 226506 h 604419"/>
                  <a:gd name="connsiteX6" fmla="*/ 781263 w 852727"/>
                  <a:gd name="connsiteY6" fmla="*/ 233774 h 604419"/>
                  <a:gd name="connsiteX7" fmla="*/ 786108 w 852727"/>
                  <a:gd name="connsiteY7" fmla="*/ 241041 h 604419"/>
                  <a:gd name="connsiteX8" fmla="*/ 788530 w 852727"/>
                  <a:gd name="connsiteY8" fmla="*/ 249520 h 604419"/>
                  <a:gd name="connsiteX9" fmla="*/ 789742 w 852727"/>
                  <a:gd name="connsiteY9" fmla="*/ 259210 h 604419"/>
                  <a:gd name="connsiteX10" fmla="*/ 789742 w 852727"/>
                  <a:gd name="connsiteY10" fmla="*/ 540222 h 604419"/>
                  <a:gd name="connsiteX11" fmla="*/ 821234 w 852727"/>
                  <a:gd name="connsiteY11" fmla="*/ 540222 h 604419"/>
                  <a:gd name="connsiteX12" fmla="*/ 827291 w 852727"/>
                  <a:gd name="connsiteY12" fmla="*/ 541434 h 604419"/>
                  <a:gd name="connsiteX13" fmla="*/ 833347 w 852727"/>
                  <a:gd name="connsiteY13" fmla="*/ 542645 h 604419"/>
                  <a:gd name="connsiteX14" fmla="*/ 839403 w 852727"/>
                  <a:gd name="connsiteY14" fmla="*/ 546279 h 604419"/>
                  <a:gd name="connsiteX15" fmla="*/ 844248 w 852727"/>
                  <a:gd name="connsiteY15" fmla="*/ 549913 h 604419"/>
                  <a:gd name="connsiteX16" fmla="*/ 847882 w 852727"/>
                  <a:gd name="connsiteY16" fmla="*/ 554758 h 604419"/>
                  <a:gd name="connsiteX17" fmla="*/ 850305 w 852727"/>
                  <a:gd name="connsiteY17" fmla="*/ 559603 h 604419"/>
                  <a:gd name="connsiteX18" fmla="*/ 852727 w 852727"/>
                  <a:gd name="connsiteY18" fmla="*/ 565659 h 604419"/>
                  <a:gd name="connsiteX19" fmla="*/ 852727 w 852727"/>
                  <a:gd name="connsiteY19" fmla="*/ 572926 h 604419"/>
                  <a:gd name="connsiteX20" fmla="*/ 852727 w 852727"/>
                  <a:gd name="connsiteY20" fmla="*/ 578983 h 604419"/>
                  <a:gd name="connsiteX21" fmla="*/ 850305 w 852727"/>
                  <a:gd name="connsiteY21" fmla="*/ 585039 h 604419"/>
                  <a:gd name="connsiteX22" fmla="*/ 847882 w 852727"/>
                  <a:gd name="connsiteY22" fmla="*/ 589884 h 604419"/>
                  <a:gd name="connsiteX23" fmla="*/ 844248 w 852727"/>
                  <a:gd name="connsiteY23" fmla="*/ 594729 h 604419"/>
                  <a:gd name="connsiteX24" fmla="*/ 839403 w 852727"/>
                  <a:gd name="connsiteY24" fmla="*/ 598363 h 604419"/>
                  <a:gd name="connsiteX25" fmla="*/ 833347 w 852727"/>
                  <a:gd name="connsiteY25" fmla="*/ 601997 h 604419"/>
                  <a:gd name="connsiteX26" fmla="*/ 827291 w 852727"/>
                  <a:gd name="connsiteY26" fmla="*/ 603208 h 604419"/>
                  <a:gd name="connsiteX27" fmla="*/ 821234 w 852727"/>
                  <a:gd name="connsiteY27" fmla="*/ 604419 h 604419"/>
                  <a:gd name="connsiteX28" fmla="*/ 758249 w 852727"/>
                  <a:gd name="connsiteY28" fmla="*/ 604419 h 604419"/>
                  <a:gd name="connsiteX29" fmla="*/ 750981 w 852727"/>
                  <a:gd name="connsiteY29" fmla="*/ 603208 h 604419"/>
                  <a:gd name="connsiteX30" fmla="*/ 744925 w 852727"/>
                  <a:gd name="connsiteY30" fmla="*/ 601997 h 604419"/>
                  <a:gd name="connsiteX31" fmla="*/ 740080 w 852727"/>
                  <a:gd name="connsiteY31" fmla="*/ 598363 h 604419"/>
                  <a:gd name="connsiteX32" fmla="*/ 735235 w 852727"/>
                  <a:gd name="connsiteY32" fmla="*/ 594729 h 604419"/>
                  <a:gd name="connsiteX33" fmla="*/ 731601 w 852727"/>
                  <a:gd name="connsiteY33" fmla="*/ 589884 h 604419"/>
                  <a:gd name="connsiteX34" fmla="*/ 727967 w 852727"/>
                  <a:gd name="connsiteY34" fmla="*/ 585039 h 604419"/>
                  <a:gd name="connsiteX35" fmla="*/ 726756 w 852727"/>
                  <a:gd name="connsiteY35" fmla="*/ 578983 h 604419"/>
                  <a:gd name="connsiteX36" fmla="*/ 725545 w 852727"/>
                  <a:gd name="connsiteY36" fmla="*/ 572926 h 604419"/>
                  <a:gd name="connsiteX37" fmla="*/ 725545 w 852727"/>
                  <a:gd name="connsiteY37" fmla="*/ 277379 h 604419"/>
                  <a:gd name="connsiteX38" fmla="*/ 691629 w 852727"/>
                  <a:gd name="connsiteY38" fmla="*/ 277379 h 604419"/>
                  <a:gd name="connsiteX39" fmla="*/ 691629 w 852727"/>
                  <a:gd name="connsiteY39" fmla="*/ 572926 h 604419"/>
                  <a:gd name="connsiteX40" fmla="*/ 690418 w 852727"/>
                  <a:gd name="connsiteY40" fmla="*/ 578983 h 604419"/>
                  <a:gd name="connsiteX41" fmla="*/ 689207 w 852727"/>
                  <a:gd name="connsiteY41" fmla="*/ 585039 h 604419"/>
                  <a:gd name="connsiteX42" fmla="*/ 685573 w 852727"/>
                  <a:gd name="connsiteY42" fmla="*/ 589884 h 604419"/>
                  <a:gd name="connsiteX43" fmla="*/ 681939 w 852727"/>
                  <a:gd name="connsiteY43" fmla="*/ 594729 h 604419"/>
                  <a:gd name="connsiteX44" fmla="*/ 677094 w 852727"/>
                  <a:gd name="connsiteY44" fmla="*/ 598363 h 604419"/>
                  <a:gd name="connsiteX45" fmla="*/ 672249 w 852727"/>
                  <a:gd name="connsiteY45" fmla="*/ 601997 h 604419"/>
                  <a:gd name="connsiteX46" fmla="*/ 666193 w 852727"/>
                  <a:gd name="connsiteY46" fmla="*/ 603208 h 604419"/>
                  <a:gd name="connsiteX47" fmla="*/ 658925 w 852727"/>
                  <a:gd name="connsiteY47" fmla="*/ 604419 h 604419"/>
                  <a:gd name="connsiteX48" fmla="*/ 513574 w 852727"/>
                  <a:gd name="connsiteY48" fmla="*/ 604419 h 604419"/>
                  <a:gd name="connsiteX49" fmla="*/ 507518 w 852727"/>
                  <a:gd name="connsiteY49" fmla="*/ 603208 h 604419"/>
                  <a:gd name="connsiteX50" fmla="*/ 501461 w 852727"/>
                  <a:gd name="connsiteY50" fmla="*/ 601997 h 604419"/>
                  <a:gd name="connsiteX51" fmla="*/ 495405 w 852727"/>
                  <a:gd name="connsiteY51" fmla="*/ 598363 h 604419"/>
                  <a:gd name="connsiteX52" fmla="*/ 490560 w 852727"/>
                  <a:gd name="connsiteY52" fmla="*/ 594729 h 604419"/>
                  <a:gd name="connsiteX53" fmla="*/ 486926 w 852727"/>
                  <a:gd name="connsiteY53" fmla="*/ 589884 h 604419"/>
                  <a:gd name="connsiteX54" fmla="*/ 484503 w 852727"/>
                  <a:gd name="connsiteY54" fmla="*/ 585039 h 604419"/>
                  <a:gd name="connsiteX55" fmla="*/ 482081 w 852727"/>
                  <a:gd name="connsiteY55" fmla="*/ 578983 h 604419"/>
                  <a:gd name="connsiteX56" fmla="*/ 482081 w 852727"/>
                  <a:gd name="connsiteY56" fmla="*/ 572926 h 604419"/>
                  <a:gd name="connsiteX57" fmla="*/ 482081 w 852727"/>
                  <a:gd name="connsiteY57" fmla="*/ 323407 h 604419"/>
                  <a:gd name="connsiteX58" fmla="*/ 446954 w 852727"/>
                  <a:gd name="connsiteY58" fmla="*/ 323407 h 604419"/>
                  <a:gd name="connsiteX59" fmla="*/ 446954 w 852727"/>
                  <a:gd name="connsiteY59" fmla="*/ 572926 h 604419"/>
                  <a:gd name="connsiteX60" fmla="*/ 445743 w 852727"/>
                  <a:gd name="connsiteY60" fmla="*/ 578983 h 604419"/>
                  <a:gd name="connsiteX61" fmla="*/ 444532 w 852727"/>
                  <a:gd name="connsiteY61" fmla="*/ 585039 h 604419"/>
                  <a:gd name="connsiteX62" fmla="*/ 442109 w 852727"/>
                  <a:gd name="connsiteY62" fmla="*/ 589884 h 604419"/>
                  <a:gd name="connsiteX63" fmla="*/ 437264 w 852727"/>
                  <a:gd name="connsiteY63" fmla="*/ 594729 h 604419"/>
                  <a:gd name="connsiteX64" fmla="*/ 432419 w 852727"/>
                  <a:gd name="connsiteY64" fmla="*/ 598363 h 604419"/>
                  <a:gd name="connsiteX65" fmla="*/ 427574 w 852727"/>
                  <a:gd name="connsiteY65" fmla="*/ 601997 h 604419"/>
                  <a:gd name="connsiteX66" fmla="*/ 421518 w 852727"/>
                  <a:gd name="connsiteY66" fmla="*/ 603208 h 604419"/>
                  <a:gd name="connsiteX67" fmla="*/ 415461 w 852727"/>
                  <a:gd name="connsiteY67" fmla="*/ 604419 h 604419"/>
                  <a:gd name="connsiteX68" fmla="*/ 268899 w 852727"/>
                  <a:gd name="connsiteY68" fmla="*/ 604419 h 604419"/>
                  <a:gd name="connsiteX69" fmla="*/ 262842 w 852727"/>
                  <a:gd name="connsiteY69" fmla="*/ 603208 h 604419"/>
                  <a:gd name="connsiteX70" fmla="*/ 256786 w 852727"/>
                  <a:gd name="connsiteY70" fmla="*/ 601997 h 604419"/>
                  <a:gd name="connsiteX71" fmla="*/ 250730 w 852727"/>
                  <a:gd name="connsiteY71" fmla="*/ 598363 h 604419"/>
                  <a:gd name="connsiteX72" fmla="*/ 247096 w 852727"/>
                  <a:gd name="connsiteY72" fmla="*/ 594729 h 604419"/>
                  <a:gd name="connsiteX73" fmla="*/ 242251 w 852727"/>
                  <a:gd name="connsiteY73" fmla="*/ 589884 h 604419"/>
                  <a:gd name="connsiteX74" fmla="*/ 239828 w 852727"/>
                  <a:gd name="connsiteY74" fmla="*/ 585039 h 604419"/>
                  <a:gd name="connsiteX75" fmla="*/ 237406 w 852727"/>
                  <a:gd name="connsiteY75" fmla="*/ 578983 h 604419"/>
                  <a:gd name="connsiteX76" fmla="*/ 237406 w 852727"/>
                  <a:gd name="connsiteY76" fmla="*/ 572926 h 604419"/>
                  <a:gd name="connsiteX77" fmla="*/ 237406 w 852727"/>
                  <a:gd name="connsiteY77" fmla="*/ 408195 h 604419"/>
                  <a:gd name="connsiteX78" fmla="*/ 202279 w 852727"/>
                  <a:gd name="connsiteY78" fmla="*/ 408195 h 604419"/>
                  <a:gd name="connsiteX79" fmla="*/ 202279 w 852727"/>
                  <a:gd name="connsiteY79" fmla="*/ 572926 h 604419"/>
                  <a:gd name="connsiteX80" fmla="*/ 202279 w 852727"/>
                  <a:gd name="connsiteY80" fmla="*/ 578983 h 604419"/>
                  <a:gd name="connsiteX81" fmla="*/ 199857 w 852727"/>
                  <a:gd name="connsiteY81" fmla="*/ 585039 h 604419"/>
                  <a:gd name="connsiteX82" fmla="*/ 197434 w 852727"/>
                  <a:gd name="connsiteY82" fmla="*/ 589884 h 604419"/>
                  <a:gd name="connsiteX83" fmla="*/ 193800 w 852727"/>
                  <a:gd name="connsiteY83" fmla="*/ 594729 h 604419"/>
                  <a:gd name="connsiteX84" fmla="*/ 188955 w 852727"/>
                  <a:gd name="connsiteY84" fmla="*/ 598363 h 604419"/>
                  <a:gd name="connsiteX85" fmla="*/ 182899 w 852727"/>
                  <a:gd name="connsiteY85" fmla="*/ 601997 h 604419"/>
                  <a:gd name="connsiteX86" fmla="*/ 176843 w 852727"/>
                  <a:gd name="connsiteY86" fmla="*/ 603208 h 604419"/>
                  <a:gd name="connsiteX87" fmla="*/ 170786 w 852727"/>
                  <a:gd name="connsiteY87" fmla="*/ 604419 h 604419"/>
                  <a:gd name="connsiteX88" fmla="*/ 46027 w 852727"/>
                  <a:gd name="connsiteY88" fmla="*/ 604419 h 604419"/>
                  <a:gd name="connsiteX89" fmla="*/ 39970 w 852727"/>
                  <a:gd name="connsiteY89" fmla="*/ 603208 h 604419"/>
                  <a:gd name="connsiteX90" fmla="*/ 33914 w 852727"/>
                  <a:gd name="connsiteY90" fmla="*/ 601997 h 604419"/>
                  <a:gd name="connsiteX91" fmla="*/ 29069 w 852727"/>
                  <a:gd name="connsiteY91" fmla="*/ 598363 h 604419"/>
                  <a:gd name="connsiteX92" fmla="*/ 24224 w 852727"/>
                  <a:gd name="connsiteY92" fmla="*/ 594729 h 604419"/>
                  <a:gd name="connsiteX93" fmla="*/ 20590 w 852727"/>
                  <a:gd name="connsiteY93" fmla="*/ 589884 h 604419"/>
                  <a:gd name="connsiteX94" fmla="*/ 16956 w 852727"/>
                  <a:gd name="connsiteY94" fmla="*/ 585039 h 604419"/>
                  <a:gd name="connsiteX95" fmla="*/ 15745 w 852727"/>
                  <a:gd name="connsiteY95" fmla="*/ 578983 h 604419"/>
                  <a:gd name="connsiteX96" fmla="*/ 14534 w 852727"/>
                  <a:gd name="connsiteY96" fmla="*/ 572926 h 604419"/>
                  <a:gd name="connsiteX97" fmla="*/ 15745 w 852727"/>
                  <a:gd name="connsiteY97" fmla="*/ 565659 h 604419"/>
                  <a:gd name="connsiteX98" fmla="*/ 16956 w 852727"/>
                  <a:gd name="connsiteY98" fmla="*/ 559603 h 604419"/>
                  <a:gd name="connsiteX99" fmla="*/ 20590 w 852727"/>
                  <a:gd name="connsiteY99" fmla="*/ 554758 h 604419"/>
                  <a:gd name="connsiteX100" fmla="*/ 24224 w 852727"/>
                  <a:gd name="connsiteY100" fmla="*/ 549913 h 604419"/>
                  <a:gd name="connsiteX101" fmla="*/ 29069 w 852727"/>
                  <a:gd name="connsiteY101" fmla="*/ 546279 h 604419"/>
                  <a:gd name="connsiteX102" fmla="*/ 33914 w 852727"/>
                  <a:gd name="connsiteY102" fmla="*/ 542645 h 604419"/>
                  <a:gd name="connsiteX103" fmla="*/ 39970 w 852727"/>
                  <a:gd name="connsiteY103" fmla="*/ 541434 h 604419"/>
                  <a:gd name="connsiteX104" fmla="*/ 46027 w 852727"/>
                  <a:gd name="connsiteY104" fmla="*/ 540222 h 604419"/>
                  <a:gd name="connsiteX105" fmla="*/ 139294 w 852727"/>
                  <a:gd name="connsiteY105" fmla="*/ 540222 h 604419"/>
                  <a:gd name="connsiteX106" fmla="*/ 139294 w 852727"/>
                  <a:gd name="connsiteY106" fmla="*/ 390026 h 604419"/>
                  <a:gd name="connsiteX107" fmla="*/ 140505 w 852727"/>
                  <a:gd name="connsiteY107" fmla="*/ 381547 h 604419"/>
                  <a:gd name="connsiteX108" fmla="*/ 142927 w 852727"/>
                  <a:gd name="connsiteY108" fmla="*/ 373069 h 604419"/>
                  <a:gd name="connsiteX109" fmla="*/ 146561 w 852727"/>
                  <a:gd name="connsiteY109" fmla="*/ 364590 h 604419"/>
                  <a:gd name="connsiteX110" fmla="*/ 152618 w 852727"/>
                  <a:gd name="connsiteY110" fmla="*/ 358533 h 604419"/>
                  <a:gd name="connsiteX111" fmla="*/ 158674 w 852727"/>
                  <a:gd name="connsiteY111" fmla="*/ 352477 h 604419"/>
                  <a:gd name="connsiteX112" fmla="*/ 167153 w 852727"/>
                  <a:gd name="connsiteY112" fmla="*/ 348843 h 604419"/>
                  <a:gd name="connsiteX113" fmla="*/ 175632 w 852727"/>
                  <a:gd name="connsiteY113" fmla="*/ 345210 h 604419"/>
                  <a:gd name="connsiteX114" fmla="*/ 184110 w 852727"/>
                  <a:gd name="connsiteY114" fmla="*/ 345210 h 604419"/>
                  <a:gd name="connsiteX115" fmla="*/ 255575 w 852727"/>
                  <a:gd name="connsiteY115" fmla="*/ 345210 h 604419"/>
                  <a:gd name="connsiteX116" fmla="*/ 264054 w 852727"/>
                  <a:gd name="connsiteY116" fmla="*/ 345210 h 604419"/>
                  <a:gd name="connsiteX117" fmla="*/ 272532 w 852727"/>
                  <a:gd name="connsiteY117" fmla="*/ 348843 h 604419"/>
                  <a:gd name="connsiteX118" fmla="*/ 281011 w 852727"/>
                  <a:gd name="connsiteY118" fmla="*/ 352477 h 604419"/>
                  <a:gd name="connsiteX119" fmla="*/ 287068 w 852727"/>
                  <a:gd name="connsiteY119" fmla="*/ 358533 h 604419"/>
                  <a:gd name="connsiteX120" fmla="*/ 293124 w 852727"/>
                  <a:gd name="connsiteY120" fmla="*/ 364590 h 604419"/>
                  <a:gd name="connsiteX121" fmla="*/ 296758 w 852727"/>
                  <a:gd name="connsiteY121" fmla="*/ 373069 h 604419"/>
                  <a:gd name="connsiteX122" fmla="*/ 300391 w 852727"/>
                  <a:gd name="connsiteY122" fmla="*/ 381547 h 604419"/>
                  <a:gd name="connsiteX123" fmla="*/ 300391 w 852727"/>
                  <a:gd name="connsiteY123" fmla="*/ 390026 h 604419"/>
                  <a:gd name="connsiteX124" fmla="*/ 300391 w 852727"/>
                  <a:gd name="connsiteY124" fmla="*/ 540222 h 604419"/>
                  <a:gd name="connsiteX125" fmla="*/ 382757 w 852727"/>
                  <a:gd name="connsiteY125" fmla="*/ 540222 h 604419"/>
                  <a:gd name="connsiteX126" fmla="*/ 382757 w 852727"/>
                  <a:gd name="connsiteY126" fmla="*/ 305238 h 604419"/>
                  <a:gd name="connsiteX127" fmla="*/ 383969 w 852727"/>
                  <a:gd name="connsiteY127" fmla="*/ 295548 h 604419"/>
                  <a:gd name="connsiteX128" fmla="*/ 386391 w 852727"/>
                  <a:gd name="connsiteY128" fmla="*/ 287069 h 604419"/>
                  <a:gd name="connsiteX129" fmla="*/ 391236 w 852727"/>
                  <a:gd name="connsiteY129" fmla="*/ 279802 h 604419"/>
                  <a:gd name="connsiteX130" fmla="*/ 397292 w 852727"/>
                  <a:gd name="connsiteY130" fmla="*/ 272534 h 604419"/>
                  <a:gd name="connsiteX131" fmla="*/ 403349 w 852727"/>
                  <a:gd name="connsiteY131" fmla="*/ 267689 h 604419"/>
                  <a:gd name="connsiteX132" fmla="*/ 410616 w 852727"/>
                  <a:gd name="connsiteY132" fmla="*/ 262844 h 604419"/>
                  <a:gd name="connsiteX133" fmla="*/ 419095 w 852727"/>
                  <a:gd name="connsiteY133" fmla="*/ 260421 h 604419"/>
                  <a:gd name="connsiteX134" fmla="*/ 428785 w 852727"/>
                  <a:gd name="connsiteY134" fmla="*/ 259210 h 604419"/>
                  <a:gd name="connsiteX135" fmla="*/ 499039 w 852727"/>
                  <a:gd name="connsiteY135" fmla="*/ 259210 h 604419"/>
                  <a:gd name="connsiteX136" fmla="*/ 508729 w 852727"/>
                  <a:gd name="connsiteY136" fmla="*/ 260421 h 604419"/>
                  <a:gd name="connsiteX137" fmla="*/ 517208 w 852727"/>
                  <a:gd name="connsiteY137" fmla="*/ 262844 h 604419"/>
                  <a:gd name="connsiteX138" fmla="*/ 524475 w 852727"/>
                  <a:gd name="connsiteY138" fmla="*/ 267689 h 604419"/>
                  <a:gd name="connsiteX139" fmla="*/ 531743 w 852727"/>
                  <a:gd name="connsiteY139" fmla="*/ 272534 h 604419"/>
                  <a:gd name="connsiteX140" fmla="*/ 537799 w 852727"/>
                  <a:gd name="connsiteY140" fmla="*/ 279802 h 604419"/>
                  <a:gd name="connsiteX141" fmla="*/ 541433 w 852727"/>
                  <a:gd name="connsiteY141" fmla="*/ 287069 h 604419"/>
                  <a:gd name="connsiteX142" fmla="*/ 543856 w 852727"/>
                  <a:gd name="connsiteY142" fmla="*/ 295548 h 604419"/>
                  <a:gd name="connsiteX143" fmla="*/ 545067 w 852727"/>
                  <a:gd name="connsiteY143" fmla="*/ 305238 h 604419"/>
                  <a:gd name="connsiteX144" fmla="*/ 545067 w 852727"/>
                  <a:gd name="connsiteY144" fmla="*/ 540222 h 604419"/>
                  <a:gd name="connsiteX145" fmla="*/ 627433 w 852727"/>
                  <a:gd name="connsiteY145" fmla="*/ 540222 h 604419"/>
                  <a:gd name="connsiteX146" fmla="*/ 627433 w 852727"/>
                  <a:gd name="connsiteY146" fmla="*/ 259210 h 604419"/>
                  <a:gd name="connsiteX147" fmla="*/ 628644 w 852727"/>
                  <a:gd name="connsiteY147" fmla="*/ 249520 h 604419"/>
                  <a:gd name="connsiteX148" fmla="*/ 631066 w 852727"/>
                  <a:gd name="connsiteY148" fmla="*/ 241041 h 604419"/>
                  <a:gd name="connsiteX149" fmla="*/ 635911 w 852727"/>
                  <a:gd name="connsiteY149" fmla="*/ 233774 h 604419"/>
                  <a:gd name="connsiteX150" fmla="*/ 640756 w 852727"/>
                  <a:gd name="connsiteY150" fmla="*/ 226506 h 604419"/>
                  <a:gd name="connsiteX151" fmla="*/ 648024 w 852727"/>
                  <a:gd name="connsiteY151" fmla="*/ 220450 h 604419"/>
                  <a:gd name="connsiteX152" fmla="*/ 655292 w 852727"/>
                  <a:gd name="connsiteY152" fmla="*/ 216816 h 604419"/>
                  <a:gd name="connsiteX153" fmla="*/ 663770 w 852727"/>
                  <a:gd name="connsiteY153" fmla="*/ 214394 h 604419"/>
                  <a:gd name="connsiteX154" fmla="*/ 174422 w 852727"/>
                  <a:gd name="connsiteY154" fmla="*/ 73887 h 604419"/>
                  <a:gd name="connsiteX155" fmla="*/ 180478 w 852727"/>
                  <a:gd name="connsiteY155" fmla="*/ 73887 h 604419"/>
                  <a:gd name="connsiteX156" fmla="*/ 186535 w 852727"/>
                  <a:gd name="connsiteY156" fmla="*/ 75099 h 604419"/>
                  <a:gd name="connsiteX157" fmla="*/ 192591 w 852727"/>
                  <a:gd name="connsiteY157" fmla="*/ 77521 h 604419"/>
                  <a:gd name="connsiteX158" fmla="*/ 197436 w 852727"/>
                  <a:gd name="connsiteY158" fmla="*/ 81155 h 604419"/>
                  <a:gd name="connsiteX159" fmla="*/ 202281 w 852727"/>
                  <a:gd name="connsiteY159" fmla="*/ 84789 h 604419"/>
                  <a:gd name="connsiteX160" fmla="*/ 205915 w 852727"/>
                  <a:gd name="connsiteY160" fmla="*/ 90845 h 604419"/>
                  <a:gd name="connsiteX161" fmla="*/ 208337 w 852727"/>
                  <a:gd name="connsiteY161" fmla="*/ 96901 h 604419"/>
                  <a:gd name="connsiteX162" fmla="*/ 208337 w 852727"/>
                  <a:gd name="connsiteY162" fmla="*/ 102958 h 604419"/>
                  <a:gd name="connsiteX163" fmla="*/ 208337 w 852727"/>
                  <a:gd name="connsiteY163" fmla="*/ 109014 h 604419"/>
                  <a:gd name="connsiteX164" fmla="*/ 207126 w 852727"/>
                  <a:gd name="connsiteY164" fmla="*/ 115070 h 604419"/>
                  <a:gd name="connsiteX165" fmla="*/ 204703 w 852727"/>
                  <a:gd name="connsiteY165" fmla="*/ 119915 h 604419"/>
                  <a:gd name="connsiteX166" fmla="*/ 202281 w 852727"/>
                  <a:gd name="connsiteY166" fmla="*/ 125972 h 604419"/>
                  <a:gd name="connsiteX167" fmla="*/ 197436 w 852727"/>
                  <a:gd name="connsiteY167" fmla="*/ 129605 h 604419"/>
                  <a:gd name="connsiteX168" fmla="*/ 52084 w 852727"/>
                  <a:gd name="connsiteY168" fmla="*/ 247098 h 604419"/>
                  <a:gd name="connsiteX169" fmla="*/ 47239 w 852727"/>
                  <a:gd name="connsiteY169" fmla="*/ 250731 h 604419"/>
                  <a:gd name="connsiteX170" fmla="*/ 42394 w 852727"/>
                  <a:gd name="connsiteY170" fmla="*/ 253154 h 604419"/>
                  <a:gd name="connsiteX171" fmla="*/ 37549 w 852727"/>
                  <a:gd name="connsiteY171" fmla="*/ 254365 h 604419"/>
                  <a:gd name="connsiteX172" fmla="*/ 31493 w 852727"/>
                  <a:gd name="connsiteY172" fmla="*/ 254365 h 604419"/>
                  <a:gd name="connsiteX173" fmla="*/ 25437 w 852727"/>
                  <a:gd name="connsiteY173" fmla="*/ 254365 h 604419"/>
                  <a:gd name="connsiteX174" fmla="*/ 18169 w 852727"/>
                  <a:gd name="connsiteY174" fmla="*/ 251943 h 604419"/>
                  <a:gd name="connsiteX175" fmla="*/ 12113 w 852727"/>
                  <a:gd name="connsiteY175" fmla="*/ 248309 h 604419"/>
                  <a:gd name="connsiteX176" fmla="*/ 7268 w 852727"/>
                  <a:gd name="connsiteY176" fmla="*/ 242253 h 604419"/>
                  <a:gd name="connsiteX177" fmla="*/ 3634 w 852727"/>
                  <a:gd name="connsiteY177" fmla="*/ 237408 h 604419"/>
                  <a:gd name="connsiteX178" fmla="*/ 1212 w 852727"/>
                  <a:gd name="connsiteY178" fmla="*/ 231351 h 604419"/>
                  <a:gd name="connsiteX179" fmla="*/ 0 w 852727"/>
                  <a:gd name="connsiteY179" fmla="*/ 225295 h 604419"/>
                  <a:gd name="connsiteX180" fmla="*/ 0 w 852727"/>
                  <a:gd name="connsiteY180" fmla="*/ 219239 h 604419"/>
                  <a:gd name="connsiteX181" fmla="*/ 1212 w 852727"/>
                  <a:gd name="connsiteY181" fmla="*/ 213182 h 604419"/>
                  <a:gd name="connsiteX182" fmla="*/ 3634 w 852727"/>
                  <a:gd name="connsiteY182" fmla="*/ 207126 h 604419"/>
                  <a:gd name="connsiteX183" fmla="*/ 7268 w 852727"/>
                  <a:gd name="connsiteY183" fmla="*/ 202281 h 604419"/>
                  <a:gd name="connsiteX184" fmla="*/ 12113 w 852727"/>
                  <a:gd name="connsiteY184" fmla="*/ 197436 h 604419"/>
                  <a:gd name="connsiteX185" fmla="*/ 157464 w 852727"/>
                  <a:gd name="connsiteY185" fmla="*/ 79944 h 604419"/>
                  <a:gd name="connsiteX186" fmla="*/ 162309 w 852727"/>
                  <a:gd name="connsiteY186" fmla="*/ 77521 h 604419"/>
                  <a:gd name="connsiteX187" fmla="*/ 168366 w 852727"/>
                  <a:gd name="connsiteY187" fmla="*/ 75099 h 604419"/>
                  <a:gd name="connsiteX188" fmla="*/ 274956 w 852727"/>
                  <a:gd name="connsiteY188" fmla="*/ 53296 h 604419"/>
                  <a:gd name="connsiteX189" fmla="*/ 281013 w 852727"/>
                  <a:gd name="connsiteY189" fmla="*/ 53296 h 604419"/>
                  <a:gd name="connsiteX190" fmla="*/ 288280 w 852727"/>
                  <a:gd name="connsiteY190" fmla="*/ 55718 h 604419"/>
                  <a:gd name="connsiteX191" fmla="*/ 415463 w 852727"/>
                  <a:gd name="connsiteY191" fmla="*/ 94479 h 604419"/>
                  <a:gd name="connsiteX192" fmla="*/ 420308 w 852727"/>
                  <a:gd name="connsiteY192" fmla="*/ 96902 h 604419"/>
                  <a:gd name="connsiteX193" fmla="*/ 426364 w 852727"/>
                  <a:gd name="connsiteY193" fmla="*/ 100535 h 604419"/>
                  <a:gd name="connsiteX194" fmla="*/ 429998 w 852727"/>
                  <a:gd name="connsiteY194" fmla="*/ 105380 h 604419"/>
                  <a:gd name="connsiteX195" fmla="*/ 433631 w 852727"/>
                  <a:gd name="connsiteY195" fmla="*/ 110225 h 604419"/>
                  <a:gd name="connsiteX196" fmla="*/ 436054 w 852727"/>
                  <a:gd name="connsiteY196" fmla="*/ 116282 h 604419"/>
                  <a:gd name="connsiteX197" fmla="*/ 437265 w 852727"/>
                  <a:gd name="connsiteY197" fmla="*/ 122338 h 604419"/>
                  <a:gd name="connsiteX198" fmla="*/ 437265 w 852727"/>
                  <a:gd name="connsiteY198" fmla="*/ 128394 h 604419"/>
                  <a:gd name="connsiteX199" fmla="*/ 436054 w 852727"/>
                  <a:gd name="connsiteY199" fmla="*/ 134451 h 604419"/>
                  <a:gd name="connsiteX200" fmla="*/ 433631 w 852727"/>
                  <a:gd name="connsiteY200" fmla="*/ 139296 h 604419"/>
                  <a:gd name="connsiteX201" fmla="*/ 431209 w 852727"/>
                  <a:gd name="connsiteY201" fmla="*/ 144141 h 604419"/>
                  <a:gd name="connsiteX202" fmla="*/ 427575 w 852727"/>
                  <a:gd name="connsiteY202" fmla="*/ 147774 h 604419"/>
                  <a:gd name="connsiteX203" fmla="*/ 423941 w 852727"/>
                  <a:gd name="connsiteY203" fmla="*/ 150197 h 604419"/>
                  <a:gd name="connsiteX204" fmla="*/ 420308 w 852727"/>
                  <a:gd name="connsiteY204" fmla="*/ 153831 h 604419"/>
                  <a:gd name="connsiteX205" fmla="*/ 415463 w 852727"/>
                  <a:gd name="connsiteY205" fmla="*/ 155042 h 604419"/>
                  <a:gd name="connsiteX206" fmla="*/ 410617 w 852727"/>
                  <a:gd name="connsiteY206" fmla="*/ 156253 h 604419"/>
                  <a:gd name="connsiteX207" fmla="*/ 405772 w 852727"/>
                  <a:gd name="connsiteY207" fmla="*/ 156253 h 604419"/>
                  <a:gd name="connsiteX208" fmla="*/ 400927 w 852727"/>
                  <a:gd name="connsiteY208" fmla="*/ 156253 h 604419"/>
                  <a:gd name="connsiteX209" fmla="*/ 396082 w 852727"/>
                  <a:gd name="connsiteY209" fmla="*/ 155042 h 604419"/>
                  <a:gd name="connsiteX210" fmla="*/ 268900 w 852727"/>
                  <a:gd name="connsiteY210" fmla="*/ 116282 h 604419"/>
                  <a:gd name="connsiteX211" fmla="*/ 262844 w 852727"/>
                  <a:gd name="connsiteY211" fmla="*/ 113859 h 604419"/>
                  <a:gd name="connsiteX212" fmla="*/ 257999 w 852727"/>
                  <a:gd name="connsiteY212" fmla="*/ 110225 h 604419"/>
                  <a:gd name="connsiteX213" fmla="*/ 253154 w 852727"/>
                  <a:gd name="connsiteY213" fmla="*/ 105380 h 604419"/>
                  <a:gd name="connsiteX214" fmla="*/ 250731 w 852727"/>
                  <a:gd name="connsiteY214" fmla="*/ 100535 h 604419"/>
                  <a:gd name="connsiteX215" fmla="*/ 248309 w 852727"/>
                  <a:gd name="connsiteY215" fmla="*/ 94479 h 604419"/>
                  <a:gd name="connsiteX216" fmla="*/ 247097 w 852727"/>
                  <a:gd name="connsiteY216" fmla="*/ 88423 h 604419"/>
                  <a:gd name="connsiteX217" fmla="*/ 247097 w 852727"/>
                  <a:gd name="connsiteY217" fmla="*/ 82366 h 604419"/>
                  <a:gd name="connsiteX218" fmla="*/ 248309 w 852727"/>
                  <a:gd name="connsiteY218" fmla="*/ 76310 h 604419"/>
                  <a:gd name="connsiteX219" fmla="*/ 250731 w 852727"/>
                  <a:gd name="connsiteY219" fmla="*/ 70253 h 604419"/>
                  <a:gd name="connsiteX220" fmla="*/ 254365 w 852727"/>
                  <a:gd name="connsiteY220" fmla="*/ 65408 h 604419"/>
                  <a:gd name="connsiteX221" fmla="*/ 257999 w 852727"/>
                  <a:gd name="connsiteY221" fmla="*/ 60563 h 604419"/>
                  <a:gd name="connsiteX222" fmla="*/ 264055 w 852727"/>
                  <a:gd name="connsiteY222" fmla="*/ 56930 h 604419"/>
                  <a:gd name="connsiteX223" fmla="*/ 268900 w 852727"/>
                  <a:gd name="connsiteY223" fmla="*/ 54507 h 604419"/>
                  <a:gd name="connsiteX224" fmla="*/ 660138 w 852727"/>
                  <a:gd name="connsiteY224" fmla="*/ 0 h 604419"/>
                  <a:gd name="connsiteX225" fmla="*/ 666194 w 852727"/>
                  <a:gd name="connsiteY225" fmla="*/ 0 h 604419"/>
                  <a:gd name="connsiteX226" fmla="*/ 672251 w 852727"/>
                  <a:gd name="connsiteY226" fmla="*/ 0 h 604419"/>
                  <a:gd name="connsiteX227" fmla="*/ 678307 w 852727"/>
                  <a:gd name="connsiteY227" fmla="*/ 2423 h 604419"/>
                  <a:gd name="connsiteX228" fmla="*/ 683152 w 852727"/>
                  <a:gd name="connsiteY228" fmla="*/ 4845 h 604419"/>
                  <a:gd name="connsiteX229" fmla="*/ 687997 w 852727"/>
                  <a:gd name="connsiteY229" fmla="*/ 8479 h 604419"/>
                  <a:gd name="connsiteX230" fmla="*/ 692842 w 852727"/>
                  <a:gd name="connsiteY230" fmla="*/ 13324 h 604419"/>
                  <a:gd name="connsiteX231" fmla="*/ 695265 w 852727"/>
                  <a:gd name="connsiteY231" fmla="*/ 19380 h 604419"/>
                  <a:gd name="connsiteX232" fmla="*/ 697687 w 852727"/>
                  <a:gd name="connsiteY232" fmla="*/ 25437 h 604419"/>
                  <a:gd name="connsiteX233" fmla="*/ 697687 w 852727"/>
                  <a:gd name="connsiteY233" fmla="*/ 31493 h 604419"/>
                  <a:gd name="connsiteX234" fmla="*/ 697687 w 852727"/>
                  <a:gd name="connsiteY234" fmla="*/ 37549 h 604419"/>
                  <a:gd name="connsiteX235" fmla="*/ 695265 w 852727"/>
                  <a:gd name="connsiteY235" fmla="*/ 43606 h 604419"/>
                  <a:gd name="connsiteX236" fmla="*/ 692842 w 852727"/>
                  <a:gd name="connsiteY236" fmla="*/ 48451 h 604419"/>
                  <a:gd name="connsiteX237" fmla="*/ 689208 w 852727"/>
                  <a:gd name="connsiteY237" fmla="*/ 53296 h 604419"/>
                  <a:gd name="connsiteX238" fmla="*/ 684363 w 852727"/>
                  <a:gd name="connsiteY238" fmla="*/ 58141 h 604419"/>
                  <a:gd name="connsiteX239" fmla="*/ 545068 w 852727"/>
                  <a:gd name="connsiteY239" fmla="*/ 151408 h 604419"/>
                  <a:gd name="connsiteX240" fmla="*/ 540223 w 852727"/>
                  <a:gd name="connsiteY240" fmla="*/ 153831 h 604419"/>
                  <a:gd name="connsiteX241" fmla="*/ 535378 w 852727"/>
                  <a:gd name="connsiteY241" fmla="*/ 155042 h 604419"/>
                  <a:gd name="connsiteX242" fmla="*/ 526899 w 852727"/>
                  <a:gd name="connsiteY242" fmla="*/ 156253 h 604419"/>
                  <a:gd name="connsiteX243" fmla="*/ 519632 w 852727"/>
                  <a:gd name="connsiteY243" fmla="*/ 156253 h 604419"/>
                  <a:gd name="connsiteX244" fmla="*/ 512364 w 852727"/>
                  <a:gd name="connsiteY244" fmla="*/ 152619 h 604419"/>
                  <a:gd name="connsiteX245" fmla="*/ 505096 w 852727"/>
                  <a:gd name="connsiteY245" fmla="*/ 148986 h 604419"/>
                  <a:gd name="connsiteX246" fmla="*/ 500251 w 852727"/>
                  <a:gd name="connsiteY246" fmla="*/ 142929 h 604419"/>
                  <a:gd name="connsiteX247" fmla="*/ 497829 w 852727"/>
                  <a:gd name="connsiteY247" fmla="*/ 136873 h 604419"/>
                  <a:gd name="connsiteX248" fmla="*/ 495406 w 852727"/>
                  <a:gd name="connsiteY248" fmla="*/ 130817 h 604419"/>
                  <a:gd name="connsiteX249" fmla="*/ 495406 w 852727"/>
                  <a:gd name="connsiteY249" fmla="*/ 124760 h 604419"/>
                  <a:gd name="connsiteX250" fmla="*/ 495406 w 852727"/>
                  <a:gd name="connsiteY250" fmla="*/ 118704 h 604419"/>
                  <a:gd name="connsiteX251" fmla="*/ 497829 w 852727"/>
                  <a:gd name="connsiteY251" fmla="*/ 112648 h 604419"/>
                  <a:gd name="connsiteX252" fmla="*/ 500251 w 852727"/>
                  <a:gd name="connsiteY252" fmla="*/ 107803 h 604419"/>
                  <a:gd name="connsiteX253" fmla="*/ 503885 w 852727"/>
                  <a:gd name="connsiteY253" fmla="*/ 102958 h 604419"/>
                  <a:gd name="connsiteX254" fmla="*/ 508730 w 852727"/>
                  <a:gd name="connsiteY254" fmla="*/ 98113 h 604419"/>
                  <a:gd name="connsiteX255" fmla="*/ 648025 w 852727"/>
                  <a:gd name="connsiteY255" fmla="*/ 4845 h 604419"/>
                  <a:gd name="connsiteX256" fmla="*/ 654082 w 852727"/>
                  <a:gd name="connsiteY256" fmla="*/ 2423 h 60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52727" h="604419">
                    <a:moveTo>
                      <a:pt x="673461" y="213182"/>
                    </a:moveTo>
                    <a:lnTo>
                      <a:pt x="743714" y="213182"/>
                    </a:lnTo>
                    <a:lnTo>
                      <a:pt x="753404" y="214394"/>
                    </a:lnTo>
                    <a:lnTo>
                      <a:pt x="761883" y="216816"/>
                    </a:lnTo>
                    <a:lnTo>
                      <a:pt x="769150" y="220450"/>
                    </a:lnTo>
                    <a:lnTo>
                      <a:pt x="776418" y="226506"/>
                    </a:lnTo>
                    <a:lnTo>
                      <a:pt x="781263" y="233774"/>
                    </a:lnTo>
                    <a:lnTo>
                      <a:pt x="786108" y="241041"/>
                    </a:lnTo>
                    <a:lnTo>
                      <a:pt x="788530" y="249520"/>
                    </a:lnTo>
                    <a:lnTo>
                      <a:pt x="789742" y="259210"/>
                    </a:lnTo>
                    <a:lnTo>
                      <a:pt x="789742" y="540222"/>
                    </a:lnTo>
                    <a:lnTo>
                      <a:pt x="821234" y="540222"/>
                    </a:lnTo>
                    <a:lnTo>
                      <a:pt x="827291" y="541434"/>
                    </a:lnTo>
                    <a:lnTo>
                      <a:pt x="833347" y="542645"/>
                    </a:lnTo>
                    <a:lnTo>
                      <a:pt x="839403" y="546279"/>
                    </a:lnTo>
                    <a:lnTo>
                      <a:pt x="844248" y="549913"/>
                    </a:lnTo>
                    <a:lnTo>
                      <a:pt x="847882" y="554758"/>
                    </a:lnTo>
                    <a:lnTo>
                      <a:pt x="850305" y="559603"/>
                    </a:lnTo>
                    <a:lnTo>
                      <a:pt x="852727" y="565659"/>
                    </a:lnTo>
                    <a:lnTo>
                      <a:pt x="852727" y="572926"/>
                    </a:lnTo>
                    <a:lnTo>
                      <a:pt x="852727" y="578983"/>
                    </a:lnTo>
                    <a:lnTo>
                      <a:pt x="850305" y="585039"/>
                    </a:lnTo>
                    <a:lnTo>
                      <a:pt x="847882" y="589884"/>
                    </a:lnTo>
                    <a:lnTo>
                      <a:pt x="844248" y="594729"/>
                    </a:lnTo>
                    <a:lnTo>
                      <a:pt x="839403" y="598363"/>
                    </a:lnTo>
                    <a:lnTo>
                      <a:pt x="833347" y="601997"/>
                    </a:lnTo>
                    <a:lnTo>
                      <a:pt x="827291" y="603208"/>
                    </a:lnTo>
                    <a:lnTo>
                      <a:pt x="821234" y="604419"/>
                    </a:lnTo>
                    <a:lnTo>
                      <a:pt x="758249" y="604419"/>
                    </a:lnTo>
                    <a:lnTo>
                      <a:pt x="750981" y="603208"/>
                    </a:lnTo>
                    <a:lnTo>
                      <a:pt x="744925" y="601997"/>
                    </a:lnTo>
                    <a:lnTo>
                      <a:pt x="740080" y="598363"/>
                    </a:lnTo>
                    <a:lnTo>
                      <a:pt x="735235" y="594729"/>
                    </a:lnTo>
                    <a:lnTo>
                      <a:pt x="731601" y="589884"/>
                    </a:lnTo>
                    <a:lnTo>
                      <a:pt x="727967" y="585039"/>
                    </a:lnTo>
                    <a:lnTo>
                      <a:pt x="726756" y="578983"/>
                    </a:lnTo>
                    <a:lnTo>
                      <a:pt x="725545" y="572926"/>
                    </a:lnTo>
                    <a:lnTo>
                      <a:pt x="725545" y="277379"/>
                    </a:lnTo>
                    <a:lnTo>
                      <a:pt x="691629" y="277379"/>
                    </a:lnTo>
                    <a:lnTo>
                      <a:pt x="691629" y="572926"/>
                    </a:lnTo>
                    <a:lnTo>
                      <a:pt x="690418" y="578983"/>
                    </a:lnTo>
                    <a:lnTo>
                      <a:pt x="689207" y="585039"/>
                    </a:lnTo>
                    <a:lnTo>
                      <a:pt x="685573" y="589884"/>
                    </a:lnTo>
                    <a:lnTo>
                      <a:pt x="681939" y="594729"/>
                    </a:lnTo>
                    <a:lnTo>
                      <a:pt x="677094" y="598363"/>
                    </a:lnTo>
                    <a:lnTo>
                      <a:pt x="672249" y="601997"/>
                    </a:lnTo>
                    <a:lnTo>
                      <a:pt x="666193" y="603208"/>
                    </a:lnTo>
                    <a:lnTo>
                      <a:pt x="658925" y="604419"/>
                    </a:lnTo>
                    <a:lnTo>
                      <a:pt x="513574" y="604419"/>
                    </a:lnTo>
                    <a:lnTo>
                      <a:pt x="507518" y="603208"/>
                    </a:lnTo>
                    <a:lnTo>
                      <a:pt x="501461" y="601997"/>
                    </a:lnTo>
                    <a:lnTo>
                      <a:pt x="495405" y="598363"/>
                    </a:lnTo>
                    <a:lnTo>
                      <a:pt x="490560" y="594729"/>
                    </a:lnTo>
                    <a:lnTo>
                      <a:pt x="486926" y="589884"/>
                    </a:lnTo>
                    <a:lnTo>
                      <a:pt x="484503" y="585039"/>
                    </a:lnTo>
                    <a:lnTo>
                      <a:pt x="482081" y="578983"/>
                    </a:lnTo>
                    <a:lnTo>
                      <a:pt x="482081" y="572926"/>
                    </a:lnTo>
                    <a:lnTo>
                      <a:pt x="482081" y="323407"/>
                    </a:lnTo>
                    <a:lnTo>
                      <a:pt x="446954" y="323407"/>
                    </a:lnTo>
                    <a:lnTo>
                      <a:pt x="446954" y="572926"/>
                    </a:lnTo>
                    <a:lnTo>
                      <a:pt x="445743" y="578983"/>
                    </a:lnTo>
                    <a:lnTo>
                      <a:pt x="444532" y="585039"/>
                    </a:lnTo>
                    <a:lnTo>
                      <a:pt x="442109" y="589884"/>
                    </a:lnTo>
                    <a:lnTo>
                      <a:pt x="437264" y="594729"/>
                    </a:lnTo>
                    <a:lnTo>
                      <a:pt x="432419" y="598363"/>
                    </a:lnTo>
                    <a:lnTo>
                      <a:pt x="427574" y="601997"/>
                    </a:lnTo>
                    <a:lnTo>
                      <a:pt x="421518" y="603208"/>
                    </a:lnTo>
                    <a:lnTo>
                      <a:pt x="415461" y="604419"/>
                    </a:lnTo>
                    <a:lnTo>
                      <a:pt x="268899" y="604419"/>
                    </a:lnTo>
                    <a:lnTo>
                      <a:pt x="262842" y="603208"/>
                    </a:lnTo>
                    <a:lnTo>
                      <a:pt x="256786" y="601997"/>
                    </a:lnTo>
                    <a:lnTo>
                      <a:pt x="250730" y="598363"/>
                    </a:lnTo>
                    <a:lnTo>
                      <a:pt x="247096" y="594729"/>
                    </a:lnTo>
                    <a:lnTo>
                      <a:pt x="242251" y="589884"/>
                    </a:lnTo>
                    <a:lnTo>
                      <a:pt x="239828" y="585039"/>
                    </a:lnTo>
                    <a:lnTo>
                      <a:pt x="237406" y="578983"/>
                    </a:lnTo>
                    <a:lnTo>
                      <a:pt x="237406" y="572926"/>
                    </a:lnTo>
                    <a:lnTo>
                      <a:pt x="237406" y="408195"/>
                    </a:lnTo>
                    <a:lnTo>
                      <a:pt x="202279" y="408195"/>
                    </a:lnTo>
                    <a:lnTo>
                      <a:pt x="202279" y="572926"/>
                    </a:lnTo>
                    <a:lnTo>
                      <a:pt x="202279" y="578983"/>
                    </a:lnTo>
                    <a:lnTo>
                      <a:pt x="199857" y="585039"/>
                    </a:lnTo>
                    <a:lnTo>
                      <a:pt x="197434" y="589884"/>
                    </a:lnTo>
                    <a:lnTo>
                      <a:pt x="193800" y="594729"/>
                    </a:lnTo>
                    <a:lnTo>
                      <a:pt x="188955" y="598363"/>
                    </a:lnTo>
                    <a:lnTo>
                      <a:pt x="182899" y="601997"/>
                    </a:lnTo>
                    <a:lnTo>
                      <a:pt x="176843" y="603208"/>
                    </a:lnTo>
                    <a:lnTo>
                      <a:pt x="170786" y="604419"/>
                    </a:lnTo>
                    <a:lnTo>
                      <a:pt x="46027" y="604419"/>
                    </a:lnTo>
                    <a:lnTo>
                      <a:pt x="39970" y="603208"/>
                    </a:lnTo>
                    <a:lnTo>
                      <a:pt x="33914" y="601997"/>
                    </a:lnTo>
                    <a:lnTo>
                      <a:pt x="29069" y="598363"/>
                    </a:lnTo>
                    <a:lnTo>
                      <a:pt x="24224" y="594729"/>
                    </a:lnTo>
                    <a:lnTo>
                      <a:pt x="20590" y="589884"/>
                    </a:lnTo>
                    <a:lnTo>
                      <a:pt x="16956" y="585039"/>
                    </a:lnTo>
                    <a:lnTo>
                      <a:pt x="15745" y="578983"/>
                    </a:lnTo>
                    <a:lnTo>
                      <a:pt x="14534" y="572926"/>
                    </a:lnTo>
                    <a:lnTo>
                      <a:pt x="15745" y="565659"/>
                    </a:lnTo>
                    <a:lnTo>
                      <a:pt x="16956" y="559603"/>
                    </a:lnTo>
                    <a:lnTo>
                      <a:pt x="20590" y="554758"/>
                    </a:lnTo>
                    <a:lnTo>
                      <a:pt x="24224" y="549913"/>
                    </a:lnTo>
                    <a:lnTo>
                      <a:pt x="29069" y="546279"/>
                    </a:lnTo>
                    <a:lnTo>
                      <a:pt x="33914" y="542645"/>
                    </a:lnTo>
                    <a:lnTo>
                      <a:pt x="39970" y="541434"/>
                    </a:lnTo>
                    <a:lnTo>
                      <a:pt x="46027" y="540222"/>
                    </a:lnTo>
                    <a:lnTo>
                      <a:pt x="139294" y="540222"/>
                    </a:lnTo>
                    <a:lnTo>
                      <a:pt x="139294" y="390026"/>
                    </a:lnTo>
                    <a:lnTo>
                      <a:pt x="140505" y="381547"/>
                    </a:lnTo>
                    <a:lnTo>
                      <a:pt x="142927" y="373069"/>
                    </a:lnTo>
                    <a:lnTo>
                      <a:pt x="146561" y="364590"/>
                    </a:lnTo>
                    <a:lnTo>
                      <a:pt x="152618" y="358533"/>
                    </a:lnTo>
                    <a:lnTo>
                      <a:pt x="158674" y="352477"/>
                    </a:lnTo>
                    <a:lnTo>
                      <a:pt x="167153" y="348843"/>
                    </a:lnTo>
                    <a:lnTo>
                      <a:pt x="175632" y="345210"/>
                    </a:lnTo>
                    <a:lnTo>
                      <a:pt x="184110" y="345210"/>
                    </a:lnTo>
                    <a:lnTo>
                      <a:pt x="255575" y="345210"/>
                    </a:lnTo>
                    <a:lnTo>
                      <a:pt x="264054" y="345210"/>
                    </a:lnTo>
                    <a:lnTo>
                      <a:pt x="272532" y="348843"/>
                    </a:lnTo>
                    <a:lnTo>
                      <a:pt x="281011" y="352477"/>
                    </a:lnTo>
                    <a:lnTo>
                      <a:pt x="287068" y="358533"/>
                    </a:lnTo>
                    <a:lnTo>
                      <a:pt x="293124" y="364590"/>
                    </a:lnTo>
                    <a:lnTo>
                      <a:pt x="296758" y="373069"/>
                    </a:lnTo>
                    <a:lnTo>
                      <a:pt x="300391" y="381547"/>
                    </a:lnTo>
                    <a:lnTo>
                      <a:pt x="300391" y="390026"/>
                    </a:lnTo>
                    <a:lnTo>
                      <a:pt x="300391" y="540222"/>
                    </a:lnTo>
                    <a:lnTo>
                      <a:pt x="382757" y="540222"/>
                    </a:lnTo>
                    <a:lnTo>
                      <a:pt x="382757" y="305238"/>
                    </a:lnTo>
                    <a:lnTo>
                      <a:pt x="383969" y="295548"/>
                    </a:lnTo>
                    <a:lnTo>
                      <a:pt x="386391" y="287069"/>
                    </a:lnTo>
                    <a:lnTo>
                      <a:pt x="391236" y="279802"/>
                    </a:lnTo>
                    <a:lnTo>
                      <a:pt x="397292" y="272534"/>
                    </a:lnTo>
                    <a:lnTo>
                      <a:pt x="403349" y="267689"/>
                    </a:lnTo>
                    <a:lnTo>
                      <a:pt x="410616" y="262844"/>
                    </a:lnTo>
                    <a:lnTo>
                      <a:pt x="419095" y="260421"/>
                    </a:lnTo>
                    <a:lnTo>
                      <a:pt x="428785" y="259210"/>
                    </a:lnTo>
                    <a:lnTo>
                      <a:pt x="499039" y="259210"/>
                    </a:lnTo>
                    <a:lnTo>
                      <a:pt x="508729" y="260421"/>
                    </a:lnTo>
                    <a:lnTo>
                      <a:pt x="517208" y="262844"/>
                    </a:lnTo>
                    <a:lnTo>
                      <a:pt x="524475" y="267689"/>
                    </a:lnTo>
                    <a:lnTo>
                      <a:pt x="531743" y="272534"/>
                    </a:lnTo>
                    <a:lnTo>
                      <a:pt x="537799" y="279802"/>
                    </a:lnTo>
                    <a:lnTo>
                      <a:pt x="541433" y="287069"/>
                    </a:lnTo>
                    <a:lnTo>
                      <a:pt x="543856" y="295548"/>
                    </a:lnTo>
                    <a:lnTo>
                      <a:pt x="545067" y="305238"/>
                    </a:lnTo>
                    <a:lnTo>
                      <a:pt x="545067" y="540222"/>
                    </a:lnTo>
                    <a:lnTo>
                      <a:pt x="627433" y="540222"/>
                    </a:lnTo>
                    <a:lnTo>
                      <a:pt x="627433" y="259210"/>
                    </a:lnTo>
                    <a:lnTo>
                      <a:pt x="628644" y="249520"/>
                    </a:lnTo>
                    <a:lnTo>
                      <a:pt x="631066" y="241041"/>
                    </a:lnTo>
                    <a:lnTo>
                      <a:pt x="635911" y="233774"/>
                    </a:lnTo>
                    <a:lnTo>
                      <a:pt x="640756" y="226506"/>
                    </a:lnTo>
                    <a:lnTo>
                      <a:pt x="648024" y="220450"/>
                    </a:lnTo>
                    <a:lnTo>
                      <a:pt x="655292" y="216816"/>
                    </a:lnTo>
                    <a:lnTo>
                      <a:pt x="663770" y="214394"/>
                    </a:lnTo>
                    <a:close/>
                    <a:moveTo>
                      <a:pt x="174422" y="73887"/>
                    </a:moveTo>
                    <a:lnTo>
                      <a:pt x="180478" y="73887"/>
                    </a:lnTo>
                    <a:lnTo>
                      <a:pt x="186535" y="75099"/>
                    </a:lnTo>
                    <a:lnTo>
                      <a:pt x="192591" y="77521"/>
                    </a:lnTo>
                    <a:lnTo>
                      <a:pt x="197436" y="81155"/>
                    </a:lnTo>
                    <a:lnTo>
                      <a:pt x="202281" y="84789"/>
                    </a:lnTo>
                    <a:lnTo>
                      <a:pt x="205915" y="90845"/>
                    </a:lnTo>
                    <a:lnTo>
                      <a:pt x="208337" y="96901"/>
                    </a:lnTo>
                    <a:lnTo>
                      <a:pt x="208337" y="102958"/>
                    </a:lnTo>
                    <a:lnTo>
                      <a:pt x="208337" y="109014"/>
                    </a:lnTo>
                    <a:lnTo>
                      <a:pt x="207126" y="115070"/>
                    </a:lnTo>
                    <a:lnTo>
                      <a:pt x="204703" y="119915"/>
                    </a:lnTo>
                    <a:lnTo>
                      <a:pt x="202281" y="125972"/>
                    </a:lnTo>
                    <a:lnTo>
                      <a:pt x="197436" y="129605"/>
                    </a:lnTo>
                    <a:lnTo>
                      <a:pt x="52084" y="247098"/>
                    </a:lnTo>
                    <a:lnTo>
                      <a:pt x="47239" y="250731"/>
                    </a:lnTo>
                    <a:lnTo>
                      <a:pt x="42394" y="253154"/>
                    </a:lnTo>
                    <a:lnTo>
                      <a:pt x="37549" y="254365"/>
                    </a:lnTo>
                    <a:lnTo>
                      <a:pt x="31493" y="254365"/>
                    </a:lnTo>
                    <a:lnTo>
                      <a:pt x="25437" y="254365"/>
                    </a:lnTo>
                    <a:lnTo>
                      <a:pt x="18169" y="251943"/>
                    </a:lnTo>
                    <a:lnTo>
                      <a:pt x="12113" y="248309"/>
                    </a:lnTo>
                    <a:lnTo>
                      <a:pt x="7268" y="242253"/>
                    </a:lnTo>
                    <a:lnTo>
                      <a:pt x="3634" y="237408"/>
                    </a:lnTo>
                    <a:lnTo>
                      <a:pt x="1212" y="231351"/>
                    </a:lnTo>
                    <a:lnTo>
                      <a:pt x="0" y="225295"/>
                    </a:lnTo>
                    <a:lnTo>
                      <a:pt x="0" y="219239"/>
                    </a:lnTo>
                    <a:lnTo>
                      <a:pt x="1212" y="213182"/>
                    </a:lnTo>
                    <a:lnTo>
                      <a:pt x="3634" y="207126"/>
                    </a:lnTo>
                    <a:lnTo>
                      <a:pt x="7268" y="202281"/>
                    </a:lnTo>
                    <a:lnTo>
                      <a:pt x="12113" y="197436"/>
                    </a:lnTo>
                    <a:lnTo>
                      <a:pt x="157464" y="79944"/>
                    </a:lnTo>
                    <a:lnTo>
                      <a:pt x="162309" y="77521"/>
                    </a:lnTo>
                    <a:lnTo>
                      <a:pt x="168366" y="75099"/>
                    </a:lnTo>
                    <a:close/>
                    <a:moveTo>
                      <a:pt x="274956" y="53296"/>
                    </a:moveTo>
                    <a:lnTo>
                      <a:pt x="281013" y="53296"/>
                    </a:lnTo>
                    <a:lnTo>
                      <a:pt x="288280" y="55718"/>
                    </a:lnTo>
                    <a:lnTo>
                      <a:pt x="415463" y="94479"/>
                    </a:lnTo>
                    <a:lnTo>
                      <a:pt x="420308" y="96902"/>
                    </a:lnTo>
                    <a:lnTo>
                      <a:pt x="426364" y="100535"/>
                    </a:lnTo>
                    <a:lnTo>
                      <a:pt x="429998" y="105380"/>
                    </a:lnTo>
                    <a:lnTo>
                      <a:pt x="433631" y="110225"/>
                    </a:lnTo>
                    <a:lnTo>
                      <a:pt x="436054" y="116282"/>
                    </a:lnTo>
                    <a:lnTo>
                      <a:pt x="437265" y="122338"/>
                    </a:lnTo>
                    <a:lnTo>
                      <a:pt x="437265" y="128394"/>
                    </a:lnTo>
                    <a:lnTo>
                      <a:pt x="436054" y="134451"/>
                    </a:lnTo>
                    <a:lnTo>
                      <a:pt x="433631" y="139296"/>
                    </a:lnTo>
                    <a:lnTo>
                      <a:pt x="431209" y="144141"/>
                    </a:lnTo>
                    <a:lnTo>
                      <a:pt x="427575" y="147774"/>
                    </a:lnTo>
                    <a:lnTo>
                      <a:pt x="423941" y="150197"/>
                    </a:lnTo>
                    <a:lnTo>
                      <a:pt x="420308" y="153831"/>
                    </a:lnTo>
                    <a:lnTo>
                      <a:pt x="415463" y="155042"/>
                    </a:lnTo>
                    <a:lnTo>
                      <a:pt x="410617" y="156253"/>
                    </a:lnTo>
                    <a:lnTo>
                      <a:pt x="405772" y="156253"/>
                    </a:lnTo>
                    <a:lnTo>
                      <a:pt x="400927" y="156253"/>
                    </a:lnTo>
                    <a:lnTo>
                      <a:pt x="396082" y="155042"/>
                    </a:lnTo>
                    <a:lnTo>
                      <a:pt x="268900" y="116282"/>
                    </a:lnTo>
                    <a:lnTo>
                      <a:pt x="262844" y="113859"/>
                    </a:lnTo>
                    <a:lnTo>
                      <a:pt x="257999" y="110225"/>
                    </a:lnTo>
                    <a:lnTo>
                      <a:pt x="253154" y="105380"/>
                    </a:lnTo>
                    <a:lnTo>
                      <a:pt x="250731" y="100535"/>
                    </a:lnTo>
                    <a:lnTo>
                      <a:pt x="248309" y="94479"/>
                    </a:lnTo>
                    <a:lnTo>
                      <a:pt x="247097" y="88423"/>
                    </a:lnTo>
                    <a:lnTo>
                      <a:pt x="247097" y="82366"/>
                    </a:lnTo>
                    <a:lnTo>
                      <a:pt x="248309" y="76310"/>
                    </a:lnTo>
                    <a:lnTo>
                      <a:pt x="250731" y="70253"/>
                    </a:lnTo>
                    <a:lnTo>
                      <a:pt x="254365" y="65408"/>
                    </a:lnTo>
                    <a:lnTo>
                      <a:pt x="257999" y="60563"/>
                    </a:lnTo>
                    <a:lnTo>
                      <a:pt x="264055" y="56930"/>
                    </a:lnTo>
                    <a:lnTo>
                      <a:pt x="268900" y="54507"/>
                    </a:lnTo>
                    <a:close/>
                    <a:moveTo>
                      <a:pt x="660138" y="0"/>
                    </a:moveTo>
                    <a:lnTo>
                      <a:pt x="666194" y="0"/>
                    </a:lnTo>
                    <a:lnTo>
                      <a:pt x="672251" y="0"/>
                    </a:lnTo>
                    <a:lnTo>
                      <a:pt x="678307" y="2423"/>
                    </a:lnTo>
                    <a:lnTo>
                      <a:pt x="683152" y="4845"/>
                    </a:lnTo>
                    <a:lnTo>
                      <a:pt x="687997" y="8479"/>
                    </a:lnTo>
                    <a:lnTo>
                      <a:pt x="692842" y="13324"/>
                    </a:lnTo>
                    <a:lnTo>
                      <a:pt x="695265" y="19380"/>
                    </a:lnTo>
                    <a:lnTo>
                      <a:pt x="697687" y="25437"/>
                    </a:lnTo>
                    <a:lnTo>
                      <a:pt x="697687" y="31493"/>
                    </a:lnTo>
                    <a:lnTo>
                      <a:pt x="697687" y="37549"/>
                    </a:lnTo>
                    <a:lnTo>
                      <a:pt x="695265" y="43606"/>
                    </a:lnTo>
                    <a:lnTo>
                      <a:pt x="692842" y="48451"/>
                    </a:lnTo>
                    <a:lnTo>
                      <a:pt x="689208" y="53296"/>
                    </a:lnTo>
                    <a:lnTo>
                      <a:pt x="684363" y="58141"/>
                    </a:lnTo>
                    <a:lnTo>
                      <a:pt x="545068" y="151408"/>
                    </a:lnTo>
                    <a:lnTo>
                      <a:pt x="540223" y="153831"/>
                    </a:lnTo>
                    <a:lnTo>
                      <a:pt x="535378" y="155042"/>
                    </a:lnTo>
                    <a:lnTo>
                      <a:pt x="526899" y="156253"/>
                    </a:lnTo>
                    <a:lnTo>
                      <a:pt x="519632" y="156253"/>
                    </a:lnTo>
                    <a:lnTo>
                      <a:pt x="512364" y="152619"/>
                    </a:lnTo>
                    <a:lnTo>
                      <a:pt x="505096" y="148986"/>
                    </a:lnTo>
                    <a:lnTo>
                      <a:pt x="500251" y="142929"/>
                    </a:lnTo>
                    <a:lnTo>
                      <a:pt x="497829" y="136873"/>
                    </a:lnTo>
                    <a:lnTo>
                      <a:pt x="495406" y="130817"/>
                    </a:lnTo>
                    <a:lnTo>
                      <a:pt x="495406" y="124760"/>
                    </a:lnTo>
                    <a:lnTo>
                      <a:pt x="495406" y="118704"/>
                    </a:lnTo>
                    <a:lnTo>
                      <a:pt x="497829" y="112648"/>
                    </a:lnTo>
                    <a:lnTo>
                      <a:pt x="500251" y="107803"/>
                    </a:lnTo>
                    <a:lnTo>
                      <a:pt x="503885" y="102958"/>
                    </a:lnTo>
                    <a:lnTo>
                      <a:pt x="508730" y="98113"/>
                    </a:lnTo>
                    <a:lnTo>
                      <a:pt x="648025" y="4845"/>
                    </a:lnTo>
                    <a:lnTo>
                      <a:pt x="654082" y="2423"/>
                    </a:ln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4" name="Oval 213"/>
              <p:cNvSpPr/>
              <p:nvPr/>
            </p:nvSpPr>
            <p:spPr bwMode="auto">
              <a:xfrm>
                <a:off x="4054565" y="3768732"/>
                <a:ext cx="1326042" cy="1326043"/>
              </a:xfrm>
              <a:prstGeom prst="ellipse">
                <a:avLst/>
              </a:pr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162055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Cortana Intelligence Suite </a:t>
            </a:r>
            <a:r>
              <a:rPr lang="en-US" sz="4000" dirty="0">
                <a:solidFill>
                  <a:srgbClr val="0070C0"/>
                </a:solidFill>
              </a:rPr>
              <a:t>| Overview</a:t>
            </a:r>
            <a:endParaRPr lang="en-IN" sz="4000" dirty="0">
              <a:solidFill>
                <a:srgbClr val="0070C0"/>
              </a:solidFill>
            </a:endParaRPr>
          </a:p>
        </p:txBody>
      </p:sp>
      <p:grpSp>
        <p:nvGrpSpPr>
          <p:cNvPr id="9" name="Group 8"/>
          <p:cNvGrpSpPr/>
          <p:nvPr/>
        </p:nvGrpSpPr>
        <p:grpSpPr>
          <a:xfrm>
            <a:off x="9588714" y="1434930"/>
            <a:ext cx="2241039" cy="4615293"/>
            <a:chOff x="9588714" y="1434930"/>
            <a:chExt cx="2241039" cy="4615293"/>
          </a:xfrm>
        </p:grpSpPr>
        <p:sp>
          <p:nvSpPr>
            <p:cNvPr id="94" name="Rectangle 93"/>
            <p:cNvSpPr/>
            <p:nvPr/>
          </p:nvSpPr>
          <p:spPr>
            <a:xfrm>
              <a:off x="10329146" y="5722311"/>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95" name="Freeform 482"/>
            <p:cNvSpPr/>
            <p:nvPr/>
          </p:nvSpPr>
          <p:spPr bwMode="auto">
            <a:xfrm flipH="1">
              <a:off x="9588714" y="1434930"/>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96" name="TextBox 95"/>
            <p:cNvSpPr txBox="1"/>
            <p:nvPr/>
          </p:nvSpPr>
          <p:spPr>
            <a:xfrm>
              <a:off x="10381650" y="1747515"/>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97" name="TextBox 96"/>
            <p:cNvSpPr txBox="1"/>
            <p:nvPr/>
          </p:nvSpPr>
          <p:spPr>
            <a:xfrm>
              <a:off x="10650440" y="4973067"/>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98" name="Group 97"/>
            <p:cNvGrpSpPr/>
            <p:nvPr/>
          </p:nvGrpSpPr>
          <p:grpSpPr>
            <a:xfrm>
              <a:off x="9984119" y="1785656"/>
              <a:ext cx="377227" cy="385340"/>
              <a:chOff x="6112510" y="6954657"/>
              <a:chExt cx="1181100" cy="1206500"/>
            </a:xfrm>
            <a:solidFill>
              <a:srgbClr val="0078D7"/>
            </a:solidFill>
          </p:grpSpPr>
          <p:sp>
            <p:nvSpPr>
              <p:cNvPr id="116"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7"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8"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9"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99" name="Group 98"/>
            <p:cNvGrpSpPr/>
            <p:nvPr/>
          </p:nvGrpSpPr>
          <p:grpSpPr>
            <a:xfrm>
              <a:off x="10034296" y="4898172"/>
              <a:ext cx="385751" cy="482188"/>
              <a:chOff x="2954338" y="6831013"/>
              <a:chExt cx="1041400" cy="1301750"/>
            </a:xfrm>
            <a:solidFill>
              <a:srgbClr val="0078D7"/>
            </a:solidFill>
          </p:grpSpPr>
          <p:sp>
            <p:nvSpPr>
              <p:cNvPr id="114"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5"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00" name="Group 99"/>
            <p:cNvGrpSpPr/>
            <p:nvPr/>
          </p:nvGrpSpPr>
          <p:grpSpPr>
            <a:xfrm>
              <a:off x="9872701" y="2829657"/>
              <a:ext cx="1878892" cy="1542780"/>
              <a:chOff x="9910801" y="2434267"/>
              <a:chExt cx="1878892" cy="1542780"/>
            </a:xfrm>
          </p:grpSpPr>
          <p:sp>
            <p:nvSpPr>
              <p:cNvPr id="101" name="TextBox 100"/>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02" name="Group 101"/>
              <p:cNvGrpSpPr/>
              <p:nvPr/>
            </p:nvGrpSpPr>
            <p:grpSpPr>
              <a:xfrm>
                <a:off x="10012430" y="2917883"/>
                <a:ext cx="462396" cy="357669"/>
                <a:chOff x="5007615" y="2323753"/>
                <a:chExt cx="649029" cy="502032"/>
              </a:xfrm>
              <a:solidFill>
                <a:srgbClr val="0078D7"/>
              </a:solidFill>
            </p:grpSpPr>
            <p:sp>
              <p:nvSpPr>
                <p:cNvPr id="112" name="Freeform 49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3" name="Freeform 50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03" name="Group 102"/>
              <p:cNvGrpSpPr/>
              <p:nvPr/>
            </p:nvGrpSpPr>
            <p:grpSpPr>
              <a:xfrm>
                <a:off x="10486805" y="2434267"/>
                <a:ext cx="1302888" cy="1542780"/>
                <a:chOff x="10486805" y="2923046"/>
                <a:chExt cx="1302888" cy="1542780"/>
              </a:xfrm>
            </p:grpSpPr>
            <p:sp>
              <p:nvSpPr>
                <p:cNvPr id="104" name="Rectangle 10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TextBox 104"/>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06" name="TextBox 105"/>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07" name="TextBox 106"/>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08" name="Freeform 495"/>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9" name="Freeform 496"/>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0" name="Freeform 497"/>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11" name="Straight Connector 11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cxnSp>
          <p:nvCxnSpPr>
            <p:cNvPr id="127" name="Straight Connector 126"/>
            <p:cNvCxnSpPr/>
            <p:nvPr/>
          </p:nvCxnSpPr>
          <p:spPr>
            <a:xfrm flipH="1">
              <a:off x="9588715" y="3534514"/>
              <a:ext cx="308472" cy="0"/>
            </a:xfrm>
            <a:prstGeom prst="line">
              <a:avLst/>
            </a:prstGeom>
            <a:noFill/>
            <a:ln w="12700" cap="flat" cmpd="sng" algn="ctr">
              <a:solidFill>
                <a:srgbClr val="0078D7"/>
              </a:solidFill>
              <a:prstDash val="solid"/>
              <a:headEnd type="none"/>
              <a:tailEnd type="none"/>
            </a:ln>
            <a:effectLst/>
          </p:spPr>
        </p:cxnSp>
      </p:grpSp>
      <p:grpSp>
        <p:nvGrpSpPr>
          <p:cNvPr id="8" name="Group 7"/>
          <p:cNvGrpSpPr/>
          <p:nvPr/>
        </p:nvGrpSpPr>
        <p:grpSpPr>
          <a:xfrm>
            <a:off x="7329456" y="1425784"/>
            <a:ext cx="2377440" cy="4551232"/>
            <a:chOff x="7329456" y="1425784"/>
            <a:chExt cx="2377440" cy="4551232"/>
          </a:xfrm>
        </p:grpSpPr>
        <p:sp>
          <p:nvSpPr>
            <p:cNvPr id="121" name="Rectangle 120"/>
            <p:cNvSpPr/>
            <p:nvPr/>
          </p:nvSpPr>
          <p:spPr bwMode="auto">
            <a:xfrm>
              <a:off x="7759316" y="1425784"/>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122" name="Rectangle 121"/>
            <p:cNvSpPr/>
            <p:nvPr/>
          </p:nvSpPr>
          <p:spPr bwMode="auto">
            <a:xfrm>
              <a:off x="7759316" y="4260220"/>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123" name="Rectangle 122"/>
            <p:cNvSpPr/>
            <p:nvPr/>
          </p:nvSpPr>
          <p:spPr>
            <a:xfrm>
              <a:off x="8398498" y="3493375"/>
              <a:ext cx="974102"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124" name="Group 123"/>
            <p:cNvGrpSpPr/>
            <p:nvPr/>
          </p:nvGrpSpPr>
          <p:grpSpPr>
            <a:xfrm>
              <a:off x="8002521" y="3464448"/>
              <a:ext cx="315759" cy="315759"/>
              <a:chOff x="5316017" y="589298"/>
              <a:chExt cx="5641200" cy="5641200"/>
            </a:xfrm>
          </p:grpSpPr>
          <p:sp>
            <p:nvSpPr>
              <p:cNvPr id="143" name="Freeform 530"/>
              <p:cNvSpPr/>
              <p:nvPr/>
            </p:nvSpPr>
            <p:spPr bwMode="auto">
              <a:xfrm>
                <a:off x="5316017"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144" name="Freeform 531"/>
              <p:cNvSpPr/>
              <p:nvPr/>
            </p:nvSpPr>
            <p:spPr bwMode="auto">
              <a:xfrm>
                <a:off x="5695017"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125" name="Straight Connector 124"/>
            <p:cNvCxnSpPr/>
            <p:nvPr/>
          </p:nvCxnSpPr>
          <p:spPr>
            <a:xfrm>
              <a:off x="7329456" y="5886879"/>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26" name="Group 125"/>
            <p:cNvGrpSpPr/>
            <p:nvPr/>
          </p:nvGrpSpPr>
          <p:grpSpPr>
            <a:xfrm rot="13500000">
              <a:off x="9515255" y="5796874"/>
              <a:ext cx="181498" cy="178786"/>
              <a:chOff x="402446" y="5872915"/>
              <a:chExt cx="292608" cy="288235"/>
            </a:xfrm>
            <a:solidFill>
              <a:srgbClr val="FFFFFF">
                <a:lumMod val="85000"/>
              </a:srgbClr>
            </a:solidFill>
          </p:grpSpPr>
          <p:cxnSp>
            <p:nvCxnSpPr>
              <p:cNvPr id="141" name="Straight Connector 140"/>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2" name="Straight Connector 141"/>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28" name="Rectangle 127"/>
            <p:cNvSpPr/>
            <p:nvPr/>
          </p:nvSpPr>
          <p:spPr>
            <a:xfrm>
              <a:off x="8398498" y="2824675"/>
              <a:ext cx="974102"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129" name="Rectangle 128"/>
            <p:cNvSpPr/>
            <p:nvPr/>
          </p:nvSpPr>
          <p:spPr>
            <a:xfrm>
              <a:off x="8398498" y="2212325"/>
              <a:ext cx="974102"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130" name="Group 129"/>
            <p:cNvGrpSpPr/>
            <p:nvPr/>
          </p:nvGrpSpPr>
          <p:grpSpPr>
            <a:xfrm>
              <a:off x="7946685" y="2290730"/>
              <a:ext cx="427431" cy="274077"/>
              <a:chOff x="7939237" y="2717080"/>
              <a:chExt cx="427431" cy="274077"/>
            </a:xfrm>
          </p:grpSpPr>
          <p:sp>
            <p:nvSpPr>
              <p:cNvPr id="139" name="Freeform 526"/>
              <p:cNvSpPr>
                <a:spLocks/>
              </p:cNvSpPr>
              <p:nvPr/>
            </p:nvSpPr>
            <p:spPr bwMode="auto">
              <a:xfrm flipH="1">
                <a:off x="7939237"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0" name="Freeform 109"/>
              <p:cNvSpPr>
                <a:spLocks/>
              </p:cNvSpPr>
              <p:nvPr/>
            </p:nvSpPr>
            <p:spPr bwMode="auto">
              <a:xfrm>
                <a:off x="8053107"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31" name="Rectangle 130"/>
            <p:cNvSpPr/>
            <p:nvPr/>
          </p:nvSpPr>
          <p:spPr>
            <a:xfrm>
              <a:off x="8360284" y="5065902"/>
              <a:ext cx="92969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132" name="Group 131"/>
            <p:cNvGrpSpPr/>
            <p:nvPr/>
          </p:nvGrpSpPr>
          <p:grpSpPr>
            <a:xfrm>
              <a:off x="8002521" y="5092876"/>
              <a:ext cx="324905" cy="207663"/>
              <a:chOff x="8002521" y="5368509"/>
              <a:chExt cx="324905" cy="207663"/>
            </a:xfrm>
          </p:grpSpPr>
          <p:sp>
            <p:nvSpPr>
              <p:cNvPr id="134" name="Freeform 5"/>
              <p:cNvSpPr>
                <a:spLocks noEditPoints="1"/>
              </p:cNvSpPr>
              <p:nvPr/>
            </p:nvSpPr>
            <p:spPr bwMode="auto">
              <a:xfrm>
                <a:off x="8002521"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35" name="Freeform 6"/>
              <p:cNvSpPr>
                <a:spLocks/>
              </p:cNvSpPr>
              <p:nvPr/>
            </p:nvSpPr>
            <p:spPr bwMode="auto">
              <a:xfrm>
                <a:off x="8121295"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36" name="Freeform 7"/>
              <p:cNvSpPr>
                <a:spLocks/>
              </p:cNvSpPr>
              <p:nvPr/>
            </p:nvSpPr>
            <p:spPr bwMode="auto">
              <a:xfrm>
                <a:off x="8174169"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37" name="Freeform 8"/>
              <p:cNvSpPr>
                <a:spLocks/>
              </p:cNvSpPr>
              <p:nvPr/>
            </p:nvSpPr>
            <p:spPr bwMode="auto">
              <a:xfrm>
                <a:off x="8061525"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38" name="Freeform 9"/>
              <p:cNvSpPr>
                <a:spLocks/>
              </p:cNvSpPr>
              <p:nvPr/>
            </p:nvSpPr>
            <p:spPr bwMode="auto">
              <a:xfrm>
                <a:off x="8223212"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133" name="Freeform 520"/>
            <p:cNvSpPr/>
            <p:nvPr/>
          </p:nvSpPr>
          <p:spPr bwMode="auto">
            <a:xfrm>
              <a:off x="7973721" y="2909059"/>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6" name="Group 5"/>
          <p:cNvGrpSpPr/>
          <p:nvPr/>
        </p:nvGrpSpPr>
        <p:grpSpPr>
          <a:xfrm>
            <a:off x="2019368" y="1425784"/>
            <a:ext cx="2377440" cy="4551232"/>
            <a:chOff x="2019368" y="1425784"/>
            <a:chExt cx="2377440" cy="4551232"/>
          </a:xfrm>
        </p:grpSpPr>
        <p:sp>
          <p:nvSpPr>
            <p:cNvPr id="146" name="Rectangle 145"/>
            <p:cNvSpPr/>
            <p:nvPr/>
          </p:nvSpPr>
          <p:spPr bwMode="auto">
            <a:xfrm>
              <a:off x="2186019" y="1425784"/>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147" name="Rectangle 146"/>
            <p:cNvSpPr/>
            <p:nvPr/>
          </p:nvSpPr>
          <p:spPr>
            <a:xfrm>
              <a:off x="2652706" y="3493375"/>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48" name="Straight Connector 147"/>
            <p:cNvCxnSpPr/>
            <p:nvPr/>
          </p:nvCxnSpPr>
          <p:spPr>
            <a:xfrm>
              <a:off x="2019368" y="5886879"/>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49" name="Group 148"/>
            <p:cNvGrpSpPr/>
            <p:nvPr/>
          </p:nvGrpSpPr>
          <p:grpSpPr>
            <a:xfrm rot="13500000">
              <a:off x="4205167" y="5796874"/>
              <a:ext cx="181498" cy="178786"/>
              <a:chOff x="402446" y="5872915"/>
              <a:chExt cx="292608" cy="288235"/>
            </a:xfrm>
            <a:solidFill>
              <a:srgbClr val="FFFFFF">
                <a:lumMod val="85000"/>
              </a:srgbClr>
            </a:solidFill>
          </p:grpSpPr>
          <p:cxnSp>
            <p:nvCxnSpPr>
              <p:cNvPr id="158" name="Straight Connector 15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9" name="Straight Connector 15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50" name="Rectangle 149"/>
            <p:cNvSpPr/>
            <p:nvPr/>
          </p:nvSpPr>
          <p:spPr>
            <a:xfrm>
              <a:off x="2652706" y="293053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151" name="Group 150"/>
            <p:cNvGrpSpPr/>
            <p:nvPr/>
          </p:nvGrpSpPr>
          <p:grpSpPr>
            <a:xfrm>
              <a:off x="2337798" y="2888091"/>
              <a:ext cx="274997" cy="292527"/>
              <a:chOff x="3232150" y="382588"/>
              <a:chExt cx="5727700" cy="6092825"/>
            </a:xfrm>
            <a:solidFill>
              <a:srgbClr val="FFFFFF"/>
            </a:solidFill>
          </p:grpSpPr>
          <p:sp>
            <p:nvSpPr>
              <p:cNvPr id="15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52" name="Rectangle 151"/>
            <p:cNvSpPr/>
            <p:nvPr/>
          </p:nvSpPr>
          <p:spPr>
            <a:xfrm>
              <a:off x="2652706" y="2296963"/>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153" name="Freeform 540"/>
            <p:cNvSpPr/>
            <p:nvPr/>
          </p:nvSpPr>
          <p:spPr bwMode="auto">
            <a:xfrm>
              <a:off x="2333792" y="2235699"/>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154" name="Freeform 541"/>
            <p:cNvSpPr/>
            <p:nvPr/>
          </p:nvSpPr>
          <p:spPr bwMode="auto">
            <a:xfrm>
              <a:off x="2354114" y="3498300"/>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7" name="Group 6"/>
          <p:cNvGrpSpPr/>
          <p:nvPr/>
        </p:nvGrpSpPr>
        <p:grpSpPr>
          <a:xfrm>
            <a:off x="4043785" y="1425785"/>
            <a:ext cx="3595126" cy="4645148"/>
            <a:chOff x="4043785" y="1425785"/>
            <a:chExt cx="3595126" cy="4645148"/>
          </a:xfrm>
        </p:grpSpPr>
        <p:sp>
          <p:nvSpPr>
            <p:cNvPr id="184" name="Rectangle 183"/>
            <p:cNvSpPr/>
            <p:nvPr/>
          </p:nvSpPr>
          <p:spPr>
            <a:xfrm>
              <a:off x="5123071" y="5701601"/>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grpSp>
          <p:nvGrpSpPr>
            <p:cNvPr id="185" name="Group 184"/>
            <p:cNvGrpSpPr/>
            <p:nvPr/>
          </p:nvGrpSpPr>
          <p:grpSpPr>
            <a:xfrm>
              <a:off x="5901551" y="1425785"/>
              <a:ext cx="1737360" cy="4187396"/>
              <a:chOff x="5901551" y="1293980"/>
              <a:chExt cx="1737360" cy="4187396"/>
            </a:xfrm>
          </p:grpSpPr>
          <p:sp>
            <p:nvSpPr>
              <p:cNvPr id="196" name="Rectangle 195"/>
              <p:cNvSpPr/>
              <p:nvPr/>
            </p:nvSpPr>
            <p:spPr bwMode="auto">
              <a:xfrm>
                <a:off x="5901551"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197" name="Rectangle 196"/>
              <p:cNvSpPr/>
              <p:nvPr/>
            </p:nvSpPr>
            <p:spPr>
              <a:xfrm>
                <a:off x="6340519" y="3368932"/>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HDInsight </a:t>
                </a:r>
              </a:p>
            </p:txBody>
          </p:sp>
          <p:sp>
            <p:nvSpPr>
              <p:cNvPr id="198" name="Rectangle 197"/>
              <p:cNvSpPr/>
              <p:nvPr/>
            </p:nvSpPr>
            <p:spPr>
              <a:xfrm>
                <a:off x="6340519" y="3920538"/>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199" name="Rectangle 198"/>
              <p:cNvSpPr/>
              <p:nvPr/>
            </p:nvSpPr>
            <p:spPr>
              <a:xfrm>
                <a:off x="6340519" y="269287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Data Lake Analytics</a:t>
                </a:r>
              </a:p>
            </p:txBody>
          </p:sp>
          <p:sp>
            <p:nvSpPr>
              <p:cNvPr id="200" name="Rectangle 199"/>
              <p:cNvSpPr/>
              <p:nvPr/>
            </p:nvSpPr>
            <p:spPr>
              <a:xfrm>
                <a:off x="6340519" y="20805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201" name="Group 200"/>
              <p:cNvGrpSpPr/>
              <p:nvPr/>
            </p:nvGrpSpPr>
            <p:grpSpPr>
              <a:xfrm>
                <a:off x="5982706" y="3922858"/>
                <a:ext cx="352655" cy="270905"/>
                <a:chOff x="1260022" y="5196402"/>
                <a:chExt cx="3273425" cy="2514600"/>
              </a:xfrm>
              <a:solidFill>
                <a:srgbClr val="FFFFFF"/>
              </a:solidFill>
            </p:grpSpPr>
            <p:sp>
              <p:nvSpPr>
                <p:cNvPr id="207"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208"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209"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210"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202"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03"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grpSp>
            <p:nvGrpSpPr>
              <p:cNvPr id="204" name="Group 203"/>
              <p:cNvGrpSpPr>
                <a:grpSpLocks noChangeAspect="1"/>
              </p:cNvGrpSpPr>
              <p:nvPr/>
            </p:nvGrpSpPr>
            <p:grpSpPr>
              <a:xfrm>
                <a:off x="6008529" y="2775918"/>
                <a:ext cx="294051" cy="292608"/>
                <a:chOff x="8580718" y="793097"/>
                <a:chExt cx="2587625" cy="2574925"/>
              </a:xfrm>
            </p:grpSpPr>
            <p:sp>
              <p:nvSpPr>
                <p:cNvPr id="205"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6"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grpSp>
          <p:nvGrpSpPr>
            <p:cNvPr id="186" name="Group 185"/>
            <p:cNvGrpSpPr/>
            <p:nvPr/>
          </p:nvGrpSpPr>
          <p:grpSpPr>
            <a:xfrm>
              <a:off x="4043785" y="1425785"/>
              <a:ext cx="1737360" cy="4187396"/>
              <a:chOff x="4043785" y="1293980"/>
              <a:chExt cx="1737360" cy="4187396"/>
            </a:xfrm>
          </p:grpSpPr>
          <p:sp>
            <p:nvSpPr>
              <p:cNvPr id="187" name="Rectangle 186"/>
              <p:cNvSpPr/>
              <p:nvPr/>
            </p:nvSpPr>
            <p:spPr bwMode="auto">
              <a:xfrm>
                <a:off x="4043785"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188" name="Rectangle 187"/>
              <p:cNvSpPr/>
              <p:nvPr/>
            </p:nvSpPr>
            <p:spPr>
              <a:xfrm>
                <a:off x="4508692" y="2692870"/>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sp>
            <p:nvSpPr>
              <p:cNvPr id="189" name="Rectangle 188"/>
              <p:cNvSpPr/>
              <p:nvPr/>
            </p:nvSpPr>
            <p:spPr>
              <a:xfrm>
                <a:off x="4494875" y="2165158"/>
                <a:ext cx="1271016" cy="261610"/>
              </a:xfrm>
              <a:prstGeom prst="rect">
                <a:avLst/>
              </a:prstGeom>
            </p:spPr>
            <p:txBody>
              <a:bodyPr wrap="square">
                <a:spAutoFit/>
              </a:bodyPr>
              <a:lstStyle/>
              <a:p>
                <a:r>
                  <a:rPr lang="en-US" sz="1100" dirty="0">
                    <a:solidFill>
                      <a:srgbClr val="FFFFFF"/>
                    </a:solidFill>
                    <a:cs typeface="Segoe UI Semilight" panose="020B0402040204020203" pitchFamily="34" charset="0"/>
                  </a:rPr>
                  <a:t>Data Lake Store</a:t>
                </a:r>
              </a:p>
            </p:txBody>
          </p:sp>
          <p:grpSp>
            <p:nvGrpSpPr>
              <p:cNvPr id="190" name="Group 189"/>
              <p:cNvGrpSpPr/>
              <p:nvPr/>
            </p:nvGrpSpPr>
            <p:grpSpPr>
              <a:xfrm>
                <a:off x="4186988" y="2756286"/>
                <a:ext cx="248256" cy="304055"/>
                <a:chOff x="-3084513" y="3390510"/>
                <a:chExt cx="2716213" cy="3363913"/>
              </a:xfrm>
              <a:solidFill>
                <a:srgbClr val="FFFFFF"/>
              </a:solidFill>
            </p:grpSpPr>
            <p:sp>
              <p:nvSpPr>
                <p:cNvPr id="19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91" name="Group 190"/>
              <p:cNvGrpSpPr>
                <a:grpSpLocks noChangeAspect="1"/>
              </p:cNvGrpSpPr>
              <p:nvPr/>
            </p:nvGrpSpPr>
            <p:grpSpPr>
              <a:xfrm>
                <a:off x="4165572" y="2158754"/>
                <a:ext cx="292608" cy="229390"/>
                <a:chOff x="8588655" y="3482322"/>
                <a:chExt cx="2571750" cy="2016125"/>
              </a:xfrm>
            </p:grpSpPr>
            <p:sp>
              <p:nvSpPr>
                <p:cNvPr id="19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grpSp>
      <p:grpSp>
        <p:nvGrpSpPr>
          <p:cNvPr id="5" name="Group 4"/>
          <p:cNvGrpSpPr/>
          <p:nvPr/>
        </p:nvGrpSpPr>
        <p:grpSpPr>
          <a:xfrm>
            <a:off x="496692" y="1434930"/>
            <a:ext cx="1600799" cy="4611909"/>
            <a:chOff x="496692" y="1434930"/>
            <a:chExt cx="1600799" cy="4611909"/>
          </a:xfrm>
        </p:grpSpPr>
        <p:sp>
          <p:nvSpPr>
            <p:cNvPr id="164" name="Rectangle 163"/>
            <p:cNvSpPr/>
            <p:nvPr/>
          </p:nvSpPr>
          <p:spPr>
            <a:xfrm>
              <a:off x="813890" y="5725695"/>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165" name="Group 164"/>
            <p:cNvGrpSpPr/>
            <p:nvPr/>
          </p:nvGrpSpPr>
          <p:grpSpPr>
            <a:xfrm>
              <a:off x="1789019" y="1434930"/>
              <a:ext cx="308472" cy="4199169"/>
              <a:chOff x="1776319" y="1369399"/>
              <a:chExt cx="308472" cy="3830198"/>
            </a:xfrm>
          </p:grpSpPr>
          <p:sp>
            <p:nvSpPr>
              <p:cNvPr id="181"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182" name="Straight Connector 181"/>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3" name="Group 2"/>
            <p:cNvGrpSpPr/>
            <p:nvPr/>
          </p:nvGrpSpPr>
          <p:grpSpPr>
            <a:xfrm>
              <a:off x="496692" y="1654968"/>
              <a:ext cx="1439175" cy="563250"/>
              <a:chOff x="496692" y="2081186"/>
              <a:chExt cx="1439175" cy="563250"/>
            </a:xfrm>
          </p:grpSpPr>
          <p:sp>
            <p:nvSpPr>
              <p:cNvPr id="161" name="TextBox 160"/>
              <p:cNvSpPr txBox="1"/>
              <p:nvPr/>
            </p:nvSpPr>
            <p:spPr>
              <a:xfrm>
                <a:off x="1261371" y="2081186"/>
                <a:ext cx="674496"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166" name="Freeform 34"/>
              <p:cNvSpPr>
                <a:spLocks noChangeAspect="1" noEditPoints="1"/>
              </p:cNvSpPr>
              <p:nvPr/>
            </p:nvSpPr>
            <p:spPr bwMode="auto">
              <a:xfrm>
                <a:off x="496692" y="2203651"/>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33333"/>
                  </a:solidFill>
                  <a:effectLst/>
                  <a:uLnTx/>
                  <a:uFillTx/>
                </a:endParaRPr>
              </a:p>
            </p:txBody>
          </p:sp>
        </p:grpSp>
        <p:grpSp>
          <p:nvGrpSpPr>
            <p:cNvPr id="2" name="Group 1"/>
            <p:cNvGrpSpPr/>
            <p:nvPr/>
          </p:nvGrpSpPr>
          <p:grpSpPr>
            <a:xfrm>
              <a:off x="594076" y="4751805"/>
              <a:ext cx="1341791" cy="628194"/>
              <a:chOff x="594076" y="4356536"/>
              <a:chExt cx="1341791" cy="628194"/>
            </a:xfrm>
          </p:grpSpPr>
          <p:sp>
            <p:nvSpPr>
              <p:cNvPr id="163" name="TextBox 162"/>
              <p:cNvSpPr txBox="1"/>
              <p:nvPr/>
            </p:nvSpPr>
            <p:spPr>
              <a:xfrm>
                <a:off x="1261370" y="4356536"/>
                <a:ext cx="674497"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169" name="Freeform 574"/>
              <p:cNvSpPr>
                <a:spLocks noChangeAspect="1"/>
              </p:cNvSpPr>
              <p:nvPr/>
            </p:nvSpPr>
            <p:spPr bwMode="auto">
              <a:xfrm>
                <a:off x="594076" y="4527530"/>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4" name="Group 3"/>
            <p:cNvGrpSpPr/>
            <p:nvPr/>
          </p:nvGrpSpPr>
          <p:grpSpPr>
            <a:xfrm>
              <a:off x="560606" y="3208609"/>
              <a:ext cx="1352825" cy="652896"/>
              <a:chOff x="560606" y="3208609"/>
              <a:chExt cx="1352825" cy="652896"/>
            </a:xfrm>
          </p:grpSpPr>
          <p:sp>
            <p:nvSpPr>
              <p:cNvPr id="315" name="TextBox 314"/>
              <p:cNvSpPr txBox="1"/>
              <p:nvPr/>
            </p:nvSpPr>
            <p:spPr>
              <a:xfrm>
                <a:off x="1262902" y="3208609"/>
                <a:ext cx="650529" cy="606590"/>
              </a:xfrm>
              <a:prstGeom prst="rect">
                <a:avLst/>
              </a:prstGeom>
              <a:noFill/>
            </p:spPr>
            <p:txBody>
              <a:bodyPr wrap="square" lIns="0" tIns="0" rIns="0" bIns="0" rtlCol="0" anchor="ctr">
                <a:noAutofit/>
              </a:bodyPr>
              <a:lstStyle/>
              <a:p>
                <a:pPr defTabSz="932563">
                  <a:spcBef>
                    <a:spcPct val="0"/>
                  </a:spcBef>
                </a:pPr>
                <a:r>
                  <a:rPr lang="en-US" sz="1200" kern="0" spc="-30" dirty="0">
                    <a:solidFill>
                      <a:srgbClr val="002050"/>
                    </a:solidFill>
                    <a:latin typeface="Segoe UI Semilight" panose="020B0402040204020203" pitchFamily="34" charset="0"/>
                    <a:cs typeface="Segoe UI Semilight" panose="020B0402040204020203" pitchFamily="34" charset="0"/>
                  </a:rPr>
                  <a:t>Apps</a:t>
                </a:r>
                <a:endParaRPr lang="en-US" sz="800" spc="-30" dirty="0">
                  <a:cs typeface="Segoe UI Semilight" panose="020B0402040204020203" pitchFamily="34" charset="0"/>
                </a:endParaRPr>
              </a:p>
            </p:txBody>
          </p:sp>
          <p:grpSp>
            <p:nvGrpSpPr>
              <p:cNvPr id="316" name="Group 315"/>
              <p:cNvGrpSpPr/>
              <p:nvPr/>
            </p:nvGrpSpPr>
            <p:grpSpPr>
              <a:xfrm>
                <a:off x="560606" y="3257170"/>
                <a:ext cx="591301" cy="604335"/>
                <a:chOff x="2308225" y="7734300"/>
                <a:chExt cx="1368425" cy="1398588"/>
              </a:xfrm>
              <a:solidFill>
                <a:schemeClr val="accent2"/>
              </a:solidFill>
            </p:grpSpPr>
            <p:sp>
              <p:nvSpPr>
                <p:cNvPr id="317"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18"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19"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0"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1"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2"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3"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4"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5" name="Freeform 105"/>
                <p:cNvSpPr>
                  <a:spLocks noEditPoints="1"/>
                </p:cNvSpPr>
                <p:nvPr/>
              </p:nvSpPr>
              <p:spPr bwMode="auto">
                <a:xfrm>
                  <a:off x="2724149" y="8156577"/>
                  <a:ext cx="952501" cy="976311"/>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6" name="Freeform 106"/>
                <p:cNvSpPr>
                  <a:spLocks/>
                </p:cNvSpPr>
                <p:nvPr/>
              </p:nvSpPr>
              <p:spPr bwMode="auto">
                <a:xfrm>
                  <a:off x="2308225" y="7734300"/>
                  <a:ext cx="704849" cy="1154114"/>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sp>
              <p:nvSpPr>
                <p:cNvPr id="327"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endParaRPr>
                </a:p>
              </p:txBody>
            </p:sp>
          </p:grpSp>
        </p:grpSp>
      </p:grpSp>
    </p:spTree>
    <p:extLst>
      <p:ext uri="{BB962C8B-B14F-4D97-AF65-F5344CB8AC3E}">
        <p14:creationId xmlns:p14="http://schemas.microsoft.com/office/powerpoint/2010/main" val="160096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0" y="806298"/>
            <a:ext cx="12192000" cy="6051702"/>
          </a:xfrm>
          <a:prstGeom prst="rect">
            <a:avLst/>
          </a:prstGeom>
          <a:solidFill>
            <a:srgbClr val="006F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Cortana Intelligence Suite </a:t>
            </a:r>
            <a:r>
              <a:rPr lang="en-US" sz="4000" dirty="0">
                <a:solidFill>
                  <a:srgbClr val="0070C0"/>
                </a:solidFill>
              </a:rPr>
              <a:t>| Advantages</a:t>
            </a:r>
            <a:endParaRPr lang="en-IN" sz="4000" dirty="0">
              <a:solidFill>
                <a:srgbClr val="0070C0"/>
              </a:solidFill>
            </a:endParaRPr>
          </a:p>
        </p:txBody>
      </p:sp>
      <p:grpSp>
        <p:nvGrpSpPr>
          <p:cNvPr id="31" name="Group 30"/>
          <p:cNvGrpSpPr/>
          <p:nvPr/>
        </p:nvGrpSpPr>
        <p:grpSpPr>
          <a:xfrm>
            <a:off x="1609116" y="1694737"/>
            <a:ext cx="1500909" cy="1500909"/>
            <a:chOff x="1905116" y="1586601"/>
            <a:chExt cx="1500909" cy="1500909"/>
          </a:xfrm>
          <a:effectLst>
            <a:outerShdw blurRad="127000" dist="76200" dir="5400000" algn="t" rotWithShape="0">
              <a:prstClr val="black">
                <a:alpha val="20000"/>
              </a:prstClr>
            </a:outerShdw>
          </a:effectLst>
        </p:grpSpPr>
        <p:sp>
          <p:nvSpPr>
            <p:cNvPr id="5" name="Oval 4"/>
            <p:cNvSpPr/>
            <p:nvPr/>
          </p:nvSpPr>
          <p:spPr bwMode="auto">
            <a:xfrm>
              <a:off x="1905116" y="1586601"/>
              <a:ext cx="1500909" cy="1500909"/>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5"/>
            <p:cNvSpPr>
              <a:spLocks noEditPoints="1"/>
            </p:cNvSpPr>
            <p:nvPr/>
          </p:nvSpPr>
          <p:spPr bwMode="auto">
            <a:xfrm>
              <a:off x="2449589" y="1855558"/>
              <a:ext cx="411963" cy="962995"/>
            </a:xfrm>
            <a:custGeom>
              <a:avLst/>
              <a:gdLst>
                <a:gd name="T0" fmla="*/ 229 w 412"/>
                <a:gd name="T1" fmla="*/ 970 h 970"/>
                <a:gd name="T2" fmla="*/ 180 w 412"/>
                <a:gd name="T3" fmla="*/ 970 h 970"/>
                <a:gd name="T4" fmla="*/ 180 w 412"/>
                <a:gd name="T5" fmla="*/ 859 h 970"/>
                <a:gd name="T6" fmla="*/ 2 w 412"/>
                <a:gd name="T7" fmla="*/ 815 h 970"/>
                <a:gd name="T8" fmla="*/ 2 w 412"/>
                <a:gd name="T9" fmla="*/ 741 h 970"/>
                <a:gd name="T10" fmla="*/ 40 w 412"/>
                <a:gd name="T11" fmla="*/ 765 h 970"/>
                <a:gd name="T12" fmla="*/ 85 w 412"/>
                <a:gd name="T13" fmla="*/ 784 h 970"/>
                <a:gd name="T14" fmla="*/ 133 w 412"/>
                <a:gd name="T15" fmla="*/ 795 h 970"/>
                <a:gd name="T16" fmla="*/ 180 w 412"/>
                <a:gd name="T17" fmla="*/ 799 h 970"/>
                <a:gd name="T18" fmla="*/ 180 w 412"/>
                <a:gd name="T19" fmla="*/ 504 h 970"/>
                <a:gd name="T20" fmla="*/ 116 w 412"/>
                <a:gd name="T21" fmla="*/ 468 h 970"/>
                <a:gd name="T22" fmla="*/ 58 w 412"/>
                <a:gd name="T23" fmla="*/ 425 h 970"/>
                <a:gd name="T24" fmla="*/ 16 w 412"/>
                <a:gd name="T25" fmla="*/ 370 h 970"/>
                <a:gd name="T26" fmla="*/ 0 w 412"/>
                <a:gd name="T27" fmla="*/ 293 h 970"/>
                <a:gd name="T28" fmla="*/ 14 w 412"/>
                <a:gd name="T29" fmla="*/ 220 h 970"/>
                <a:gd name="T30" fmla="*/ 51 w 412"/>
                <a:gd name="T31" fmla="*/ 161 h 970"/>
                <a:gd name="T32" fmla="*/ 108 w 412"/>
                <a:gd name="T33" fmla="*/ 119 h 970"/>
                <a:gd name="T34" fmla="*/ 180 w 412"/>
                <a:gd name="T35" fmla="*/ 96 h 970"/>
                <a:gd name="T36" fmla="*/ 180 w 412"/>
                <a:gd name="T37" fmla="*/ 0 h 970"/>
                <a:gd name="T38" fmla="*/ 229 w 412"/>
                <a:gd name="T39" fmla="*/ 0 h 970"/>
                <a:gd name="T40" fmla="*/ 229 w 412"/>
                <a:gd name="T41" fmla="*/ 95 h 970"/>
                <a:gd name="T42" fmla="*/ 310 w 412"/>
                <a:gd name="T43" fmla="*/ 104 h 970"/>
                <a:gd name="T44" fmla="*/ 370 w 412"/>
                <a:gd name="T45" fmla="*/ 124 h 970"/>
                <a:gd name="T46" fmla="*/ 370 w 412"/>
                <a:gd name="T47" fmla="*/ 194 h 970"/>
                <a:gd name="T48" fmla="*/ 229 w 412"/>
                <a:gd name="T49" fmla="*/ 155 h 970"/>
                <a:gd name="T50" fmla="*/ 229 w 412"/>
                <a:gd name="T51" fmla="*/ 457 h 970"/>
                <a:gd name="T52" fmla="*/ 316 w 412"/>
                <a:gd name="T53" fmla="*/ 507 h 970"/>
                <a:gd name="T54" fmla="*/ 372 w 412"/>
                <a:gd name="T55" fmla="*/ 557 h 970"/>
                <a:gd name="T56" fmla="*/ 402 w 412"/>
                <a:gd name="T57" fmla="*/ 608 h 970"/>
                <a:gd name="T58" fmla="*/ 412 w 412"/>
                <a:gd name="T59" fmla="*/ 666 h 970"/>
                <a:gd name="T60" fmla="*/ 399 w 412"/>
                <a:gd name="T61" fmla="*/ 735 h 970"/>
                <a:gd name="T62" fmla="*/ 363 w 412"/>
                <a:gd name="T63" fmla="*/ 792 h 970"/>
                <a:gd name="T64" fmla="*/ 306 w 412"/>
                <a:gd name="T65" fmla="*/ 833 h 970"/>
                <a:gd name="T66" fmla="*/ 229 w 412"/>
                <a:gd name="T67" fmla="*/ 856 h 970"/>
                <a:gd name="T68" fmla="*/ 229 w 412"/>
                <a:gd name="T69" fmla="*/ 970 h 970"/>
                <a:gd name="T70" fmla="*/ 180 w 412"/>
                <a:gd name="T71" fmla="*/ 157 h 970"/>
                <a:gd name="T72" fmla="*/ 100 w 412"/>
                <a:gd name="T73" fmla="*/ 200 h 970"/>
                <a:gd name="T74" fmla="*/ 71 w 412"/>
                <a:gd name="T75" fmla="*/ 284 h 970"/>
                <a:gd name="T76" fmla="*/ 76 w 412"/>
                <a:gd name="T77" fmla="*/ 326 h 970"/>
                <a:gd name="T78" fmla="*/ 93 w 412"/>
                <a:gd name="T79" fmla="*/ 362 h 970"/>
                <a:gd name="T80" fmla="*/ 127 w 412"/>
                <a:gd name="T81" fmla="*/ 395 h 970"/>
                <a:gd name="T82" fmla="*/ 180 w 412"/>
                <a:gd name="T83" fmla="*/ 430 h 970"/>
                <a:gd name="T84" fmla="*/ 180 w 412"/>
                <a:gd name="T85" fmla="*/ 157 h 970"/>
                <a:gd name="T86" fmla="*/ 229 w 412"/>
                <a:gd name="T87" fmla="*/ 797 h 970"/>
                <a:gd name="T88" fmla="*/ 313 w 412"/>
                <a:gd name="T89" fmla="*/ 754 h 970"/>
                <a:gd name="T90" fmla="*/ 341 w 412"/>
                <a:gd name="T91" fmla="*/ 674 h 970"/>
                <a:gd name="T92" fmla="*/ 335 w 412"/>
                <a:gd name="T93" fmla="*/ 634 h 970"/>
                <a:gd name="T94" fmla="*/ 316 w 412"/>
                <a:gd name="T95" fmla="*/ 599 h 970"/>
                <a:gd name="T96" fmla="*/ 281 w 412"/>
                <a:gd name="T97" fmla="*/ 565 h 970"/>
                <a:gd name="T98" fmla="*/ 229 w 412"/>
                <a:gd name="T99" fmla="*/ 531 h 970"/>
                <a:gd name="T100" fmla="*/ 229 w 412"/>
                <a:gd name="T101" fmla="*/ 797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970">
                  <a:moveTo>
                    <a:pt x="229" y="970"/>
                  </a:moveTo>
                  <a:cubicBezTo>
                    <a:pt x="180" y="970"/>
                    <a:pt x="180" y="970"/>
                    <a:pt x="180" y="970"/>
                  </a:cubicBezTo>
                  <a:cubicBezTo>
                    <a:pt x="180" y="859"/>
                    <a:pt x="180" y="859"/>
                    <a:pt x="180" y="859"/>
                  </a:cubicBezTo>
                  <a:cubicBezTo>
                    <a:pt x="110" y="859"/>
                    <a:pt x="50" y="844"/>
                    <a:pt x="2" y="815"/>
                  </a:cubicBezTo>
                  <a:cubicBezTo>
                    <a:pt x="2" y="741"/>
                    <a:pt x="2" y="741"/>
                    <a:pt x="2" y="741"/>
                  </a:cubicBezTo>
                  <a:cubicBezTo>
                    <a:pt x="13" y="750"/>
                    <a:pt x="26" y="758"/>
                    <a:pt x="40" y="765"/>
                  </a:cubicBezTo>
                  <a:cubicBezTo>
                    <a:pt x="55" y="772"/>
                    <a:pt x="70" y="778"/>
                    <a:pt x="85" y="784"/>
                  </a:cubicBezTo>
                  <a:cubicBezTo>
                    <a:pt x="101" y="789"/>
                    <a:pt x="117" y="793"/>
                    <a:pt x="133" y="795"/>
                  </a:cubicBezTo>
                  <a:cubicBezTo>
                    <a:pt x="149" y="798"/>
                    <a:pt x="165" y="799"/>
                    <a:pt x="180" y="799"/>
                  </a:cubicBezTo>
                  <a:cubicBezTo>
                    <a:pt x="180" y="504"/>
                    <a:pt x="180" y="504"/>
                    <a:pt x="180" y="504"/>
                  </a:cubicBezTo>
                  <a:cubicBezTo>
                    <a:pt x="159" y="492"/>
                    <a:pt x="137" y="480"/>
                    <a:pt x="116" y="468"/>
                  </a:cubicBezTo>
                  <a:cubicBezTo>
                    <a:pt x="94" y="455"/>
                    <a:pt x="75" y="441"/>
                    <a:pt x="58" y="425"/>
                  </a:cubicBezTo>
                  <a:cubicBezTo>
                    <a:pt x="41" y="410"/>
                    <a:pt x="27" y="391"/>
                    <a:pt x="16" y="370"/>
                  </a:cubicBezTo>
                  <a:cubicBezTo>
                    <a:pt x="6" y="348"/>
                    <a:pt x="0" y="323"/>
                    <a:pt x="0" y="293"/>
                  </a:cubicBezTo>
                  <a:cubicBezTo>
                    <a:pt x="0" y="266"/>
                    <a:pt x="5" y="242"/>
                    <a:pt x="14" y="220"/>
                  </a:cubicBezTo>
                  <a:cubicBezTo>
                    <a:pt x="23" y="197"/>
                    <a:pt x="35" y="178"/>
                    <a:pt x="51" y="161"/>
                  </a:cubicBezTo>
                  <a:cubicBezTo>
                    <a:pt x="67" y="144"/>
                    <a:pt x="86" y="130"/>
                    <a:pt x="108" y="119"/>
                  </a:cubicBezTo>
                  <a:cubicBezTo>
                    <a:pt x="130" y="108"/>
                    <a:pt x="154" y="100"/>
                    <a:pt x="180" y="96"/>
                  </a:cubicBezTo>
                  <a:cubicBezTo>
                    <a:pt x="180" y="0"/>
                    <a:pt x="180" y="0"/>
                    <a:pt x="180" y="0"/>
                  </a:cubicBezTo>
                  <a:cubicBezTo>
                    <a:pt x="229" y="0"/>
                    <a:pt x="229" y="0"/>
                    <a:pt x="229" y="0"/>
                  </a:cubicBezTo>
                  <a:cubicBezTo>
                    <a:pt x="229" y="95"/>
                    <a:pt x="229" y="95"/>
                    <a:pt x="229" y="95"/>
                  </a:cubicBezTo>
                  <a:cubicBezTo>
                    <a:pt x="260" y="95"/>
                    <a:pt x="287" y="98"/>
                    <a:pt x="310" y="104"/>
                  </a:cubicBezTo>
                  <a:cubicBezTo>
                    <a:pt x="334" y="109"/>
                    <a:pt x="354" y="116"/>
                    <a:pt x="370" y="124"/>
                  </a:cubicBezTo>
                  <a:cubicBezTo>
                    <a:pt x="370" y="194"/>
                    <a:pt x="370" y="194"/>
                    <a:pt x="370" y="194"/>
                  </a:cubicBezTo>
                  <a:cubicBezTo>
                    <a:pt x="333" y="169"/>
                    <a:pt x="286" y="156"/>
                    <a:pt x="229" y="155"/>
                  </a:cubicBezTo>
                  <a:cubicBezTo>
                    <a:pt x="229" y="457"/>
                    <a:pt x="229" y="457"/>
                    <a:pt x="229" y="457"/>
                  </a:cubicBezTo>
                  <a:cubicBezTo>
                    <a:pt x="263" y="474"/>
                    <a:pt x="292" y="491"/>
                    <a:pt x="316" y="507"/>
                  </a:cubicBezTo>
                  <a:cubicBezTo>
                    <a:pt x="339" y="524"/>
                    <a:pt x="358" y="540"/>
                    <a:pt x="372" y="557"/>
                  </a:cubicBezTo>
                  <a:cubicBezTo>
                    <a:pt x="386" y="573"/>
                    <a:pt x="396" y="590"/>
                    <a:pt x="402" y="608"/>
                  </a:cubicBezTo>
                  <a:cubicBezTo>
                    <a:pt x="408" y="626"/>
                    <a:pt x="412" y="645"/>
                    <a:pt x="412" y="666"/>
                  </a:cubicBezTo>
                  <a:cubicBezTo>
                    <a:pt x="412" y="691"/>
                    <a:pt x="407" y="714"/>
                    <a:pt x="399" y="735"/>
                  </a:cubicBezTo>
                  <a:cubicBezTo>
                    <a:pt x="391" y="756"/>
                    <a:pt x="379" y="775"/>
                    <a:pt x="363" y="792"/>
                  </a:cubicBezTo>
                  <a:cubicBezTo>
                    <a:pt x="348" y="808"/>
                    <a:pt x="328" y="822"/>
                    <a:pt x="306" y="833"/>
                  </a:cubicBezTo>
                  <a:cubicBezTo>
                    <a:pt x="283" y="844"/>
                    <a:pt x="257" y="851"/>
                    <a:pt x="229" y="856"/>
                  </a:cubicBezTo>
                  <a:lnTo>
                    <a:pt x="229" y="970"/>
                  </a:lnTo>
                  <a:close/>
                  <a:moveTo>
                    <a:pt x="180" y="157"/>
                  </a:moveTo>
                  <a:cubicBezTo>
                    <a:pt x="147" y="163"/>
                    <a:pt x="120" y="178"/>
                    <a:pt x="100" y="200"/>
                  </a:cubicBezTo>
                  <a:cubicBezTo>
                    <a:pt x="81" y="222"/>
                    <a:pt x="71" y="250"/>
                    <a:pt x="71" y="284"/>
                  </a:cubicBezTo>
                  <a:cubicBezTo>
                    <a:pt x="71" y="300"/>
                    <a:pt x="72" y="314"/>
                    <a:pt x="76" y="326"/>
                  </a:cubicBezTo>
                  <a:cubicBezTo>
                    <a:pt x="79" y="339"/>
                    <a:pt x="85" y="351"/>
                    <a:pt x="93" y="362"/>
                  </a:cubicBezTo>
                  <a:cubicBezTo>
                    <a:pt x="102" y="374"/>
                    <a:pt x="113" y="385"/>
                    <a:pt x="127" y="395"/>
                  </a:cubicBezTo>
                  <a:cubicBezTo>
                    <a:pt x="141" y="406"/>
                    <a:pt x="159" y="418"/>
                    <a:pt x="180" y="430"/>
                  </a:cubicBezTo>
                  <a:lnTo>
                    <a:pt x="180" y="157"/>
                  </a:lnTo>
                  <a:close/>
                  <a:moveTo>
                    <a:pt x="229" y="797"/>
                  </a:moveTo>
                  <a:cubicBezTo>
                    <a:pt x="266" y="789"/>
                    <a:pt x="294" y="775"/>
                    <a:pt x="313" y="754"/>
                  </a:cubicBezTo>
                  <a:cubicBezTo>
                    <a:pt x="332" y="733"/>
                    <a:pt x="341" y="707"/>
                    <a:pt x="341" y="674"/>
                  </a:cubicBezTo>
                  <a:cubicBezTo>
                    <a:pt x="341" y="660"/>
                    <a:pt x="339" y="647"/>
                    <a:pt x="335" y="634"/>
                  </a:cubicBezTo>
                  <a:cubicBezTo>
                    <a:pt x="331" y="622"/>
                    <a:pt x="325" y="610"/>
                    <a:pt x="316" y="599"/>
                  </a:cubicBezTo>
                  <a:cubicBezTo>
                    <a:pt x="307" y="587"/>
                    <a:pt x="295" y="576"/>
                    <a:pt x="281" y="565"/>
                  </a:cubicBezTo>
                  <a:cubicBezTo>
                    <a:pt x="267" y="554"/>
                    <a:pt x="249" y="542"/>
                    <a:pt x="229" y="531"/>
                  </a:cubicBezTo>
                  <a:lnTo>
                    <a:pt x="229" y="797"/>
                  </a:lnTo>
                  <a:close/>
                </a:path>
              </a:pathLst>
            </a:custGeom>
            <a:solidFill>
              <a:srgbClr val="005291"/>
            </a:solidFill>
            <a:ln>
              <a:noFill/>
            </a:ln>
            <a:effectLst>
              <a:outerShdw blurRad="12700" dist="25400" dir="5400000" algn="t" rotWithShape="0">
                <a:prstClr val="black">
                  <a:alpha val="50000"/>
                </a:prstClr>
              </a:outerShdw>
            </a:effectLst>
          </p:spPr>
          <p:txBody>
            <a:bodyPr vert="horz" wrap="square" lIns="91440" tIns="45720" rIns="91440" bIns="45720" numCol="1" anchor="t" anchorCtr="0" compatLnSpc="1">
              <a:prstTxWarp prst="textNoShape">
                <a:avLst/>
              </a:prstTxWarp>
            </a:bodyPr>
            <a:lstStyle/>
            <a:p>
              <a:endParaRPr lang="en-US" dirty="0"/>
            </a:p>
          </p:txBody>
        </p:sp>
      </p:grpSp>
      <p:sp>
        <p:nvSpPr>
          <p:cNvPr id="26" name="TextBox 25"/>
          <p:cNvSpPr txBox="1"/>
          <p:nvPr/>
        </p:nvSpPr>
        <p:spPr>
          <a:xfrm>
            <a:off x="1753281" y="3221052"/>
            <a:ext cx="1212577" cy="667512"/>
          </a:xfrm>
          <a:prstGeom prst="rect">
            <a:avLst/>
          </a:prstGeom>
          <a:noFill/>
          <a:ln>
            <a:noFill/>
          </a:ln>
          <a:effectLst>
            <a:outerShdw blurRad="12700" dist="25400" dir="5400000" algn="t" rotWithShape="0">
              <a:prstClr val="black">
                <a:alpha val="35000"/>
              </a:prstClr>
            </a:outerShdw>
          </a:effectLst>
        </p:spPr>
        <p:txBody>
          <a:bodyPr vert="horz" wrap="square" lIns="91440" tIns="45720" rIns="91440" bIns="45720" numCol="1" anchor="ctr" anchorCtr="0" compatLnSpc="1">
            <a:prstTxWarp prst="textNoShape">
              <a:avLst/>
            </a:prstTxWarp>
          </a:bodyPr>
          <a:lstStyle>
            <a:defPPr>
              <a:defRPr lang="en-US"/>
            </a:defPPr>
            <a:lvl1pPr algn="ctr">
              <a:defRPr sz="2400">
                <a:solidFill>
                  <a:schemeClr val="bg1"/>
                </a:solidFill>
              </a:defRPr>
            </a:lvl1pPr>
          </a:lstStyle>
          <a:p>
            <a:r>
              <a:rPr lang="en-US" dirty="0"/>
              <a:t>COST</a:t>
            </a:r>
          </a:p>
        </p:txBody>
      </p:sp>
      <p:sp>
        <p:nvSpPr>
          <p:cNvPr id="212" name="TextBox 211"/>
          <p:cNvSpPr txBox="1"/>
          <p:nvPr/>
        </p:nvSpPr>
        <p:spPr>
          <a:xfrm>
            <a:off x="987969" y="3783768"/>
            <a:ext cx="2743200" cy="2019014"/>
          </a:xfrm>
          <a:prstGeom prst="rect">
            <a:avLst/>
          </a:prstGeom>
          <a:noFill/>
        </p:spPr>
        <p:txBody>
          <a:bodyPr wrap="square" lIns="182880" tIns="146304" rIns="182880" bIns="146304" rtlCol="0" anchor="t">
            <a:spAutoFit/>
          </a:bodyPr>
          <a:lstStyle/>
          <a:p>
            <a:pPr algn="just"/>
            <a:r>
              <a:rPr lang="en-US" sz="1400" dirty="0">
                <a:solidFill>
                  <a:schemeClr val="bg1"/>
                </a:solidFill>
              </a:rPr>
              <a:t>There are no upfront costs or COGS (Cost of Goods Sold) component costs associated. Meaning there is no need to invest in hardware, software, and/or IT maintenance. This translates into a substantial reduction in business risk.</a:t>
            </a:r>
          </a:p>
        </p:txBody>
      </p:sp>
      <p:sp>
        <p:nvSpPr>
          <p:cNvPr id="180" name="TextBox 179"/>
          <p:cNvSpPr txBox="1"/>
          <p:nvPr/>
        </p:nvSpPr>
        <p:spPr>
          <a:xfrm>
            <a:off x="5014320" y="3221052"/>
            <a:ext cx="2148156" cy="664797"/>
          </a:xfrm>
          <a:prstGeom prst="rect">
            <a:avLst/>
          </a:prstGeom>
          <a:noFill/>
          <a:ln>
            <a:noFill/>
          </a:ln>
          <a:effectLst>
            <a:outerShdw blurRad="12700" dist="25400" dir="5400000" algn="t" rotWithShape="0">
              <a:prstClr val="black">
                <a:alpha val="35000"/>
              </a:prstClr>
            </a:outerShdw>
          </a:effectLst>
        </p:spPr>
        <p:txBody>
          <a:bodyPr vert="horz" wrap="square" lIns="91440" tIns="45720" rIns="91440" bIns="45720" numCol="1" anchor="ctr" anchorCtr="0" compatLnSpc="1">
            <a:prstTxWarp prst="textNoShape">
              <a:avLst/>
            </a:prstTxWarp>
          </a:bodyPr>
          <a:lstStyle>
            <a:defPPr>
              <a:defRPr lang="en-US"/>
            </a:defPPr>
            <a:lvl1pPr algn="ctr">
              <a:defRPr sz="2400">
                <a:solidFill>
                  <a:schemeClr val="bg1"/>
                </a:solidFill>
              </a:defRPr>
            </a:lvl1pPr>
          </a:lstStyle>
          <a:p>
            <a:r>
              <a:rPr lang="en-US" dirty="0"/>
              <a:t>SCALABILITY</a:t>
            </a:r>
          </a:p>
        </p:txBody>
      </p:sp>
      <p:sp>
        <p:nvSpPr>
          <p:cNvPr id="215" name="TextBox 214"/>
          <p:cNvSpPr txBox="1"/>
          <p:nvPr/>
        </p:nvSpPr>
        <p:spPr>
          <a:xfrm>
            <a:off x="4723704" y="3783768"/>
            <a:ext cx="2743200" cy="2019014"/>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r>
              <a:rPr lang="en-US" dirty="0"/>
              <a:t>Servers for computing and/or storage can be deployed and scaled on an as-needed basis and can be done quickly and easily. This effects the cost efficiency advantage of a cloud-based solution with  a pay-for-what-is-used policy.</a:t>
            </a:r>
          </a:p>
        </p:txBody>
      </p:sp>
      <p:grpSp>
        <p:nvGrpSpPr>
          <p:cNvPr id="69" name="Group 68"/>
          <p:cNvGrpSpPr/>
          <p:nvPr/>
        </p:nvGrpSpPr>
        <p:grpSpPr>
          <a:xfrm>
            <a:off x="9080585" y="1694737"/>
            <a:ext cx="1500909" cy="1500909"/>
            <a:chOff x="9080585" y="1694737"/>
            <a:chExt cx="1500909" cy="1500909"/>
          </a:xfrm>
          <a:effectLst>
            <a:outerShdw blurRad="127000" dist="76200" dir="5400000" algn="ctr" rotWithShape="0">
              <a:srgbClr val="000000">
                <a:alpha val="20000"/>
              </a:srgbClr>
            </a:outerShdw>
          </a:effectLst>
        </p:grpSpPr>
        <p:sp>
          <p:nvSpPr>
            <p:cNvPr id="162" name="Oval 161"/>
            <p:cNvSpPr/>
            <p:nvPr/>
          </p:nvSpPr>
          <p:spPr bwMode="auto">
            <a:xfrm>
              <a:off x="9080585" y="1694737"/>
              <a:ext cx="1500909" cy="1500909"/>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nvGrpSpPr>
            <p:cNvPr id="14" name="Group 13"/>
            <p:cNvGrpSpPr/>
            <p:nvPr/>
          </p:nvGrpSpPr>
          <p:grpSpPr>
            <a:xfrm>
              <a:off x="9389858" y="1879464"/>
              <a:ext cx="971262" cy="1004455"/>
              <a:chOff x="7154863" y="1817688"/>
              <a:chExt cx="1068388" cy="1104900"/>
            </a:xfrm>
            <a:solidFill>
              <a:srgbClr val="0078D7"/>
            </a:solidFill>
          </p:grpSpPr>
          <p:sp>
            <p:nvSpPr>
              <p:cNvPr id="12" name="Freeform 9"/>
              <p:cNvSpPr>
                <a:spLocks noEditPoints="1"/>
              </p:cNvSpPr>
              <p:nvPr/>
            </p:nvSpPr>
            <p:spPr bwMode="auto">
              <a:xfrm>
                <a:off x="7154863" y="1817688"/>
                <a:ext cx="1068388" cy="1104900"/>
              </a:xfrm>
              <a:custGeom>
                <a:avLst/>
                <a:gdLst>
                  <a:gd name="T0" fmla="*/ 9 w 1073"/>
                  <a:gd name="T1" fmla="*/ 713 h 1113"/>
                  <a:gd name="T2" fmla="*/ 0 w 1073"/>
                  <a:gd name="T3" fmla="*/ 616 h 1113"/>
                  <a:gd name="T4" fmla="*/ 408 w 1073"/>
                  <a:gd name="T5" fmla="*/ 127 h 1113"/>
                  <a:gd name="T6" fmla="*/ 424 w 1073"/>
                  <a:gd name="T7" fmla="*/ 124 h 1113"/>
                  <a:gd name="T8" fmla="*/ 424 w 1073"/>
                  <a:gd name="T9" fmla="*/ 0 h 1113"/>
                  <a:gd name="T10" fmla="*/ 577 w 1073"/>
                  <a:gd name="T11" fmla="*/ 154 h 1113"/>
                  <a:gd name="T12" fmla="*/ 424 w 1073"/>
                  <a:gd name="T13" fmla="*/ 307 h 1113"/>
                  <a:gd name="T14" fmla="*/ 424 w 1073"/>
                  <a:gd name="T15" fmla="*/ 195 h 1113"/>
                  <a:gd name="T16" fmla="*/ 401 w 1073"/>
                  <a:gd name="T17" fmla="*/ 200 h 1113"/>
                  <a:gd name="T18" fmla="*/ 70 w 1073"/>
                  <a:gd name="T19" fmla="*/ 616 h 1113"/>
                  <a:gd name="T20" fmla="*/ 78 w 1073"/>
                  <a:gd name="T21" fmla="*/ 697 h 1113"/>
                  <a:gd name="T22" fmla="*/ 59 w 1073"/>
                  <a:gd name="T23" fmla="*/ 695 h 1113"/>
                  <a:gd name="T24" fmla="*/ 9 w 1073"/>
                  <a:gd name="T25" fmla="*/ 713 h 1113"/>
                  <a:gd name="T26" fmla="*/ 824 w 1073"/>
                  <a:gd name="T27" fmla="*/ 990 h 1113"/>
                  <a:gd name="T28" fmla="*/ 784 w 1073"/>
                  <a:gd name="T29" fmla="*/ 940 h 1113"/>
                  <a:gd name="T30" fmla="*/ 782 w 1073"/>
                  <a:gd name="T31" fmla="*/ 933 h 1113"/>
                  <a:gd name="T32" fmla="*/ 497 w 1073"/>
                  <a:gd name="T33" fmla="*/ 1043 h 1113"/>
                  <a:gd name="T34" fmla="*/ 190 w 1073"/>
                  <a:gd name="T35" fmla="*/ 912 h 1113"/>
                  <a:gd name="T36" fmla="*/ 174 w 1073"/>
                  <a:gd name="T37" fmla="*/ 895 h 1113"/>
                  <a:gd name="T38" fmla="*/ 273 w 1073"/>
                  <a:gd name="T39" fmla="*/ 838 h 1113"/>
                  <a:gd name="T40" fmla="*/ 64 w 1073"/>
                  <a:gd name="T41" fmla="*/ 781 h 1113"/>
                  <a:gd name="T42" fmla="*/ 8 w 1073"/>
                  <a:gd name="T43" fmla="*/ 991 h 1113"/>
                  <a:gd name="T44" fmla="*/ 112 w 1073"/>
                  <a:gd name="T45" fmla="*/ 930 h 1113"/>
                  <a:gd name="T46" fmla="*/ 122 w 1073"/>
                  <a:gd name="T47" fmla="*/ 942 h 1113"/>
                  <a:gd name="T48" fmla="*/ 497 w 1073"/>
                  <a:gd name="T49" fmla="*/ 1113 h 1113"/>
                  <a:gd name="T50" fmla="*/ 824 w 1073"/>
                  <a:gd name="T51" fmla="*/ 990 h 1113"/>
                  <a:gd name="T52" fmla="*/ 864 w 1073"/>
                  <a:gd name="T53" fmla="*/ 912 h 1113"/>
                  <a:gd name="T54" fmla="*/ 1073 w 1073"/>
                  <a:gd name="T55" fmla="*/ 856 h 1113"/>
                  <a:gd name="T56" fmla="*/ 962 w 1073"/>
                  <a:gd name="T57" fmla="*/ 791 h 1113"/>
                  <a:gd name="T58" fmla="*/ 967 w 1073"/>
                  <a:gd name="T59" fmla="*/ 777 h 1113"/>
                  <a:gd name="T60" fmla="*/ 994 w 1073"/>
                  <a:gd name="T61" fmla="*/ 616 h 1113"/>
                  <a:gd name="T62" fmla="*/ 641 w 1073"/>
                  <a:gd name="T63" fmla="*/ 140 h 1113"/>
                  <a:gd name="T64" fmla="*/ 643 w 1073"/>
                  <a:gd name="T65" fmla="*/ 154 h 1113"/>
                  <a:gd name="T66" fmla="*/ 626 w 1073"/>
                  <a:gd name="T67" fmla="*/ 194 h 1113"/>
                  <a:gd name="T68" fmla="*/ 615 w 1073"/>
                  <a:gd name="T69" fmla="*/ 205 h 1113"/>
                  <a:gd name="T70" fmla="*/ 924 w 1073"/>
                  <a:gd name="T71" fmla="*/ 616 h 1113"/>
                  <a:gd name="T72" fmla="*/ 907 w 1073"/>
                  <a:gd name="T73" fmla="*/ 733 h 1113"/>
                  <a:gd name="T74" fmla="*/ 901 w 1073"/>
                  <a:gd name="T75" fmla="*/ 756 h 1113"/>
                  <a:gd name="T76" fmla="*/ 808 w 1073"/>
                  <a:gd name="T77" fmla="*/ 702 h 1113"/>
                  <a:gd name="T78" fmla="*/ 864 w 1073"/>
                  <a:gd name="T79" fmla="*/ 912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1113">
                    <a:moveTo>
                      <a:pt x="9" y="713"/>
                    </a:moveTo>
                    <a:cubicBezTo>
                      <a:pt x="3" y="681"/>
                      <a:pt x="0" y="649"/>
                      <a:pt x="0" y="616"/>
                    </a:cubicBezTo>
                    <a:cubicBezTo>
                      <a:pt x="0" y="375"/>
                      <a:pt x="172" y="169"/>
                      <a:pt x="408" y="127"/>
                    </a:cubicBezTo>
                    <a:cubicBezTo>
                      <a:pt x="424" y="124"/>
                      <a:pt x="424" y="124"/>
                      <a:pt x="424" y="124"/>
                    </a:cubicBezTo>
                    <a:cubicBezTo>
                      <a:pt x="424" y="0"/>
                      <a:pt x="424" y="0"/>
                      <a:pt x="424" y="0"/>
                    </a:cubicBezTo>
                    <a:cubicBezTo>
                      <a:pt x="577" y="154"/>
                      <a:pt x="577" y="154"/>
                      <a:pt x="577" y="154"/>
                    </a:cubicBezTo>
                    <a:cubicBezTo>
                      <a:pt x="424" y="307"/>
                      <a:pt x="424" y="307"/>
                      <a:pt x="424" y="307"/>
                    </a:cubicBezTo>
                    <a:cubicBezTo>
                      <a:pt x="424" y="195"/>
                      <a:pt x="424" y="195"/>
                      <a:pt x="424" y="195"/>
                    </a:cubicBezTo>
                    <a:cubicBezTo>
                      <a:pt x="401" y="200"/>
                      <a:pt x="401" y="200"/>
                      <a:pt x="401" y="200"/>
                    </a:cubicBezTo>
                    <a:cubicBezTo>
                      <a:pt x="206" y="245"/>
                      <a:pt x="70" y="416"/>
                      <a:pt x="70" y="616"/>
                    </a:cubicBezTo>
                    <a:cubicBezTo>
                      <a:pt x="70" y="643"/>
                      <a:pt x="73" y="670"/>
                      <a:pt x="78" y="697"/>
                    </a:cubicBezTo>
                    <a:cubicBezTo>
                      <a:pt x="72" y="696"/>
                      <a:pt x="66" y="695"/>
                      <a:pt x="59" y="695"/>
                    </a:cubicBezTo>
                    <a:cubicBezTo>
                      <a:pt x="41" y="695"/>
                      <a:pt x="23" y="702"/>
                      <a:pt x="9" y="713"/>
                    </a:cubicBezTo>
                    <a:close/>
                    <a:moveTo>
                      <a:pt x="824" y="990"/>
                    </a:moveTo>
                    <a:cubicBezTo>
                      <a:pt x="805" y="980"/>
                      <a:pt x="790" y="962"/>
                      <a:pt x="784" y="940"/>
                    </a:cubicBezTo>
                    <a:cubicBezTo>
                      <a:pt x="782" y="933"/>
                      <a:pt x="782" y="933"/>
                      <a:pt x="782" y="933"/>
                    </a:cubicBezTo>
                    <a:cubicBezTo>
                      <a:pt x="703" y="1004"/>
                      <a:pt x="603" y="1043"/>
                      <a:pt x="497" y="1043"/>
                    </a:cubicBezTo>
                    <a:cubicBezTo>
                      <a:pt x="380" y="1043"/>
                      <a:pt x="271" y="996"/>
                      <a:pt x="190" y="912"/>
                    </a:cubicBezTo>
                    <a:cubicBezTo>
                      <a:pt x="174" y="895"/>
                      <a:pt x="174" y="895"/>
                      <a:pt x="174" y="895"/>
                    </a:cubicBezTo>
                    <a:cubicBezTo>
                      <a:pt x="273" y="838"/>
                      <a:pt x="273" y="838"/>
                      <a:pt x="273" y="838"/>
                    </a:cubicBezTo>
                    <a:cubicBezTo>
                      <a:pt x="64" y="781"/>
                      <a:pt x="64" y="781"/>
                      <a:pt x="64" y="781"/>
                    </a:cubicBezTo>
                    <a:cubicBezTo>
                      <a:pt x="8" y="991"/>
                      <a:pt x="8" y="991"/>
                      <a:pt x="8" y="991"/>
                    </a:cubicBezTo>
                    <a:cubicBezTo>
                      <a:pt x="112" y="930"/>
                      <a:pt x="112" y="930"/>
                      <a:pt x="112" y="930"/>
                    </a:cubicBezTo>
                    <a:cubicBezTo>
                      <a:pt x="122" y="942"/>
                      <a:pt x="122" y="942"/>
                      <a:pt x="122" y="942"/>
                    </a:cubicBezTo>
                    <a:cubicBezTo>
                      <a:pt x="217" y="1050"/>
                      <a:pt x="353" y="1113"/>
                      <a:pt x="497" y="1113"/>
                    </a:cubicBezTo>
                    <a:cubicBezTo>
                      <a:pt x="618" y="1113"/>
                      <a:pt x="733" y="1069"/>
                      <a:pt x="824" y="990"/>
                    </a:cubicBezTo>
                    <a:close/>
                    <a:moveTo>
                      <a:pt x="864" y="912"/>
                    </a:moveTo>
                    <a:cubicBezTo>
                      <a:pt x="1073" y="856"/>
                      <a:pt x="1073" y="856"/>
                      <a:pt x="1073" y="856"/>
                    </a:cubicBezTo>
                    <a:cubicBezTo>
                      <a:pt x="962" y="791"/>
                      <a:pt x="962" y="791"/>
                      <a:pt x="962" y="791"/>
                    </a:cubicBezTo>
                    <a:cubicBezTo>
                      <a:pt x="967" y="777"/>
                      <a:pt x="967" y="777"/>
                      <a:pt x="967" y="777"/>
                    </a:cubicBezTo>
                    <a:cubicBezTo>
                      <a:pt x="985" y="725"/>
                      <a:pt x="994" y="671"/>
                      <a:pt x="994" y="616"/>
                    </a:cubicBezTo>
                    <a:cubicBezTo>
                      <a:pt x="994" y="396"/>
                      <a:pt x="848" y="203"/>
                      <a:pt x="641" y="140"/>
                    </a:cubicBezTo>
                    <a:cubicBezTo>
                      <a:pt x="642" y="144"/>
                      <a:pt x="643" y="149"/>
                      <a:pt x="643" y="154"/>
                    </a:cubicBezTo>
                    <a:cubicBezTo>
                      <a:pt x="643" y="169"/>
                      <a:pt x="637" y="183"/>
                      <a:pt x="626" y="194"/>
                    </a:cubicBezTo>
                    <a:cubicBezTo>
                      <a:pt x="615" y="205"/>
                      <a:pt x="615" y="205"/>
                      <a:pt x="615" y="205"/>
                    </a:cubicBezTo>
                    <a:cubicBezTo>
                      <a:pt x="796" y="257"/>
                      <a:pt x="924" y="425"/>
                      <a:pt x="924" y="616"/>
                    </a:cubicBezTo>
                    <a:cubicBezTo>
                      <a:pt x="924" y="655"/>
                      <a:pt x="918" y="695"/>
                      <a:pt x="907" y="733"/>
                    </a:cubicBezTo>
                    <a:cubicBezTo>
                      <a:pt x="901" y="756"/>
                      <a:pt x="901" y="756"/>
                      <a:pt x="901" y="756"/>
                    </a:cubicBezTo>
                    <a:cubicBezTo>
                      <a:pt x="808" y="702"/>
                      <a:pt x="808" y="702"/>
                      <a:pt x="808" y="702"/>
                    </a:cubicBezTo>
                    <a:lnTo>
                      <a:pt x="864" y="912"/>
                    </a:lnTo>
                    <a:close/>
                  </a:path>
                </a:pathLst>
              </a:custGeom>
              <a:solidFill>
                <a:srgbClr val="005291"/>
              </a:solidFill>
              <a:ln>
                <a:noFill/>
              </a:ln>
              <a:effectLst>
                <a:outerShdw blurRad="12700" dist="25400" dir="5400000" algn="t" rotWithShape="0">
                  <a:prstClr val="black">
                    <a:alpha val="5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10"/>
              <p:cNvSpPr>
                <a:spLocks/>
              </p:cNvSpPr>
              <p:nvPr/>
            </p:nvSpPr>
            <p:spPr bwMode="auto">
              <a:xfrm>
                <a:off x="7435851" y="2165350"/>
                <a:ext cx="450850" cy="536575"/>
              </a:xfrm>
              <a:custGeom>
                <a:avLst/>
                <a:gdLst>
                  <a:gd name="T0" fmla="*/ 284 w 284"/>
                  <a:gd name="T1" fmla="*/ 141 h 338"/>
                  <a:gd name="T2" fmla="*/ 142 w 284"/>
                  <a:gd name="T3" fmla="*/ 0 h 338"/>
                  <a:gd name="T4" fmla="*/ 0 w 284"/>
                  <a:gd name="T5" fmla="*/ 141 h 338"/>
                  <a:gd name="T6" fmla="*/ 82 w 284"/>
                  <a:gd name="T7" fmla="*/ 141 h 338"/>
                  <a:gd name="T8" fmla="*/ 82 w 284"/>
                  <a:gd name="T9" fmla="*/ 338 h 338"/>
                  <a:gd name="T10" fmla="*/ 203 w 284"/>
                  <a:gd name="T11" fmla="*/ 338 h 338"/>
                  <a:gd name="T12" fmla="*/ 203 w 284"/>
                  <a:gd name="T13" fmla="*/ 141 h 338"/>
                  <a:gd name="T14" fmla="*/ 284 w 284"/>
                  <a:gd name="T15" fmla="*/ 141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338">
                    <a:moveTo>
                      <a:pt x="284" y="141"/>
                    </a:moveTo>
                    <a:lnTo>
                      <a:pt x="142" y="0"/>
                    </a:lnTo>
                    <a:lnTo>
                      <a:pt x="0" y="141"/>
                    </a:lnTo>
                    <a:lnTo>
                      <a:pt x="82" y="141"/>
                    </a:lnTo>
                    <a:lnTo>
                      <a:pt x="82" y="338"/>
                    </a:lnTo>
                    <a:lnTo>
                      <a:pt x="203" y="338"/>
                    </a:lnTo>
                    <a:lnTo>
                      <a:pt x="203" y="141"/>
                    </a:lnTo>
                    <a:lnTo>
                      <a:pt x="284" y="141"/>
                    </a:lnTo>
                    <a:close/>
                  </a:path>
                </a:pathLst>
              </a:custGeom>
              <a:solidFill>
                <a:srgbClr val="005291"/>
              </a:solidFill>
              <a:ln>
                <a:noFill/>
              </a:ln>
              <a:effectLst>
                <a:outerShdw blurRad="12700" dist="25400" dir="5400000" algn="t" rotWithShape="0">
                  <a:prstClr val="black">
                    <a:alpha val="50000"/>
                  </a:prstClr>
                </a:outerShdw>
              </a:effectLst>
            </p:spPr>
            <p:txBody>
              <a:bodyPr vert="horz" wrap="square" lIns="91440" tIns="45720" rIns="91440" bIns="45720" numCol="1" anchor="t" anchorCtr="0" compatLnSpc="1">
                <a:prstTxWarp prst="textNoShape">
                  <a:avLst/>
                </a:prstTxWarp>
              </a:bodyPr>
              <a:lstStyle/>
              <a:p>
                <a:endParaRPr lang="en-US" dirty="0"/>
              </a:p>
            </p:txBody>
          </p:sp>
        </p:grpSp>
      </p:grpSp>
      <p:sp>
        <p:nvSpPr>
          <p:cNvPr id="211" name="TextBox 210"/>
          <p:cNvSpPr txBox="1"/>
          <p:nvPr/>
        </p:nvSpPr>
        <p:spPr>
          <a:xfrm>
            <a:off x="8943371" y="3221052"/>
            <a:ext cx="1775335" cy="664797"/>
          </a:xfrm>
          <a:prstGeom prst="rect">
            <a:avLst/>
          </a:prstGeom>
          <a:noFill/>
          <a:ln>
            <a:noFill/>
          </a:ln>
          <a:effectLst>
            <a:outerShdw blurRad="12700" dist="25400" dir="5400000" algn="t" rotWithShape="0">
              <a:prstClr val="black">
                <a:alpha val="35000"/>
              </a:prstClr>
            </a:outerShdw>
          </a:effectLst>
        </p:spPr>
        <p:txBody>
          <a:bodyPr vert="horz" wrap="square" lIns="91440" tIns="45720" rIns="91440" bIns="45720" numCol="1" anchor="ctr" anchorCtr="0" compatLnSpc="1">
            <a:prstTxWarp prst="textNoShape">
              <a:avLst/>
            </a:prstTxWarp>
          </a:bodyPr>
          <a:lstStyle>
            <a:defPPr>
              <a:defRPr lang="en-US"/>
            </a:defPPr>
            <a:lvl1pPr algn="ctr">
              <a:defRPr sz="2400">
                <a:solidFill>
                  <a:schemeClr val="bg1"/>
                </a:solidFill>
              </a:defRPr>
            </a:lvl1pPr>
          </a:lstStyle>
          <a:p>
            <a:r>
              <a:rPr lang="en-US" dirty="0"/>
              <a:t>GROWTH</a:t>
            </a:r>
          </a:p>
        </p:txBody>
      </p:sp>
      <p:sp>
        <p:nvSpPr>
          <p:cNvPr id="216" name="TextBox 215"/>
          <p:cNvSpPr txBox="1"/>
          <p:nvPr/>
        </p:nvSpPr>
        <p:spPr>
          <a:xfrm>
            <a:off x="8459440" y="3783769"/>
            <a:ext cx="2743200" cy="1803571"/>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r>
              <a:rPr lang="en-US" dirty="0"/>
              <a:t>Features, components, and capabilities are consistently being introduced and evolved in Cortana Intelligence Suite. As such, they can easily and quickly be implemented in a cloud-based solution.</a:t>
            </a:r>
          </a:p>
        </p:txBody>
      </p:sp>
      <p:grpSp>
        <p:nvGrpSpPr>
          <p:cNvPr id="78" name="Group 77"/>
          <p:cNvGrpSpPr/>
          <p:nvPr/>
        </p:nvGrpSpPr>
        <p:grpSpPr>
          <a:xfrm>
            <a:off x="5344850" y="1694737"/>
            <a:ext cx="1500909" cy="1500909"/>
            <a:chOff x="5344850" y="1694737"/>
            <a:chExt cx="1500909" cy="1500909"/>
          </a:xfrm>
          <a:effectLst>
            <a:outerShdw blurRad="127000" dist="76200" dir="5400000" algn="t" rotWithShape="0">
              <a:prstClr val="black">
                <a:alpha val="20000"/>
              </a:prstClr>
            </a:outerShdw>
          </a:effectLst>
        </p:grpSpPr>
        <p:sp>
          <p:nvSpPr>
            <p:cNvPr id="167" name="Oval 166"/>
            <p:cNvSpPr/>
            <p:nvPr/>
          </p:nvSpPr>
          <p:spPr bwMode="auto">
            <a:xfrm>
              <a:off x="5344850" y="1694737"/>
              <a:ext cx="1500909" cy="1500909"/>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nvGrpSpPr>
            <p:cNvPr id="77" name="Group 76"/>
            <p:cNvGrpSpPr/>
            <p:nvPr/>
          </p:nvGrpSpPr>
          <p:grpSpPr>
            <a:xfrm>
              <a:off x="5707160" y="2056571"/>
              <a:ext cx="776288" cy="777240"/>
              <a:chOff x="6192838" y="-1627188"/>
              <a:chExt cx="1552575" cy="1549401"/>
            </a:xfrm>
            <a:solidFill>
              <a:srgbClr val="005291"/>
            </a:solidFill>
          </p:grpSpPr>
          <p:sp>
            <p:nvSpPr>
              <p:cNvPr id="73" name="Freeform 22"/>
              <p:cNvSpPr>
                <a:spLocks/>
              </p:cNvSpPr>
              <p:nvPr/>
            </p:nvSpPr>
            <p:spPr bwMode="auto">
              <a:xfrm>
                <a:off x="6192838" y="-1627188"/>
                <a:ext cx="635000" cy="628650"/>
              </a:xfrm>
              <a:custGeom>
                <a:avLst/>
                <a:gdLst>
                  <a:gd name="T0" fmla="*/ 159 w 436"/>
                  <a:gd name="T1" fmla="*/ 114 h 433"/>
                  <a:gd name="T2" fmla="*/ 273 w 436"/>
                  <a:gd name="T3" fmla="*/ 0 h 433"/>
                  <a:gd name="T4" fmla="*/ 0 w 436"/>
                  <a:gd name="T5" fmla="*/ 0 h 433"/>
                  <a:gd name="T6" fmla="*/ 0 w 436"/>
                  <a:gd name="T7" fmla="*/ 273 h 433"/>
                  <a:gd name="T8" fmla="*/ 114 w 436"/>
                  <a:gd name="T9" fmla="*/ 159 h 433"/>
                  <a:gd name="T10" fmla="*/ 379 w 436"/>
                  <a:gd name="T11" fmla="*/ 424 h 433"/>
                  <a:gd name="T12" fmla="*/ 402 w 436"/>
                  <a:gd name="T13" fmla="*/ 433 h 433"/>
                  <a:gd name="T14" fmla="*/ 424 w 436"/>
                  <a:gd name="T15" fmla="*/ 424 h 433"/>
                  <a:gd name="T16" fmla="*/ 424 w 436"/>
                  <a:gd name="T17" fmla="*/ 379 h 433"/>
                  <a:gd name="T18" fmla="*/ 159 w 436"/>
                  <a:gd name="T19" fmla="*/ 11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3">
                    <a:moveTo>
                      <a:pt x="159" y="114"/>
                    </a:moveTo>
                    <a:cubicBezTo>
                      <a:pt x="273" y="0"/>
                      <a:pt x="273" y="0"/>
                      <a:pt x="273" y="0"/>
                    </a:cubicBezTo>
                    <a:cubicBezTo>
                      <a:pt x="0" y="0"/>
                      <a:pt x="0" y="0"/>
                      <a:pt x="0" y="0"/>
                    </a:cubicBezTo>
                    <a:cubicBezTo>
                      <a:pt x="0" y="273"/>
                      <a:pt x="0" y="273"/>
                      <a:pt x="0" y="273"/>
                    </a:cubicBezTo>
                    <a:cubicBezTo>
                      <a:pt x="114" y="159"/>
                      <a:pt x="114" y="159"/>
                      <a:pt x="114" y="159"/>
                    </a:cubicBezTo>
                    <a:cubicBezTo>
                      <a:pt x="379" y="424"/>
                      <a:pt x="379" y="424"/>
                      <a:pt x="379" y="424"/>
                    </a:cubicBezTo>
                    <a:cubicBezTo>
                      <a:pt x="385" y="430"/>
                      <a:pt x="394" y="433"/>
                      <a:pt x="402" y="433"/>
                    </a:cubicBezTo>
                    <a:cubicBezTo>
                      <a:pt x="410" y="433"/>
                      <a:pt x="418" y="430"/>
                      <a:pt x="424" y="424"/>
                    </a:cubicBezTo>
                    <a:cubicBezTo>
                      <a:pt x="436" y="412"/>
                      <a:pt x="436" y="392"/>
                      <a:pt x="424" y="379"/>
                    </a:cubicBezTo>
                    <a:lnTo>
                      <a:pt x="159" y="114"/>
                    </a:lnTo>
                    <a:close/>
                  </a:path>
                </a:pathLst>
              </a:custGeom>
              <a:grpFill/>
              <a:ln>
                <a:noFill/>
              </a:ln>
              <a:effectLst>
                <a:outerShdw blurRad="12700" dist="25400" dir="5400000" algn="t"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23"/>
              <p:cNvSpPr>
                <a:spLocks/>
              </p:cNvSpPr>
              <p:nvPr/>
            </p:nvSpPr>
            <p:spPr bwMode="auto">
              <a:xfrm>
                <a:off x="7110413" y="-711200"/>
                <a:ext cx="635000" cy="633413"/>
              </a:xfrm>
              <a:custGeom>
                <a:avLst/>
                <a:gdLst>
                  <a:gd name="T0" fmla="*/ 57 w 436"/>
                  <a:gd name="T1" fmla="*/ 12 h 436"/>
                  <a:gd name="T2" fmla="*/ 12 w 436"/>
                  <a:gd name="T3" fmla="*/ 12 h 436"/>
                  <a:gd name="T4" fmla="*/ 12 w 436"/>
                  <a:gd name="T5" fmla="*/ 57 h 436"/>
                  <a:gd name="T6" fmla="*/ 277 w 436"/>
                  <a:gd name="T7" fmla="*/ 322 h 436"/>
                  <a:gd name="T8" fmla="*/ 163 w 436"/>
                  <a:gd name="T9" fmla="*/ 436 h 436"/>
                  <a:gd name="T10" fmla="*/ 436 w 436"/>
                  <a:gd name="T11" fmla="*/ 436 h 436"/>
                  <a:gd name="T12" fmla="*/ 436 w 436"/>
                  <a:gd name="T13" fmla="*/ 163 h 436"/>
                  <a:gd name="T14" fmla="*/ 322 w 436"/>
                  <a:gd name="T15" fmla="*/ 277 h 436"/>
                  <a:gd name="T16" fmla="*/ 57 w 436"/>
                  <a:gd name="T17" fmla="*/ 1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436">
                    <a:moveTo>
                      <a:pt x="57" y="12"/>
                    </a:moveTo>
                    <a:cubicBezTo>
                      <a:pt x="44" y="0"/>
                      <a:pt x="24" y="0"/>
                      <a:pt x="12" y="12"/>
                    </a:cubicBezTo>
                    <a:cubicBezTo>
                      <a:pt x="0" y="24"/>
                      <a:pt x="0" y="44"/>
                      <a:pt x="12" y="57"/>
                    </a:cubicBezTo>
                    <a:cubicBezTo>
                      <a:pt x="277" y="322"/>
                      <a:pt x="277" y="322"/>
                      <a:pt x="277" y="322"/>
                    </a:cubicBezTo>
                    <a:cubicBezTo>
                      <a:pt x="163" y="436"/>
                      <a:pt x="163" y="436"/>
                      <a:pt x="163" y="436"/>
                    </a:cubicBezTo>
                    <a:cubicBezTo>
                      <a:pt x="436" y="436"/>
                      <a:pt x="436" y="436"/>
                      <a:pt x="436" y="436"/>
                    </a:cubicBezTo>
                    <a:cubicBezTo>
                      <a:pt x="436" y="163"/>
                      <a:pt x="436" y="163"/>
                      <a:pt x="436" y="163"/>
                    </a:cubicBezTo>
                    <a:cubicBezTo>
                      <a:pt x="322" y="277"/>
                      <a:pt x="322" y="277"/>
                      <a:pt x="322" y="277"/>
                    </a:cubicBezTo>
                    <a:lnTo>
                      <a:pt x="57" y="12"/>
                    </a:lnTo>
                    <a:close/>
                  </a:path>
                </a:pathLst>
              </a:custGeom>
              <a:grpFill/>
              <a:ln>
                <a:noFill/>
              </a:ln>
              <a:effectLst>
                <a:outerShdw blurRad="12700" dist="25400" dir="5400000" algn="t"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24"/>
              <p:cNvSpPr>
                <a:spLocks/>
              </p:cNvSpPr>
              <p:nvPr/>
            </p:nvSpPr>
            <p:spPr bwMode="auto">
              <a:xfrm>
                <a:off x="6192838" y="-711200"/>
                <a:ext cx="635000" cy="633413"/>
              </a:xfrm>
              <a:custGeom>
                <a:avLst/>
                <a:gdLst>
                  <a:gd name="T0" fmla="*/ 379 w 436"/>
                  <a:gd name="T1" fmla="*/ 12 h 436"/>
                  <a:gd name="T2" fmla="*/ 114 w 436"/>
                  <a:gd name="T3" fmla="*/ 277 h 436"/>
                  <a:gd name="T4" fmla="*/ 0 w 436"/>
                  <a:gd name="T5" fmla="*/ 163 h 436"/>
                  <a:gd name="T6" fmla="*/ 0 w 436"/>
                  <a:gd name="T7" fmla="*/ 436 h 436"/>
                  <a:gd name="T8" fmla="*/ 273 w 436"/>
                  <a:gd name="T9" fmla="*/ 436 h 436"/>
                  <a:gd name="T10" fmla="*/ 159 w 436"/>
                  <a:gd name="T11" fmla="*/ 322 h 436"/>
                  <a:gd name="T12" fmla="*/ 424 w 436"/>
                  <a:gd name="T13" fmla="*/ 57 h 436"/>
                  <a:gd name="T14" fmla="*/ 424 w 436"/>
                  <a:gd name="T15" fmla="*/ 12 h 436"/>
                  <a:gd name="T16" fmla="*/ 379 w 436"/>
                  <a:gd name="T17" fmla="*/ 1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436">
                    <a:moveTo>
                      <a:pt x="379" y="12"/>
                    </a:moveTo>
                    <a:cubicBezTo>
                      <a:pt x="114" y="277"/>
                      <a:pt x="114" y="277"/>
                      <a:pt x="114" y="277"/>
                    </a:cubicBezTo>
                    <a:cubicBezTo>
                      <a:pt x="0" y="163"/>
                      <a:pt x="0" y="163"/>
                      <a:pt x="0" y="163"/>
                    </a:cubicBezTo>
                    <a:cubicBezTo>
                      <a:pt x="0" y="436"/>
                      <a:pt x="0" y="436"/>
                      <a:pt x="0" y="436"/>
                    </a:cubicBezTo>
                    <a:cubicBezTo>
                      <a:pt x="273" y="436"/>
                      <a:pt x="273" y="436"/>
                      <a:pt x="273" y="436"/>
                    </a:cubicBezTo>
                    <a:cubicBezTo>
                      <a:pt x="159" y="322"/>
                      <a:pt x="159" y="322"/>
                      <a:pt x="159" y="322"/>
                    </a:cubicBezTo>
                    <a:cubicBezTo>
                      <a:pt x="424" y="57"/>
                      <a:pt x="424" y="57"/>
                      <a:pt x="424" y="57"/>
                    </a:cubicBezTo>
                    <a:cubicBezTo>
                      <a:pt x="436" y="44"/>
                      <a:pt x="436" y="24"/>
                      <a:pt x="424" y="12"/>
                    </a:cubicBezTo>
                    <a:cubicBezTo>
                      <a:pt x="412" y="0"/>
                      <a:pt x="392" y="0"/>
                      <a:pt x="379" y="12"/>
                    </a:cubicBezTo>
                    <a:close/>
                  </a:path>
                </a:pathLst>
              </a:custGeom>
              <a:grpFill/>
              <a:ln>
                <a:noFill/>
              </a:ln>
              <a:effectLst>
                <a:outerShdw blurRad="12700" dist="25400" dir="5400000" algn="t"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5"/>
              <p:cNvSpPr>
                <a:spLocks/>
              </p:cNvSpPr>
              <p:nvPr/>
            </p:nvSpPr>
            <p:spPr bwMode="auto">
              <a:xfrm>
                <a:off x="7110413" y="-1627188"/>
                <a:ext cx="635000" cy="628650"/>
              </a:xfrm>
              <a:custGeom>
                <a:avLst/>
                <a:gdLst>
                  <a:gd name="T0" fmla="*/ 34 w 436"/>
                  <a:gd name="T1" fmla="*/ 433 h 433"/>
                  <a:gd name="T2" fmla="*/ 57 w 436"/>
                  <a:gd name="T3" fmla="*/ 424 h 433"/>
                  <a:gd name="T4" fmla="*/ 322 w 436"/>
                  <a:gd name="T5" fmla="*/ 159 h 433"/>
                  <a:gd name="T6" fmla="*/ 436 w 436"/>
                  <a:gd name="T7" fmla="*/ 273 h 433"/>
                  <a:gd name="T8" fmla="*/ 436 w 436"/>
                  <a:gd name="T9" fmla="*/ 0 h 433"/>
                  <a:gd name="T10" fmla="*/ 163 w 436"/>
                  <a:gd name="T11" fmla="*/ 0 h 433"/>
                  <a:gd name="T12" fmla="*/ 277 w 436"/>
                  <a:gd name="T13" fmla="*/ 114 h 433"/>
                  <a:gd name="T14" fmla="*/ 12 w 436"/>
                  <a:gd name="T15" fmla="*/ 379 h 433"/>
                  <a:gd name="T16" fmla="*/ 12 w 436"/>
                  <a:gd name="T17" fmla="*/ 424 h 433"/>
                  <a:gd name="T18" fmla="*/ 34 w 436"/>
                  <a:gd name="T19"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3">
                    <a:moveTo>
                      <a:pt x="34" y="433"/>
                    </a:moveTo>
                    <a:cubicBezTo>
                      <a:pt x="42" y="433"/>
                      <a:pt x="51" y="430"/>
                      <a:pt x="57" y="424"/>
                    </a:cubicBezTo>
                    <a:cubicBezTo>
                      <a:pt x="322" y="159"/>
                      <a:pt x="322" y="159"/>
                      <a:pt x="322" y="159"/>
                    </a:cubicBezTo>
                    <a:cubicBezTo>
                      <a:pt x="436" y="273"/>
                      <a:pt x="436" y="273"/>
                      <a:pt x="436" y="273"/>
                    </a:cubicBezTo>
                    <a:cubicBezTo>
                      <a:pt x="436" y="0"/>
                      <a:pt x="436" y="0"/>
                      <a:pt x="436" y="0"/>
                    </a:cubicBezTo>
                    <a:cubicBezTo>
                      <a:pt x="163" y="0"/>
                      <a:pt x="163" y="0"/>
                      <a:pt x="163" y="0"/>
                    </a:cubicBezTo>
                    <a:cubicBezTo>
                      <a:pt x="277" y="114"/>
                      <a:pt x="277" y="114"/>
                      <a:pt x="277" y="114"/>
                    </a:cubicBezTo>
                    <a:cubicBezTo>
                      <a:pt x="12" y="379"/>
                      <a:pt x="12" y="379"/>
                      <a:pt x="12" y="379"/>
                    </a:cubicBezTo>
                    <a:cubicBezTo>
                      <a:pt x="0" y="392"/>
                      <a:pt x="0" y="412"/>
                      <a:pt x="12" y="424"/>
                    </a:cubicBezTo>
                    <a:cubicBezTo>
                      <a:pt x="18" y="430"/>
                      <a:pt x="26" y="433"/>
                      <a:pt x="34" y="433"/>
                    </a:cubicBezTo>
                    <a:close/>
                  </a:path>
                </a:pathLst>
              </a:custGeom>
              <a:grpFill/>
              <a:ln>
                <a:noFill/>
              </a:ln>
              <a:effectLst>
                <a:outerShdw blurRad="12700" dist="25400" dir="5400000" algn="t"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56829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Cortana Intelligence Suite </a:t>
            </a:r>
            <a:endParaRPr lang="en-IN" sz="4000" dirty="0">
              <a:solidFill>
                <a:srgbClr val="0070C0"/>
              </a:solidFill>
            </a:endParaRPr>
          </a:p>
        </p:txBody>
      </p:sp>
      <p:sp>
        <p:nvSpPr>
          <p:cNvPr id="25" name="Title 1"/>
          <p:cNvSpPr txBox="1">
            <a:spLocks/>
          </p:cNvSpPr>
          <p:nvPr/>
        </p:nvSpPr>
        <p:spPr>
          <a:xfrm>
            <a:off x="0" y="806298"/>
            <a:ext cx="12192000" cy="817769"/>
          </a:xfrm>
          <a:prstGeom prst="rect">
            <a:avLst/>
          </a:prstGeom>
          <a:solidFill>
            <a:srgbClr val="008272"/>
          </a:solidFill>
        </p:spPr>
        <p:txBody>
          <a:bodyPr lIns="228600"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00" dirty="0">
                <a:solidFill>
                  <a:schemeClr val="bg1"/>
                </a:solidFill>
              </a:rPr>
              <a:t>Cognitive Services</a:t>
            </a:r>
            <a:endParaRPr lang="en-IN" sz="3200" dirty="0">
              <a:solidFill>
                <a:schemeClr val="bg1"/>
              </a:solidFill>
            </a:endParaRPr>
          </a:p>
        </p:txBody>
      </p:sp>
      <p:sp>
        <p:nvSpPr>
          <p:cNvPr id="27" name="Rectangle 26"/>
          <p:cNvSpPr/>
          <p:nvPr/>
        </p:nvSpPr>
        <p:spPr>
          <a:xfrm>
            <a:off x="183357" y="2544704"/>
            <a:ext cx="5644687" cy="2862322"/>
          </a:xfrm>
          <a:prstGeom prst="rect">
            <a:avLst/>
          </a:prstGeom>
        </p:spPr>
        <p:txBody>
          <a:bodyPr wrap="square">
            <a:spAutoFit/>
          </a:bodyPr>
          <a:lstStyle/>
          <a:p>
            <a:pPr lvl="0"/>
            <a:r>
              <a:rPr lang="en-US" dirty="0"/>
              <a:t>Cognitive Services is a set of cloud services, APIs and SDKs that are part of the Cortana Intelligence Suite. Cognitive Services enables organizations to build intelligent solutions that can see, hear, interpret and understand the world around you and makes all applications more intelligent and engaging. Cognitive Services expands the existing perceptual intelligence capabilities like Vision, Speech, Text and Face detection to include new cognitive capabilities such as Emotion and customized Language Understanding.</a:t>
            </a:r>
            <a:endParaRPr lang="en-US" sz="1600" dirty="0">
              <a:solidFill>
                <a:srgbClr val="005291"/>
              </a:solidFill>
              <a:ea typeface="Calibri" panose="020F0502020204030204" pitchFamily="34" charset="0"/>
            </a:endParaRPr>
          </a:p>
        </p:txBody>
      </p:sp>
      <p:sp>
        <p:nvSpPr>
          <p:cNvPr id="6" name="Freeform 5"/>
          <p:cNvSpPr>
            <a:spLocks noEditPoints="1"/>
          </p:cNvSpPr>
          <p:nvPr/>
        </p:nvSpPr>
        <p:spPr bwMode="auto">
          <a:xfrm>
            <a:off x="6991351" y="2544704"/>
            <a:ext cx="4510087" cy="2876551"/>
          </a:xfrm>
          <a:custGeom>
            <a:avLst/>
            <a:gdLst>
              <a:gd name="T0" fmla="*/ 657 w 986"/>
              <a:gd name="T1" fmla="*/ 45 h 629"/>
              <a:gd name="T2" fmla="*/ 329 w 986"/>
              <a:gd name="T3" fmla="*/ 45 h 629"/>
              <a:gd name="T4" fmla="*/ 0 w 986"/>
              <a:gd name="T5" fmla="*/ 373 h 629"/>
              <a:gd name="T6" fmla="*/ 223 w 986"/>
              <a:gd name="T7" fmla="*/ 563 h 629"/>
              <a:gd name="T8" fmla="*/ 368 w 986"/>
              <a:gd name="T9" fmla="*/ 601 h 629"/>
              <a:gd name="T10" fmla="*/ 492 w 986"/>
              <a:gd name="T11" fmla="*/ 629 h 629"/>
              <a:gd name="T12" fmla="*/ 494 w 986"/>
              <a:gd name="T13" fmla="*/ 629 h 629"/>
              <a:gd name="T14" fmla="*/ 618 w 986"/>
              <a:gd name="T15" fmla="*/ 601 h 629"/>
              <a:gd name="T16" fmla="*/ 763 w 986"/>
              <a:gd name="T17" fmla="*/ 563 h 629"/>
              <a:gd name="T18" fmla="*/ 986 w 986"/>
              <a:gd name="T19" fmla="*/ 373 h 629"/>
              <a:gd name="T20" fmla="*/ 874 w 986"/>
              <a:gd name="T21" fmla="*/ 501 h 629"/>
              <a:gd name="T22" fmla="*/ 744 w 986"/>
              <a:gd name="T23" fmla="*/ 507 h 629"/>
              <a:gd name="T24" fmla="*/ 631 w 986"/>
              <a:gd name="T25" fmla="*/ 557 h 629"/>
              <a:gd name="T26" fmla="*/ 737 w 986"/>
              <a:gd name="T27" fmla="*/ 422 h 629"/>
              <a:gd name="T28" fmla="*/ 769 w 986"/>
              <a:gd name="T29" fmla="*/ 376 h 629"/>
              <a:gd name="T30" fmla="*/ 755 w 986"/>
              <a:gd name="T31" fmla="*/ 261 h 629"/>
              <a:gd name="T32" fmla="*/ 741 w 986"/>
              <a:gd name="T33" fmla="*/ 376 h 629"/>
              <a:gd name="T34" fmla="*/ 737 w 986"/>
              <a:gd name="T35" fmla="*/ 394 h 629"/>
              <a:gd name="T36" fmla="*/ 631 w 986"/>
              <a:gd name="T37" fmla="*/ 210 h 629"/>
              <a:gd name="T38" fmla="*/ 549 w 986"/>
              <a:gd name="T39" fmla="*/ 178 h 629"/>
              <a:gd name="T40" fmla="*/ 435 w 986"/>
              <a:gd name="T41" fmla="*/ 192 h 629"/>
              <a:gd name="T42" fmla="*/ 549 w 986"/>
              <a:gd name="T43" fmla="*/ 206 h 629"/>
              <a:gd name="T44" fmla="*/ 603 w 986"/>
              <a:gd name="T45" fmla="*/ 210 h 629"/>
              <a:gd name="T46" fmla="*/ 601 w 986"/>
              <a:gd name="T47" fmla="*/ 556 h 629"/>
              <a:gd name="T48" fmla="*/ 497 w 986"/>
              <a:gd name="T49" fmla="*/ 583 h 629"/>
              <a:gd name="T50" fmla="*/ 493 w 986"/>
              <a:gd name="T51" fmla="*/ 583 h 629"/>
              <a:gd name="T52" fmla="*/ 489 w 986"/>
              <a:gd name="T53" fmla="*/ 583 h 629"/>
              <a:gd name="T54" fmla="*/ 385 w 986"/>
              <a:gd name="T55" fmla="*/ 556 h 629"/>
              <a:gd name="T56" fmla="*/ 358 w 986"/>
              <a:gd name="T57" fmla="*/ 555 h 629"/>
              <a:gd name="T58" fmla="*/ 327 w 986"/>
              <a:gd name="T59" fmla="*/ 393 h 629"/>
              <a:gd name="T60" fmla="*/ 247 w 986"/>
              <a:gd name="T61" fmla="*/ 361 h 629"/>
              <a:gd name="T62" fmla="*/ 133 w 986"/>
              <a:gd name="T63" fmla="*/ 375 h 629"/>
              <a:gd name="T64" fmla="*/ 247 w 986"/>
              <a:gd name="T65" fmla="*/ 389 h 629"/>
              <a:gd name="T66" fmla="*/ 299 w 986"/>
              <a:gd name="T67" fmla="*/ 393 h 629"/>
              <a:gd name="T68" fmla="*/ 252 w 986"/>
              <a:gd name="T69" fmla="*/ 525 h 629"/>
              <a:gd name="T70" fmla="*/ 223 w 986"/>
              <a:gd name="T71" fmla="*/ 514 h 629"/>
              <a:gd name="T72" fmla="*/ 46 w 986"/>
              <a:gd name="T73" fmla="*/ 373 h 629"/>
              <a:gd name="T74" fmla="*/ 168 w 986"/>
              <a:gd name="T75" fmla="*/ 211 h 629"/>
              <a:gd name="T76" fmla="*/ 318 w 986"/>
              <a:gd name="T77" fmla="*/ 91 h 629"/>
              <a:gd name="T78" fmla="*/ 350 w 986"/>
              <a:gd name="T79" fmla="*/ 310 h 629"/>
              <a:gd name="T80" fmla="*/ 444 w 986"/>
              <a:gd name="T81" fmla="*/ 314 h 629"/>
              <a:gd name="T82" fmla="*/ 400 w 986"/>
              <a:gd name="T83" fmla="*/ 426 h 629"/>
              <a:gd name="T84" fmla="*/ 516 w 986"/>
              <a:gd name="T85" fmla="*/ 426 h 629"/>
              <a:gd name="T86" fmla="*/ 472 w 986"/>
              <a:gd name="T87" fmla="*/ 314 h 629"/>
              <a:gd name="T88" fmla="*/ 350 w 986"/>
              <a:gd name="T89" fmla="*/ 282 h 629"/>
              <a:gd name="T90" fmla="*/ 346 w 986"/>
              <a:gd name="T91" fmla="*/ 91 h 629"/>
              <a:gd name="T92" fmla="*/ 484 w 986"/>
              <a:gd name="T93" fmla="*/ 66 h 629"/>
              <a:gd name="T94" fmla="*/ 502 w 986"/>
              <a:gd name="T95" fmla="*/ 66 h 629"/>
              <a:gd name="T96" fmla="*/ 642 w 986"/>
              <a:gd name="T97" fmla="*/ 93 h 629"/>
              <a:gd name="T98" fmla="*/ 814 w 986"/>
              <a:gd name="T99" fmla="*/ 201 h 629"/>
              <a:gd name="T100" fmla="*/ 827 w 986"/>
              <a:gd name="T101" fmla="*/ 214 h 629"/>
              <a:gd name="T102" fmla="*/ 874 w 986"/>
              <a:gd name="T103" fmla="*/ 501 h 629"/>
              <a:gd name="T104" fmla="*/ 715 w 986"/>
              <a:gd name="T105" fmla="*/ 320 h 629"/>
              <a:gd name="T106" fmla="*/ 794 w 986"/>
              <a:gd name="T107" fmla="*/ 320 h 629"/>
              <a:gd name="T108" fmla="*/ 532 w 986"/>
              <a:gd name="T109" fmla="*/ 192 h 629"/>
              <a:gd name="T110" fmla="*/ 454 w 986"/>
              <a:gd name="T111" fmla="*/ 192 h 629"/>
              <a:gd name="T112" fmla="*/ 532 w 986"/>
              <a:gd name="T113" fmla="*/ 192 h 629"/>
              <a:gd name="T114" fmla="*/ 191 w 986"/>
              <a:gd name="T115" fmla="*/ 415 h 629"/>
              <a:gd name="T116" fmla="*/ 191 w 986"/>
              <a:gd name="T117" fmla="*/ 336 h 629"/>
              <a:gd name="T118" fmla="*/ 458 w 986"/>
              <a:gd name="T119" fmla="*/ 386 h 629"/>
              <a:gd name="T120" fmla="*/ 458 w 986"/>
              <a:gd name="T121" fmla="*/ 465 h 629"/>
              <a:gd name="T122" fmla="*/ 458 w 986"/>
              <a:gd name="T123" fmla="*/ 38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6" h="629">
                <a:moveTo>
                  <a:pt x="854" y="175"/>
                </a:moveTo>
                <a:cubicBezTo>
                  <a:pt x="822" y="104"/>
                  <a:pt x="747" y="40"/>
                  <a:pt x="657" y="45"/>
                </a:cubicBezTo>
                <a:cubicBezTo>
                  <a:pt x="611" y="9"/>
                  <a:pt x="550" y="0"/>
                  <a:pt x="493" y="20"/>
                </a:cubicBezTo>
                <a:cubicBezTo>
                  <a:pt x="436" y="0"/>
                  <a:pt x="375" y="9"/>
                  <a:pt x="329" y="45"/>
                </a:cubicBezTo>
                <a:cubicBezTo>
                  <a:pt x="239" y="40"/>
                  <a:pt x="164" y="104"/>
                  <a:pt x="132" y="175"/>
                </a:cubicBezTo>
                <a:cubicBezTo>
                  <a:pt x="44" y="214"/>
                  <a:pt x="0" y="281"/>
                  <a:pt x="0" y="373"/>
                </a:cubicBezTo>
                <a:cubicBezTo>
                  <a:pt x="0" y="437"/>
                  <a:pt x="34" y="503"/>
                  <a:pt x="85" y="539"/>
                </a:cubicBezTo>
                <a:cubicBezTo>
                  <a:pt x="126" y="568"/>
                  <a:pt x="174" y="576"/>
                  <a:pt x="223" y="563"/>
                </a:cubicBezTo>
                <a:cubicBezTo>
                  <a:pt x="245" y="584"/>
                  <a:pt x="280" y="594"/>
                  <a:pt x="297" y="598"/>
                </a:cubicBezTo>
                <a:cubicBezTo>
                  <a:pt x="311" y="602"/>
                  <a:pt x="343" y="608"/>
                  <a:pt x="368" y="601"/>
                </a:cubicBezTo>
                <a:cubicBezTo>
                  <a:pt x="403" y="622"/>
                  <a:pt x="451" y="629"/>
                  <a:pt x="487" y="629"/>
                </a:cubicBezTo>
                <a:cubicBezTo>
                  <a:pt x="489" y="629"/>
                  <a:pt x="491" y="629"/>
                  <a:pt x="492" y="629"/>
                </a:cubicBezTo>
                <a:cubicBezTo>
                  <a:pt x="493" y="629"/>
                  <a:pt x="493" y="629"/>
                  <a:pt x="493" y="629"/>
                </a:cubicBezTo>
                <a:cubicBezTo>
                  <a:pt x="494" y="629"/>
                  <a:pt x="494" y="629"/>
                  <a:pt x="494" y="629"/>
                </a:cubicBezTo>
                <a:cubicBezTo>
                  <a:pt x="495" y="629"/>
                  <a:pt x="497" y="629"/>
                  <a:pt x="499" y="629"/>
                </a:cubicBezTo>
                <a:cubicBezTo>
                  <a:pt x="535" y="629"/>
                  <a:pt x="583" y="622"/>
                  <a:pt x="618" y="601"/>
                </a:cubicBezTo>
                <a:cubicBezTo>
                  <a:pt x="643" y="608"/>
                  <a:pt x="675" y="602"/>
                  <a:pt x="689" y="598"/>
                </a:cubicBezTo>
                <a:cubicBezTo>
                  <a:pt x="706" y="594"/>
                  <a:pt x="741" y="584"/>
                  <a:pt x="763" y="563"/>
                </a:cubicBezTo>
                <a:cubicBezTo>
                  <a:pt x="812" y="576"/>
                  <a:pt x="860" y="568"/>
                  <a:pt x="901" y="539"/>
                </a:cubicBezTo>
                <a:cubicBezTo>
                  <a:pt x="952" y="503"/>
                  <a:pt x="986" y="437"/>
                  <a:pt x="986" y="373"/>
                </a:cubicBezTo>
                <a:cubicBezTo>
                  <a:pt x="986" y="281"/>
                  <a:pt x="942" y="214"/>
                  <a:pt x="854" y="175"/>
                </a:cubicBezTo>
                <a:close/>
                <a:moveTo>
                  <a:pt x="874" y="501"/>
                </a:moveTo>
                <a:cubicBezTo>
                  <a:pt x="851" y="517"/>
                  <a:pt x="813" y="532"/>
                  <a:pt x="763" y="514"/>
                </a:cubicBezTo>
                <a:cubicBezTo>
                  <a:pt x="744" y="507"/>
                  <a:pt x="744" y="507"/>
                  <a:pt x="744" y="507"/>
                </a:cubicBezTo>
                <a:cubicBezTo>
                  <a:pt x="734" y="525"/>
                  <a:pt x="734" y="525"/>
                  <a:pt x="734" y="525"/>
                </a:cubicBezTo>
                <a:cubicBezTo>
                  <a:pt x="722" y="547"/>
                  <a:pt x="652" y="563"/>
                  <a:pt x="631" y="557"/>
                </a:cubicBezTo>
                <a:cubicBezTo>
                  <a:pt x="631" y="422"/>
                  <a:pt x="631" y="422"/>
                  <a:pt x="631" y="422"/>
                </a:cubicBezTo>
                <a:cubicBezTo>
                  <a:pt x="737" y="422"/>
                  <a:pt x="737" y="422"/>
                  <a:pt x="737" y="422"/>
                </a:cubicBezTo>
                <a:cubicBezTo>
                  <a:pt x="755" y="422"/>
                  <a:pt x="769" y="407"/>
                  <a:pt x="769" y="390"/>
                </a:cubicBezTo>
                <a:cubicBezTo>
                  <a:pt x="769" y="376"/>
                  <a:pt x="769" y="376"/>
                  <a:pt x="769" y="376"/>
                </a:cubicBezTo>
                <a:cubicBezTo>
                  <a:pt x="794" y="370"/>
                  <a:pt x="813" y="347"/>
                  <a:pt x="813" y="320"/>
                </a:cubicBezTo>
                <a:cubicBezTo>
                  <a:pt x="813" y="287"/>
                  <a:pt x="787" y="261"/>
                  <a:pt x="755" y="261"/>
                </a:cubicBezTo>
                <a:cubicBezTo>
                  <a:pt x="723" y="261"/>
                  <a:pt x="697" y="287"/>
                  <a:pt x="697" y="320"/>
                </a:cubicBezTo>
                <a:cubicBezTo>
                  <a:pt x="697" y="347"/>
                  <a:pt x="716" y="370"/>
                  <a:pt x="741" y="376"/>
                </a:cubicBezTo>
                <a:cubicBezTo>
                  <a:pt x="741" y="390"/>
                  <a:pt x="741" y="390"/>
                  <a:pt x="741" y="390"/>
                </a:cubicBezTo>
                <a:cubicBezTo>
                  <a:pt x="741" y="392"/>
                  <a:pt x="739" y="394"/>
                  <a:pt x="737" y="394"/>
                </a:cubicBezTo>
                <a:cubicBezTo>
                  <a:pt x="631" y="394"/>
                  <a:pt x="631" y="394"/>
                  <a:pt x="631" y="394"/>
                </a:cubicBezTo>
                <a:cubicBezTo>
                  <a:pt x="631" y="210"/>
                  <a:pt x="631" y="210"/>
                  <a:pt x="631" y="210"/>
                </a:cubicBezTo>
                <a:cubicBezTo>
                  <a:pt x="631" y="193"/>
                  <a:pt x="617" y="178"/>
                  <a:pt x="599" y="178"/>
                </a:cubicBezTo>
                <a:cubicBezTo>
                  <a:pt x="549" y="178"/>
                  <a:pt x="549" y="178"/>
                  <a:pt x="549" y="178"/>
                </a:cubicBezTo>
                <a:cubicBezTo>
                  <a:pt x="543" y="153"/>
                  <a:pt x="520" y="134"/>
                  <a:pt x="493" y="134"/>
                </a:cubicBezTo>
                <a:cubicBezTo>
                  <a:pt x="461" y="134"/>
                  <a:pt x="435" y="160"/>
                  <a:pt x="435" y="192"/>
                </a:cubicBezTo>
                <a:cubicBezTo>
                  <a:pt x="435" y="224"/>
                  <a:pt x="461" y="250"/>
                  <a:pt x="493" y="250"/>
                </a:cubicBezTo>
                <a:cubicBezTo>
                  <a:pt x="520" y="250"/>
                  <a:pt x="543" y="231"/>
                  <a:pt x="549" y="206"/>
                </a:cubicBezTo>
                <a:cubicBezTo>
                  <a:pt x="599" y="206"/>
                  <a:pt x="599" y="206"/>
                  <a:pt x="599" y="206"/>
                </a:cubicBezTo>
                <a:cubicBezTo>
                  <a:pt x="601" y="206"/>
                  <a:pt x="603" y="208"/>
                  <a:pt x="603" y="210"/>
                </a:cubicBezTo>
                <a:cubicBezTo>
                  <a:pt x="603" y="555"/>
                  <a:pt x="603" y="555"/>
                  <a:pt x="603" y="555"/>
                </a:cubicBezTo>
                <a:cubicBezTo>
                  <a:pt x="601" y="556"/>
                  <a:pt x="601" y="556"/>
                  <a:pt x="601" y="556"/>
                </a:cubicBezTo>
                <a:cubicBezTo>
                  <a:pt x="577" y="575"/>
                  <a:pt x="533" y="583"/>
                  <a:pt x="499" y="583"/>
                </a:cubicBezTo>
                <a:cubicBezTo>
                  <a:pt x="498" y="583"/>
                  <a:pt x="498" y="583"/>
                  <a:pt x="497" y="583"/>
                </a:cubicBezTo>
                <a:cubicBezTo>
                  <a:pt x="496" y="583"/>
                  <a:pt x="495" y="583"/>
                  <a:pt x="494" y="583"/>
                </a:cubicBezTo>
                <a:cubicBezTo>
                  <a:pt x="493" y="583"/>
                  <a:pt x="493" y="583"/>
                  <a:pt x="493" y="583"/>
                </a:cubicBezTo>
                <a:cubicBezTo>
                  <a:pt x="492" y="583"/>
                  <a:pt x="492" y="583"/>
                  <a:pt x="492" y="583"/>
                </a:cubicBezTo>
                <a:cubicBezTo>
                  <a:pt x="491" y="583"/>
                  <a:pt x="490" y="583"/>
                  <a:pt x="489" y="583"/>
                </a:cubicBezTo>
                <a:cubicBezTo>
                  <a:pt x="488" y="583"/>
                  <a:pt x="488" y="583"/>
                  <a:pt x="487" y="583"/>
                </a:cubicBezTo>
                <a:cubicBezTo>
                  <a:pt x="453" y="583"/>
                  <a:pt x="409" y="575"/>
                  <a:pt x="385" y="556"/>
                </a:cubicBezTo>
                <a:cubicBezTo>
                  <a:pt x="372" y="546"/>
                  <a:pt x="372" y="546"/>
                  <a:pt x="372" y="546"/>
                </a:cubicBezTo>
                <a:cubicBezTo>
                  <a:pt x="358" y="555"/>
                  <a:pt x="358" y="555"/>
                  <a:pt x="358" y="555"/>
                </a:cubicBezTo>
                <a:cubicBezTo>
                  <a:pt x="352" y="558"/>
                  <a:pt x="341" y="558"/>
                  <a:pt x="327" y="557"/>
                </a:cubicBezTo>
                <a:cubicBezTo>
                  <a:pt x="327" y="393"/>
                  <a:pt x="327" y="393"/>
                  <a:pt x="327" y="393"/>
                </a:cubicBezTo>
                <a:cubicBezTo>
                  <a:pt x="327" y="376"/>
                  <a:pt x="313" y="361"/>
                  <a:pt x="295" y="361"/>
                </a:cubicBezTo>
                <a:cubicBezTo>
                  <a:pt x="247" y="361"/>
                  <a:pt x="247" y="361"/>
                  <a:pt x="247" y="361"/>
                </a:cubicBezTo>
                <a:cubicBezTo>
                  <a:pt x="241" y="336"/>
                  <a:pt x="218" y="317"/>
                  <a:pt x="191" y="317"/>
                </a:cubicBezTo>
                <a:cubicBezTo>
                  <a:pt x="159" y="317"/>
                  <a:pt x="133" y="343"/>
                  <a:pt x="133" y="375"/>
                </a:cubicBezTo>
                <a:cubicBezTo>
                  <a:pt x="133" y="407"/>
                  <a:pt x="159" y="433"/>
                  <a:pt x="191" y="433"/>
                </a:cubicBezTo>
                <a:cubicBezTo>
                  <a:pt x="218" y="433"/>
                  <a:pt x="241" y="414"/>
                  <a:pt x="247" y="389"/>
                </a:cubicBezTo>
                <a:cubicBezTo>
                  <a:pt x="295" y="389"/>
                  <a:pt x="295" y="389"/>
                  <a:pt x="295" y="389"/>
                </a:cubicBezTo>
                <a:cubicBezTo>
                  <a:pt x="297" y="389"/>
                  <a:pt x="299" y="391"/>
                  <a:pt x="299" y="393"/>
                </a:cubicBezTo>
                <a:cubicBezTo>
                  <a:pt x="299" y="551"/>
                  <a:pt x="299" y="551"/>
                  <a:pt x="299" y="551"/>
                </a:cubicBezTo>
                <a:cubicBezTo>
                  <a:pt x="278" y="545"/>
                  <a:pt x="258" y="535"/>
                  <a:pt x="252" y="525"/>
                </a:cubicBezTo>
                <a:cubicBezTo>
                  <a:pt x="242" y="507"/>
                  <a:pt x="242" y="507"/>
                  <a:pt x="242" y="507"/>
                </a:cubicBezTo>
                <a:cubicBezTo>
                  <a:pt x="223" y="514"/>
                  <a:pt x="223" y="514"/>
                  <a:pt x="223" y="514"/>
                </a:cubicBezTo>
                <a:cubicBezTo>
                  <a:pt x="173" y="532"/>
                  <a:pt x="135" y="517"/>
                  <a:pt x="112" y="501"/>
                </a:cubicBezTo>
                <a:cubicBezTo>
                  <a:pt x="73" y="474"/>
                  <a:pt x="46" y="421"/>
                  <a:pt x="46" y="373"/>
                </a:cubicBezTo>
                <a:cubicBezTo>
                  <a:pt x="46" y="297"/>
                  <a:pt x="83" y="245"/>
                  <a:pt x="159" y="214"/>
                </a:cubicBezTo>
                <a:cubicBezTo>
                  <a:pt x="168" y="211"/>
                  <a:pt x="168" y="211"/>
                  <a:pt x="168" y="211"/>
                </a:cubicBezTo>
                <a:cubicBezTo>
                  <a:pt x="172" y="201"/>
                  <a:pt x="172" y="201"/>
                  <a:pt x="172" y="201"/>
                </a:cubicBezTo>
                <a:cubicBezTo>
                  <a:pt x="189" y="157"/>
                  <a:pt x="243" y="92"/>
                  <a:pt x="318" y="91"/>
                </a:cubicBezTo>
                <a:cubicBezTo>
                  <a:pt x="318" y="278"/>
                  <a:pt x="318" y="278"/>
                  <a:pt x="318" y="278"/>
                </a:cubicBezTo>
                <a:cubicBezTo>
                  <a:pt x="318" y="296"/>
                  <a:pt x="332" y="310"/>
                  <a:pt x="350" y="310"/>
                </a:cubicBezTo>
                <a:cubicBezTo>
                  <a:pt x="440" y="310"/>
                  <a:pt x="440" y="310"/>
                  <a:pt x="440" y="310"/>
                </a:cubicBezTo>
                <a:cubicBezTo>
                  <a:pt x="443" y="310"/>
                  <a:pt x="444" y="312"/>
                  <a:pt x="444" y="314"/>
                </a:cubicBezTo>
                <a:cubicBezTo>
                  <a:pt x="444" y="369"/>
                  <a:pt x="444" y="369"/>
                  <a:pt x="444" y="369"/>
                </a:cubicBezTo>
                <a:cubicBezTo>
                  <a:pt x="419" y="376"/>
                  <a:pt x="400" y="399"/>
                  <a:pt x="400" y="426"/>
                </a:cubicBezTo>
                <a:cubicBezTo>
                  <a:pt x="400" y="458"/>
                  <a:pt x="426" y="484"/>
                  <a:pt x="458" y="484"/>
                </a:cubicBezTo>
                <a:cubicBezTo>
                  <a:pt x="490" y="484"/>
                  <a:pt x="516" y="458"/>
                  <a:pt x="516" y="426"/>
                </a:cubicBezTo>
                <a:cubicBezTo>
                  <a:pt x="516" y="399"/>
                  <a:pt x="498" y="376"/>
                  <a:pt x="472" y="369"/>
                </a:cubicBezTo>
                <a:cubicBezTo>
                  <a:pt x="472" y="314"/>
                  <a:pt x="472" y="314"/>
                  <a:pt x="472" y="314"/>
                </a:cubicBezTo>
                <a:cubicBezTo>
                  <a:pt x="472" y="297"/>
                  <a:pt x="458" y="282"/>
                  <a:pt x="440" y="282"/>
                </a:cubicBezTo>
                <a:cubicBezTo>
                  <a:pt x="350" y="282"/>
                  <a:pt x="350" y="282"/>
                  <a:pt x="350" y="282"/>
                </a:cubicBezTo>
                <a:cubicBezTo>
                  <a:pt x="347" y="282"/>
                  <a:pt x="346" y="280"/>
                  <a:pt x="346" y="278"/>
                </a:cubicBezTo>
                <a:cubicBezTo>
                  <a:pt x="346" y="91"/>
                  <a:pt x="346" y="91"/>
                  <a:pt x="346" y="91"/>
                </a:cubicBezTo>
                <a:cubicBezTo>
                  <a:pt x="352" y="86"/>
                  <a:pt x="352" y="86"/>
                  <a:pt x="352" y="86"/>
                </a:cubicBezTo>
                <a:cubicBezTo>
                  <a:pt x="388" y="55"/>
                  <a:pt x="437" y="47"/>
                  <a:pt x="484" y="66"/>
                </a:cubicBezTo>
                <a:cubicBezTo>
                  <a:pt x="493" y="70"/>
                  <a:pt x="493" y="70"/>
                  <a:pt x="493" y="70"/>
                </a:cubicBezTo>
                <a:cubicBezTo>
                  <a:pt x="502" y="66"/>
                  <a:pt x="502" y="66"/>
                  <a:pt x="502" y="66"/>
                </a:cubicBezTo>
                <a:cubicBezTo>
                  <a:pt x="549" y="47"/>
                  <a:pt x="598" y="55"/>
                  <a:pt x="634" y="86"/>
                </a:cubicBezTo>
                <a:cubicBezTo>
                  <a:pt x="642" y="93"/>
                  <a:pt x="642" y="93"/>
                  <a:pt x="642" y="93"/>
                </a:cubicBezTo>
                <a:cubicBezTo>
                  <a:pt x="652" y="92"/>
                  <a:pt x="652" y="92"/>
                  <a:pt x="652" y="92"/>
                </a:cubicBezTo>
                <a:cubicBezTo>
                  <a:pt x="735" y="83"/>
                  <a:pt x="796" y="154"/>
                  <a:pt x="814" y="201"/>
                </a:cubicBezTo>
                <a:cubicBezTo>
                  <a:pt x="818" y="211"/>
                  <a:pt x="818" y="211"/>
                  <a:pt x="818" y="211"/>
                </a:cubicBezTo>
                <a:cubicBezTo>
                  <a:pt x="827" y="214"/>
                  <a:pt x="827" y="214"/>
                  <a:pt x="827" y="214"/>
                </a:cubicBezTo>
                <a:cubicBezTo>
                  <a:pt x="903" y="245"/>
                  <a:pt x="940" y="297"/>
                  <a:pt x="940" y="373"/>
                </a:cubicBezTo>
                <a:cubicBezTo>
                  <a:pt x="940" y="421"/>
                  <a:pt x="913" y="474"/>
                  <a:pt x="874" y="501"/>
                </a:cubicBezTo>
                <a:close/>
                <a:moveTo>
                  <a:pt x="755" y="359"/>
                </a:moveTo>
                <a:cubicBezTo>
                  <a:pt x="733" y="359"/>
                  <a:pt x="715" y="341"/>
                  <a:pt x="715" y="320"/>
                </a:cubicBezTo>
                <a:cubicBezTo>
                  <a:pt x="715" y="298"/>
                  <a:pt x="733" y="280"/>
                  <a:pt x="755" y="280"/>
                </a:cubicBezTo>
                <a:cubicBezTo>
                  <a:pt x="777" y="280"/>
                  <a:pt x="794" y="298"/>
                  <a:pt x="794" y="320"/>
                </a:cubicBezTo>
                <a:cubicBezTo>
                  <a:pt x="794" y="341"/>
                  <a:pt x="777" y="359"/>
                  <a:pt x="755" y="359"/>
                </a:cubicBezTo>
                <a:close/>
                <a:moveTo>
                  <a:pt x="532" y="192"/>
                </a:moveTo>
                <a:cubicBezTo>
                  <a:pt x="532" y="214"/>
                  <a:pt x="515" y="232"/>
                  <a:pt x="493" y="232"/>
                </a:cubicBezTo>
                <a:cubicBezTo>
                  <a:pt x="471" y="232"/>
                  <a:pt x="454" y="214"/>
                  <a:pt x="454" y="192"/>
                </a:cubicBezTo>
                <a:cubicBezTo>
                  <a:pt x="454" y="170"/>
                  <a:pt x="471" y="153"/>
                  <a:pt x="493" y="153"/>
                </a:cubicBezTo>
                <a:cubicBezTo>
                  <a:pt x="515" y="153"/>
                  <a:pt x="532" y="170"/>
                  <a:pt x="532" y="192"/>
                </a:cubicBezTo>
                <a:close/>
                <a:moveTo>
                  <a:pt x="231" y="375"/>
                </a:moveTo>
                <a:cubicBezTo>
                  <a:pt x="231" y="397"/>
                  <a:pt x="213" y="415"/>
                  <a:pt x="191" y="415"/>
                </a:cubicBezTo>
                <a:cubicBezTo>
                  <a:pt x="169" y="415"/>
                  <a:pt x="152" y="397"/>
                  <a:pt x="152" y="375"/>
                </a:cubicBezTo>
                <a:cubicBezTo>
                  <a:pt x="152" y="353"/>
                  <a:pt x="169" y="336"/>
                  <a:pt x="191" y="336"/>
                </a:cubicBezTo>
                <a:cubicBezTo>
                  <a:pt x="213" y="336"/>
                  <a:pt x="231" y="353"/>
                  <a:pt x="231" y="375"/>
                </a:cubicBezTo>
                <a:close/>
                <a:moveTo>
                  <a:pt x="458" y="386"/>
                </a:moveTo>
                <a:cubicBezTo>
                  <a:pt x="480" y="386"/>
                  <a:pt x="498" y="404"/>
                  <a:pt x="498" y="426"/>
                </a:cubicBezTo>
                <a:cubicBezTo>
                  <a:pt x="498" y="448"/>
                  <a:pt x="480" y="465"/>
                  <a:pt x="458" y="465"/>
                </a:cubicBezTo>
                <a:cubicBezTo>
                  <a:pt x="437" y="465"/>
                  <a:pt x="419" y="448"/>
                  <a:pt x="419" y="426"/>
                </a:cubicBezTo>
                <a:cubicBezTo>
                  <a:pt x="419" y="404"/>
                  <a:pt x="437" y="386"/>
                  <a:pt x="458" y="386"/>
                </a:cubicBezTo>
                <a:close/>
              </a:path>
            </a:pathLst>
          </a:custGeom>
          <a:solidFill>
            <a:srgbClr val="00827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724267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93" y="970410"/>
            <a:ext cx="4932357" cy="2293620"/>
          </a:xfrm>
        </p:spPr>
        <p:txBody>
          <a:bodyPr/>
          <a:lstStyle/>
          <a:p>
            <a:r>
              <a:rPr lang="en-US" dirty="0"/>
              <a:t>Appendix</a:t>
            </a:r>
          </a:p>
        </p:txBody>
      </p:sp>
    </p:spTree>
    <p:extLst>
      <p:ext uri="{BB962C8B-B14F-4D97-AF65-F5344CB8AC3E}">
        <p14:creationId xmlns:p14="http://schemas.microsoft.com/office/powerpoint/2010/main" val="308665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0" y="806298"/>
            <a:ext cx="12192000" cy="6051702"/>
          </a:xfrm>
          <a:prstGeom prst="rect">
            <a:avLst/>
          </a:prstGeom>
          <a:solidFill>
            <a:srgbClr val="006F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Cortana Intelligence Suite </a:t>
            </a:r>
            <a:r>
              <a:rPr lang="en-US" sz="4000" dirty="0">
                <a:solidFill>
                  <a:srgbClr val="0070C0"/>
                </a:solidFill>
              </a:rPr>
              <a:t>| Benefits</a:t>
            </a:r>
            <a:endParaRPr lang="en-IN" sz="4000" dirty="0">
              <a:solidFill>
                <a:srgbClr val="0070C0"/>
              </a:solidFill>
            </a:endParaRPr>
          </a:p>
        </p:txBody>
      </p:sp>
      <p:sp>
        <p:nvSpPr>
          <p:cNvPr id="25" name="TextBox 24"/>
          <p:cNvSpPr txBox="1"/>
          <p:nvPr/>
        </p:nvSpPr>
        <p:spPr>
          <a:xfrm>
            <a:off x="0" y="930737"/>
            <a:ext cx="12192000" cy="800219"/>
          </a:xfrm>
          <a:prstGeom prst="rect">
            <a:avLst/>
          </a:prstGeom>
          <a:noFill/>
        </p:spPr>
        <p:txBody>
          <a:bodyPr wrap="square" lIns="274320" tIns="182880" rIns="274320" bIns="182880" rtlCol="0" anchor="t">
            <a:spAutoFit/>
          </a:bodyPr>
          <a:lstStyle/>
          <a:p>
            <a:pPr algn="just"/>
            <a:r>
              <a:rPr lang="en-US" sz="1400" dirty="0">
                <a:solidFill>
                  <a:schemeClr val="bg1"/>
                </a:solidFill>
              </a:rPr>
              <a:t>Cortana Intelligence Suite enables you to realize your business outcomes by providing tools to transform data into intelligent action. It transforms entire systems of production, management and governance by enabling you to reap business benefits such as: </a:t>
            </a:r>
          </a:p>
        </p:txBody>
      </p:sp>
      <p:grpSp>
        <p:nvGrpSpPr>
          <p:cNvPr id="20" name="Group 19"/>
          <p:cNvGrpSpPr/>
          <p:nvPr/>
        </p:nvGrpSpPr>
        <p:grpSpPr>
          <a:xfrm>
            <a:off x="289268" y="2277310"/>
            <a:ext cx="2267107" cy="2945697"/>
            <a:chOff x="545453" y="2277310"/>
            <a:chExt cx="2267107" cy="2945697"/>
          </a:xfrm>
        </p:grpSpPr>
        <p:sp>
          <p:nvSpPr>
            <p:cNvPr id="212" name="TextBox 211"/>
            <p:cNvSpPr txBox="1"/>
            <p:nvPr/>
          </p:nvSpPr>
          <p:spPr>
            <a:xfrm>
              <a:off x="545453" y="3819546"/>
              <a:ext cx="2267107" cy="1403461"/>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pPr algn="ctr"/>
              <a:r>
                <a:rPr lang="en-US" sz="1800" dirty="0"/>
                <a:t>Improve visibility and prediction accuracy</a:t>
              </a:r>
            </a:p>
          </p:txBody>
        </p:sp>
        <p:grpSp>
          <p:nvGrpSpPr>
            <p:cNvPr id="11" name="Group 10"/>
            <p:cNvGrpSpPr/>
            <p:nvPr/>
          </p:nvGrpSpPr>
          <p:grpSpPr>
            <a:xfrm>
              <a:off x="991539" y="2277310"/>
              <a:ext cx="1364463" cy="1364463"/>
              <a:chOff x="991539" y="2277310"/>
              <a:chExt cx="1364463" cy="1364463"/>
            </a:xfrm>
            <a:effectLst>
              <a:outerShdw blurRad="127000" dist="76200" dir="5400000" algn="t" rotWithShape="0">
                <a:prstClr val="black">
                  <a:alpha val="20000"/>
                </a:prstClr>
              </a:outerShdw>
            </a:effectLst>
          </p:grpSpPr>
          <p:sp>
            <p:nvSpPr>
              <p:cNvPr id="5" name="Oval 4"/>
              <p:cNvSpPr/>
              <p:nvPr/>
            </p:nvSpPr>
            <p:spPr bwMode="auto">
              <a:xfrm>
                <a:off x="991539" y="2277310"/>
                <a:ext cx="1364463" cy="1364463"/>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1316452" y="2605292"/>
                <a:ext cx="714636" cy="708499"/>
                <a:chOff x="-4075112" y="-1241425"/>
                <a:chExt cx="1162050" cy="1160463"/>
              </a:xfrm>
              <a:effectLst>
                <a:outerShdw blurRad="12700" dist="25400" dir="5400000" algn="t" rotWithShape="0">
                  <a:prstClr val="black">
                    <a:alpha val="50000"/>
                  </a:prstClr>
                </a:outerShdw>
              </a:effectLst>
            </p:grpSpPr>
            <p:sp>
              <p:nvSpPr>
                <p:cNvPr id="34" name="Oval 7"/>
                <p:cNvSpPr>
                  <a:spLocks noChangeArrowheads="1"/>
                </p:cNvSpPr>
                <p:nvPr/>
              </p:nvSpPr>
              <p:spPr bwMode="auto">
                <a:xfrm>
                  <a:off x="-4075112" y="-1241425"/>
                  <a:ext cx="744538" cy="755650"/>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5" name="Line 8"/>
                <p:cNvSpPr>
                  <a:spLocks noChangeShapeType="1"/>
                </p:cNvSpPr>
                <p:nvPr/>
              </p:nvSpPr>
              <p:spPr bwMode="auto">
                <a:xfrm>
                  <a:off x="-3443287" y="-598487"/>
                  <a:ext cx="112713" cy="112713"/>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6"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grpSp>
      </p:grpSp>
      <p:grpSp>
        <p:nvGrpSpPr>
          <p:cNvPr id="21" name="Group 20"/>
          <p:cNvGrpSpPr/>
          <p:nvPr/>
        </p:nvGrpSpPr>
        <p:grpSpPr>
          <a:xfrm>
            <a:off x="2623521" y="2277310"/>
            <a:ext cx="2267107" cy="2945697"/>
            <a:chOff x="2356002" y="2277310"/>
            <a:chExt cx="2267107" cy="2945697"/>
          </a:xfrm>
        </p:grpSpPr>
        <p:sp>
          <p:nvSpPr>
            <p:cNvPr id="37" name="TextBox 36"/>
            <p:cNvSpPr txBox="1"/>
            <p:nvPr/>
          </p:nvSpPr>
          <p:spPr>
            <a:xfrm>
              <a:off x="2356002" y="3819546"/>
              <a:ext cx="2267107" cy="1403461"/>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pPr algn="ctr"/>
              <a:r>
                <a:rPr lang="en-US" sz="1800" dirty="0"/>
                <a:t>Get the right products to the right places efficiently</a:t>
              </a:r>
            </a:p>
          </p:txBody>
        </p:sp>
        <p:grpSp>
          <p:nvGrpSpPr>
            <p:cNvPr id="10" name="Group 9"/>
            <p:cNvGrpSpPr/>
            <p:nvPr/>
          </p:nvGrpSpPr>
          <p:grpSpPr>
            <a:xfrm>
              <a:off x="2802088" y="2277310"/>
              <a:ext cx="1364463" cy="1364463"/>
              <a:chOff x="2802088" y="2277310"/>
              <a:chExt cx="1364463" cy="1364463"/>
            </a:xfrm>
            <a:effectLst>
              <a:outerShdw blurRad="127000" dist="76200" dir="5400000" algn="t" rotWithShape="0">
                <a:prstClr val="black">
                  <a:alpha val="20000"/>
                </a:prstClr>
              </a:outerShdw>
            </a:effectLst>
          </p:grpSpPr>
          <p:sp>
            <p:nvSpPr>
              <p:cNvPr id="39" name="Oval 38"/>
              <p:cNvSpPr/>
              <p:nvPr/>
            </p:nvSpPr>
            <p:spPr bwMode="auto">
              <a:xfrm>
                <a:off x="2802088" y="2277310"/>
                <a:ext cx="1364463" cy="1364463"/>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3226902" y="2580066"/>
                <a:ext cx="514835" cy="758951"/>
                <a:chOff x="358784" y="5718036"/>
                <a:chExt cx="214570" cy="316311"/>
              </a:xfrm>
              <a:effectLst>
                <a:outerShdw blurRad="12700" dist="25400" dir="5400000" algn="t" rotWithShape="0">
                  <a:prstClr val="black">
                    <a:alpha val="50000"/>
                  </a:prstClr>
                </a:outerShdw>
              </a:effectLst>
            </p:grpSpPr>
            <p:sp>
              <p:nvSpPr>
                <p:cNvPr id="65" name="Oval 5"/>
                <p:cNvSpPr>
                  <a:spLocks noChangeArrowheads="1"/>
                </p:cNvSpPr>
                <p:nvPr/>
              </p:nvSpPr>
              <p:spPr bwMode="auto">
                <a:xfrm>
                  <a:off x="435632" y="5793899"/>
                  <a:ext cx="61306" cy="60862"/>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6"/>
                <p:cNvSpPr>
                  <a:spLocks/>
                </p:cNvSpPr>
                <p:nvPr/>
              </p:nvSpPr>
              <p:spPr bwMode="auto">
                <a:xfrm>
                  <a:off x="358784" y="5718036"/>
                  <a:ext cx="214570" cy="316311"/>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grpSp>
      </p:grpSp>
      <p:grpSp>
        <p:nvGrpSpPr>
          <p:cNvPr id="22" name="Group 21"/>
          <p:cNvGrpSpPr/>
          <p:nvPr/>
        </p:nvGrpSpPr>
        <p:grpSpPr>
          <a:xfrm>
            <a:off x="4957774" y="2277310"/>
            <a:ext cx="2267107" cy="2945697"/>
            <a:chOff x="4234703" y="2277310"/>
            <a:chExt cx="2267107" cy="2945697"/>
          </a:xfrm>
        </p:grpSpPr>
        <p:sp>
          <p:nvSpPr>
            <p:cNvPr id="44" name="TextBox 43"/>
            <p:cNvSpPr txBox="1"/>
            <p:nvPr/>
          </p:nvSpPr>
          <p:spPr>
            <a:xfrm>
              <a:off x="4234703" y="3819546"/>
              <a:ext cx="2267107" cy="1403461"/>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pPr algn="ctr"/>
              <a:r>
                <a:rPr lang="en-US" sz="1800" dirty="0"/>
                <a:t>Offer customers exactly what they want, when they want it</a:t>
              </a:r>
            </a:p>
          </p:txBody>
        </p:sp>
        <p:grpSp>
          <p:nvGrpSpPr>
            <p:cNvPr id="9" name="Group 8"/>
            <p:cNvGrpSpPr/>
            <p:nvPr/>
          </p:nvGrpSpPr>
          <p:grpSpPr>
            <a:xfrm>
              <a:off x="4680789" y="2277310"/>
              <a:ext cx="1364463" cy="1364463"/>
              <a:chOff x="4680789" y="2277310"/>
              <a:chExt cx="1364463" cy="1364463"/>
            </a:xfrm>
            <a:effectLst>
              <a:outerShdw blurRad="127000" dist="76200" dir="5400000" algn="t" rotWithShape="0">
                <a:prstClr val="black">
                  <a:alpha val="20000"/>
                </a:prstClr>
              </a:outerShdw>
            </a:effectLst>
          </p:grpSpPr>
          <p:sp>
            <p:nvSpPr>
              <p:cNvPr id="46" name="Oval 45"/>
              <p:cNvSpPr/>
              <p:nvPr/>
            </p:nvSpPr>
            <p:spPr bwMode="auto">
              <a:xfrm>
                <a:off x="4680789" y="2277310"/>
                <a:ext cx="1364463" cy="1364463"/>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4991232" y="2550027"/>
                <a:ext cx="743577" cy="688404"/>
                <a:chOff x="283663" y="6740746"/>
                <a:chExt cx="364812" cy="337743"/>
              </a:xfrm>
              <a:effectLst>
                <a:outerShdw blurRad="12700" dist="25400" dir="5400000" algn="t" rotWithShape="0">
                  <a:prstClr val="black">
                    <a:alpha val="50000"/>
                  </a:prstClr>
                </a:outerShdw>
              </a:effectLst>
            </p:grpSpPr>
            <p:sp>
              <p:nvSpPr>
                <p:cNvPr id="67" name="Freeform 11"/>
                <p:cNvSpPr>
                  <a:spLocks/>
                </p:cNvSpPr>
                <p:nvPr/>
              </p:nvSpPr>
              <p:spPr bwMode="auto">
                <a:xfrm>
                  <a:off x="384688" y="6740746"/>
                  <a:ext cx="263787" cy="334743"/>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8" name="Freeform 10"/>
                <p:cNvSpPr>
                  <a:spLocks/>
                </p:cNvSpPr>
                <p:nvPr/>
              </p:nvSpPr>
              <p:spPr bwMode="auto">
                <a:xfrm>
                  <a:off x="283663" y="6898902"/>
                  <a:ext cx="98003" cy="179587"/>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23" name="Group 22"/>
          <p:cNvGrpSpPr/>
          <p:nvPr/>
        </p:nvGrpSpPr>
        <p:grpSpPr>
          <a:xfrm>
            <a:off x="7292027" y="2287796"/>
            <a:ext cx="2267107" cy="2658212"/>
            <a:chOff x="6045252" y="2287796"/>
            <a:chExt cx="2267107" cy="2658212"/>
          </a:xfrm>
        </p:grpSpPr>
        <p:sp>
          <p:nvSpPr>
            <p:cNvPr id="51" name="TextBox 50"/>
            <p:cNvSpPr txBox="1"/>
            <p:nvPr/>
          </p:nvSpPr>
          <p:spPr>
            <a:xfrm>
              <a:off x="6045252" y="3819546"/>
              <a:ext cx="2267107" cy="1126462"/>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pPr algn="ctr"/>
              <a:r>
                <a:rPr lang="en-US" sz="1800" dirty="0"/>
                <a:t>Fix problems proactively before they start</a:t>
              </a:r>
            </a:p>
          </p:txBody>
        </p:sp>
        <p:grpSp>
          <p:nvGrpSpPr>
            <p:cNvPr id="7" name="Group 6"/>
            <p:cNvGrpSpPr/>
            <p:nvPr/>
          </p:nvGrpSpPr>
          <p:grpSpPr>
            <a:xfrm>
              <a:off x="6479374" y="2287796"/>
              <a:ext cx="1364463" cy="1364463"/>
              <a:chOff x="6491338" y="2277310"/>
              <a:chExt cx="1364463" cy="1364463"/>
            </a:xfrm>
            <a:effectLst>
              <a:outerShdw blurRad="127000" dist="76200" dir="5400000" algn="t" rotWithShape="0">
                <a:prstClr val="black">
                  <a:alpha val="20000"/>
                </a:prstClr>
              </a:outerShdw>
            </a:effectLst>
          </p:grpSpPr>
          <p:sp>
            <p:nvSpPr>
              <p:cNvPr id="53" name="Oval 52"/>
              <p:cNvSpPr/>
              <p:nvPr/>
            </p:nvSpPr>
            <p:spPr bwMode="auto">
              <a:xfrm>
                <a:off x="6491338" y="2277310"/>
                <a:ext cx="1364463" cy="1364463"/>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p:cNvGrpSpPr/>
              <p:nvPr/>
            </p:nvGrpSpPr>
            <p:grpSpPr>
              <a:xfrm>
                <a:off x="6773084" y="2561458"/>
                <a:ext cx="800971" cy="796166"/>
                <a:chOff x="-5133976" y="584200"/>
                <a:chExt cx="1273175" cy="1274763"/>
              </a:xfrm>
              <a:effectLst>
                <a:outerShdw blurRad="12700" dist="25400" dir="5400000" algn="t" rotWithShape="0">
                  <a:prstClr val="black">
                    <a:alpha val="50000"/>
                  </a:prstClr>
                </a:outerShdw>
              </a:effectLst>
            </p:grpSpPr>
            <p:sp>
              <p:nvSpPr>
                <p:cNvPr id="71" name="Freeform 12"/>
                <p:cNvSpPr>
                  <a:spLocks/>
                </p:cNvSpPr>
                <p:nvPr/>
              </p:nvSpPr>
              <p:spPr bwMode="auto">
                <a:xfrm>
                  <a:off x="-5133976"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2" name="Line 13"/>
                <p:cNvSpPr>
                  <a:spLocks noChangeShapeType="1"/>
                </p:cNvSpPr>
                <p:nvPr/>
              </p:nvSpPr>
              <p:spPr bwMode="auto">
                <a:xfrm>
                  <a:off x="-4503737" y="935039"/>
                  <a:ext cx="0" cy="415925"/>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9" name="Line 14"/>
                <p:cNvSpPr>
                  <a:spLocks noChangeShapeType="1"/>
                </p:cNvSpPr>
                <p:nvPr/>
              </p:nvSpPr>
              <p:spPr bwMode="auto">
                <a:xfrm>
                  <a:off x="-4503737" y="1430338"/>
                  <a:ext cx="0" cy="68263"/>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24" name="Group 23"/>
          <p:cNvGrpSpPr/>
          <p:nvPr/>
        </p:nvGrpSpPr>
        <p:grpSpPr>
          <a:xfrm>
            <a:off x="9626279" y="2277310"/>
            <a:ext cx="2267107" cy="2668698"/>
            <a:chOff x="8092553" y="2277310"/>
            <a:chExt cx="2267107" cy="2668698"/>
          </a:xfrm>
        </p:grpSpPr>
        <p:sp>
          <p:nvSpPr>
            <p:cNvPr id="58" name="TextBox 57"/>
            <p:cNvSpPr txBox="1"/>
            <p:nvPr/>
          </p:nvSpPr>
          <p:spPr>
            <a:xfrm>
              <a:off x="8092553" y="3819546"/>
              <a:ext cx="2267107" cy="1126462"/>
            </a:xfrm>
            <a:prstGeom prst="rect">
              <a:avLst/>
            </a:prstGeom>
            <a:noFill/>
          </p:spPr>
          <p:txBody>
            <a:bodyPr wrap="square" lIns="182880" tIns="146304" rIns="182880" bIns="146304" rtlCol="0" anchor="t">
              <a:spAutoFit/>
            </a:bodyPr>
            <a:lstStyle>
              <a:defPPr>
                <a:defRPr lang="en-US"/>
              </a:defPPr>
              <a:lvl1pPr algn="just">
                <a:defRPr sz="1400">
                  <a:solidFill>
                    <a:schemeClr val="bg1"/>
                  </a:solidFill>
                </a:defRPr>
              </a:lvl1pPr>
            </a:lstStyle>
            <a:p>
              <a:pPr algn="ctr"/>
              <a:r>
                <a:rPr lang="en-US" sz="1800" dirty="0"/>
                <a:t>Capture new business opportunities</a:t>
              </a:r>
            </a:p>
          </p:txBody>
        </p:sp>
        <p:grpSp>
          <p:nvGrpSpPr>
            <p:cNvPr id="6" name="Group 5"/>
            <p:cNvGrpSpPr/>
            <p:nvPr/>
          </p:nvGrpSpPr>
          <p:grpSpPr>
            <a:xfrm>
              <a:off x="8543875" y="2277310"/>
              <a:ext cx="1364463" cy="1364463"/>
              <a:chOff x="8543875" y="2277310"/>
              <a:chExt cx="1364463" cy="1364463"/>
            </a:xfrm>
            <a:effectLst>
              <a:outerShdw blurRad="127000" dist="76200" dir="5400000" algn="t" rotWithShape="0">
                <a:prstClr val="black">
                  <a:alpha val="20000"/>
                </a:prstClr>
              </a:outerShdw>
            </a:effectLst>
          </p:grpSpPr>
          <p:sp>
            <p:nvSpPr>
              <p:cNvPr id="60" name="Oval 59"/>
              <p:cNvSpPr/>
              <p:nvPr/>
            </p:nvSpPr>
            <p:spPr bwMode="auto">
              <a:xfrm>
                <a:off x="8543875" y="2277310"/>
                <a:ext cx="1364463" cy="1364463"/>
              </a:xfrm>
              <a:prstGeom prst="ellipse">
                <a:avLst/>
              </a:prstGeom>
              <a:solidFill>
                <a:schemeClr val="bg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8826242" y="2696727"/>
                <a:ext cx="799728" cy="525628"/>
                <a:chOff x="9996890" y="2240429"/>
                <a:chExt cx="1381772" cy="914796"/>
              </a:xfrm>
              <a:effectLst>
                <a:outerShdw blurRad="12700" dist="25400" dir="5400000" algn="t" rotWithShape="0">
                  <a:prstClr val="black">
                    <a:alpha val="50000"/>
                  </a:prstClr>
                </a:outerShdw>
              </a:effectLst>
            </p:grpSpPr>
            <p:sp>
              <p:nvSpPr>
                <p:cNvPr id="81" name="Line 19"/>
                <p:cNvSpPr>
                  <a:spLocks noChangeShapeType="1"/>
                </p:cNvSpPr>
                <p:nvPr/>
              </p:nvSpPr>
              <p:spPr bwMode="auto">
                <a:xfrm flipV="1">
                  <a:off x="10148547" y="2404029"/>
                  <a:ext cx="249019" cy="312050"/>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2" name="Line 22"/>
                <p:cNvSpPr>
                  <a:spLocks noChangeShapeType="1"/>
                </p:cNvSpPr>
                <p:nvPr/>
              </p:nvSpPr>
              <p:spPr bwMode="auto">
                <a:xfrm>
                  <a:off x="10505871" y="2404031"/>
                  <a:ext cx="350073" cy="570544"/>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3" name="Oval 16"/>
                <p:cNvSpPr>
                  <a:spLocks noChangeArrowheads="1"/>
                </p:cNvSpPr>
                <p:nvPr/>
              </p:nvSpPr>
              <p:spPr bwMode="auto">
                <a:xfrm>
                  <a:off x="10373753" y="2240429"/>
                  <a:ext cx="182880" cy="182880"/>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4" name="Oval 18"/>
                <p:cNvSpPr>
                  <a:spLocks noChangeArrowheads="1"/>
                </p:cNvSpPr>
                <p:nvPr/>
              </p:nvSpPr>
              <p:spPr bwMode="auto">
                <a:xfrm>
                  <a:off x="9996890" y="2697453"/>
                  <a:ext cx="182880" cy="182880"/>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5" name="Line 19"/>
                <p:cNvSpPr>
                  <a:spLocks noChangeShapeType="1"/>
                </p:cNvSpPr>
                <p:nvPr/>
              </p:nvSpPr>
              <p:spPr bwMode="auto">
                <a:xfrm flipV="1">
                  <a:off x="10990642" y="2689303"/>
                  <a:ext cx="249019" cy="312050"/>
                </a:xfrm>
                <a:prstGeom prst="lin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6" name="Oval 15"/>
                <p:cNvSpPr>
                  <a:spLocks noChangeArrowheads="1"/>
                </p:cNvSpPr>
                <p:nvPr/>
              </p:nvSpPr>
              <p:spPr bwMode="auto">
                <a:xfrm>
                  <a:off x="11195782" y="2541006"/>
                  <a:ext cx="182880" cy="182880"/>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7" name="Oval 17"/>
                <p:cNvSpPr>
                  <a:spLocks noChangeArrowheads="1"/>
                </p:cNvSpPr>
                <p:nvPr/>
              </p:nvSpPr>
              <p:spPr bwMode="auto">
                <a:xfrm>
                  <a:off x="10825725" y="2972345"/>
                  <a:ext cx="182880" cy="182880"/>
                </a:xfrm>
                <a:prstGeom prst="ellipse">
                  <a:avLst/>
                </a:prstGeom>
                <a:noFill/>
                <a:ln w="57150" cap="flat">
                  <a:solidFill>
                    <a:srgbClr val="005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grpSp>
        </p:grpSp>
      </p:grpSp>
      <p:cxnSp>
        <p:nvCxnSpPr>
          <p:cNvPr id="89" name="Straight Connector 88"/>
          <p:cNvCxnSpPr>
            <a:cxnSpLocks/>
          </p:cNvCxnSpPr>
          <p:nvPr/>
        </p:nvCxnSpPr>
        <p:spPr>
          <a:xfrm>
            <a:off x="7258454" y="2052059"/>
            <a:ext cx="0" cy="320040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a:off x="9592707" y="2052059"/>
            <a:ext cx="0" cy="320040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p:cNvCxnSpPr>
          <p:nvPr/>
        </p:nvCxnSpPr>
        <p:spPr>
          <a:xfrm>
            <a:off x="2589948" y="2052059"/>
            <a:ext cx="0" cy="320040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a:off x="4924201" y="2052059"/>
            <a:ext cx="0" cy="320040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0" y="5872709"/>
            <a:ext cx="12192000" cy="584775"/>
          </a:xfrm>
          <a:prstGeom prst="rect">
            <a:avLst/>
          </a:prstGeom>
          <a:noFill/>
        </p:spPr>
        <p:txBody>
          <a:bodyPr wrap="square" lIns="274320" tIns="182880" rIns="274320" bIns="182880" rtlCol="0" anchor="t">
            <a:spAutoFit/>
          </a:bodyPr>
          <a:lstStyle/>
          <a:p>
            <a:pPr algn="ctr"/>
            <a:r>
              <a:rPr lang="en-US" sz="1400" dirty="0">
                <a:solidFill>
                  <a:schemeClr val="bg1"/>
                </a:solidFill>
              </a:rPr>
              <a:t>Use Cortana Intelligence Suite to improve outcomes and solve challenges across all aspects of your business.</a:t>
            </a:r>
          </a:p>
        </p:txBody>
      </p:sp>
    </p:spTree>
    <p:extLst>
      <p:ext uri="{BB962C8B-B14F-4D97-AF65-F5344CB8AC3E}">
        <p14:creationId xmlns:p14="http://schemas.microsoft.com/office/powerpoint/2010/main" val="11027023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124566" y="-11471"/>
            <a:ext cx="12067434" cy="81776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rgbClr val="505050">
                    <a:lumMod val="50000"/>
                  </a:srgbClr>
                </a:solidFill>
              </a:rPr>
              <a:t>Call Center Automation </a:t>
            </a:r>
            <a:r>
              <a:rPr lang="en-US" sz="4000" dirty="0">
                <a:solidFill>
                  <a:srgbClr val="0070C0"/>
                </a:solidFill>
              </a:rPr>
              <a:t>| References</a:t>
            </a:r>
            <a:endParaRPr lang="en-IN" sz="4000" dirty="0">
              <a:solidFill>
                <a:srgbClr val="0070C0"/>
              </a:solidFill>
            </a:endParaRPr>
          </a:p>
        </p:txBody>
      </p:sp>
      <p:sp>
        <p:nvSpPr>
          <p:cNvPr id="4" name="Title 3"/>
          <p:cNvSpPr txBox="1">
            <a:spLocks/>
          </p:cNvSpPr>
          <p:nvPr/>
        </p:nvSpPr>
        <p:spPr>
          <a:xfrm>
            <a:off x="271554" y="806298"/>
            <a:ext cx="11721524" cy="2613023"/>
          </a:xfrm>
          <a:prstGeom prst="rect">
            <a:avLst/>
          </a:prstGeom>
        </p:spPr>
        <p:txBody>
          <a:bodyPr wrap="square" anchor="t">
            <a:spAutoFit/>
          </a:bodyPr>
          <a:lst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300" spc="0" baseline="30000" dirty="0">
                <a:solidFill>
                  <a:srgbClr val="505050"/>
                </a:solidFill>
                <a:latin typeface="Segoe UI" panose="020B0502040204020203" pitchFamily="34" charset="0"/>
              </a:rPr>
              <a:t>1</a:t>
            </a:r>
            <a:r>
              <a:rPr lang="en-US" sz="1300" spc="0" dirty="0">
                <a:solidFill>
                  <a:srgbClr val="737373"/>
                </a:solidFill>
                <a:latin typeface="Segoe UI" panose="020B0502040204020203" pitchFamily="34" charset="0"/>
              </a:rPr>
              <a:t>https://www.talkdesk.com/blog/10-customer-services-statistics-for-call-center-supervisors/</a:t>
            </a:r>
          </a:p>
          <a:p>
            <a:endParaRPr lang="en-US" sz="1300" spc="0" dirty="0">
              <a:solidFill>
                <a:srgbClr val="737373"/>
              </a:solidFill>
              <a:latin typeface="Segoe UI" panose="020B0502040204020203" pitchFamily="34" charset="0"/>
            </a:endParaRPr>
          </a:p>
          <a:p>
            <a:r>
              <a:rPr lang="en-US" sz="1300" spc="0" baseline="30000" dirty="0">
                <a:solidFill>
                  <a:srgbClr val="737373"/>
                </a:solidFill>
                <a:latin typeface="Segoe UI" panose="020B0502040204020203" pitchFamily="34" charset="0"/>
              </a:rPr>
              <a:t>1</a:t>
            </a:r>
            <a:r>
              <a:rPr lang="en-US" sz="1300" spc="0" dirty="0">
                <a:solidFill>
                  <a:srgbClr val="737373"/>
                </a:solidFill>
                <a:latin typeface="Segoe UI" panose="020B0502040204020203" pitchFamily="34" charset="0"/>
              </a:rPr>
              <a:t>https://www.zendesk.com/resources/searching-for-self-service/</a:t>
            </a:r>
          </a:p>
          <a:p>
            <a:endParaRPr lang="en-US" sz="1300" spc="0" dirty="0">
              <a:solidFill>
                <a:srgbClr val="505050"/>
              </a:solidFill>
              <a:latin typeface="Segoe UI" panose="020B0502040204020203" pitchFamily="34" charset="0"/>
            </a:endParaRPr>
          </a:p>
          <a:p>
            <a:r>
              <a:rPr lang="en-US" sz="1300" spc="0" baseline="30000" dirty="0">
                <a:solidFill>
                  <a:srgbClr val="505050"/>
                </a:solidFill>
                <a:latin typeface="Segoe UI" panose="020B0502040204020203" pitchFamily="34" charset="0"/>
              </a:rPr>
              <a:t>2</a:t>
            </a:r>
            <a:r>
              <a:rPr lang="en-US" sz="1300" spc="0" dirty="0">
                <a:solidFill>
                  <a:srgbClr val="737373"/>
                </a:solidFill>
                <a:latin typeface="Segoe UI" panose="020B0502040204020203" pitchFamily="34" charset="0"/>
              </a:rPr>
              <a:t>https://www.zendesk.com/blog/call-centers-are-here-to-stay/</a:t>
            </a:r>
          </a:p>
          <a:p>
            <a:endParaRPr lang="en-US" sz="1300" spc="0" dirty="0">
              <a:solidFill>
                <a:srgbClr val="505050"/>
              </a:solidFill>
              <a:latin typeface="Segoe UI" panose="020B0502040204020203" pitchFamily="34" charset="0"/>
            </a:endParaRPr>
          </a:p>
          <a:p>
            <a:r>
              <a:rPr lang="en-US" sz="1300" spc="0" baseline="30000" dirty="0">
                <a:solidFill>
                  <a:srgbClr val="505050"/>
                </a:solidFill>
                <a:latin typeface="Segoe UI" panose="020B0502040204020203" pitchFamily="34" charset="0"/>
              </a:rPr>
              <a:t>3</a:t>
            </a:r>
            <a:r>
              <a:rPr lang="en-US" sz="1300" spc="0" dirty="0">
                <a:solidFill>
                  <a:srgbClr val="737373"/>
                </a:solidFill>
                <a:latin typeface="Segoe UI" panose="020B0502040204020203" pitchFamily="34" charset="0"/>
              </a:rPr>
              <a:t>https://www.zendesk.com/blog/call-centers-are-here-to-stay/</a:t>
            </a:r>
          </a:p>
          <a:p>
            <a:endParaRPr lang="en-US" sz="1300" spc="0" dirty="0">
              <a:solidFill>
                <a:srgbClr val="737373"/>
              </a:solidFill>
              <a:latin typeface="Segoe UI" panose="020B0502040204020203" pitchFamily="34" charset="0"/>
            </a:endParaRPr>
          </a:p>
          <a:p>
            <a:r>
              <a:rPr lang="en-US" sz="1300" spc="0" baseline="30000" dirty="0">
                <a:solidFill>
                  <a:srgbClr val="505050"/>
                </a:solidFill>
                <a:latin typeface="Segoe UI" panose="020B0502040204020203" pitchFamily="34" charset="0"/>
              </a:rPr>
              <a:t>4</a:t>
            </a:r>
            <a:r>
              <a:rPr lang="en-US" sz="1300" spc="0" dirty="0">
                <a:solidFill>
                  <a:srgbClr val="737373"/>
                </a:solidFill>
                <a:latin typeface="Segoe UI" panose="020B0502040204020203" pitchFamily="34" charset="0"/>
              </a:rPr>
              <a:t>http://www.couriermail.com.au/news/million-hours-spent-on-hold/story-e6frer4f-1111114777065</a:t>
            </a:r>
          </a:p>
          <a:p>
            <a:endParaRPr lang="en-US" sz="1300" spc="0" dirty="0">
              <a:solidFill>
                <a:srgbClr val="737373"/>
              </a:solidFill>
              <a:latin typeface="Segoe UI" panose="020B0502040204020203" pitchFamily="34" charset="0"/>
            </a:endParaRPr>
          </a:p>
          <a:p>
            <a:r>
              <a:rPr lang="en-US" sz="1300" spc="0" baseline="30000" dirty="0">
                <a:solidFill>
                  <a:srgbClr val="505050"/>
                </a:solidFill>
                <a:latin typeface="Segoe UI" panose="020B0502040204020203" pitchFamily="34" charset="0"/>
              </a:rPr>
              <a:t>4</a:t>
            </a:r>
            <a:r>
              <a:rPr lang="en-US" sz="1300" spc="0" dirty="0">
                <a:solidFill>
                  <a:srgbClr val="737373"/>
                </a:solidFill>
                <a:latin typeface="Segoe UI" panose="020B0502040204020203" pitchFamily="34" charset="0"/>
              </a:rPr>
              <a:t>http://www.universetoday.com/119264/how-long-does-it-take-to-get-to-pluto/ </a:t>
            </a:r>
          </a:p>
          <a:p>
            <a:endParaRPr lang="en-US" sz="1300" spc="0" dirty="0">
              <a:solidFill>
                <a:srgbClr val="737373"/>
              </a:solidFill>
              <a:latin typeface="Segoe UI" panose="020B0502040204020203" pitchFamily="34" charset="0"/>
            </a:endParaRPr>
          </a:p>
          <a:p>
            <a:r>
              <a:rPr lang="en-US" sz="1300" spc="0" baseline="30000" dirty="0">
                <a:solidFill>
                  <a:srgbClr val="737373"/>
                </a:solidFill>
                <a:latin typeface="Segoe UI" panose="020B0502040204020203" pitchFamily="34" charset="0"/>
              </a:rPr>
              <a:t>5</a:t>
            </a:r>
            <a:r>
              <a:rPr lang="en-US" sz="1300" spc="0" dirty="0">
                <a:solidFill>
                  <a:srgbClr val="737373"/>
                </a:solidFill>
                <a:latin typeface="Segoe UI" panose="020B0502040204020203" pitchFamily="34" charset="0"/>
              </a:rPr>
              <a:t>http://mktimages.gartner.com/</a:t>
            </a:r>
            <a:r>
              <a:rPr lang="en-US" sz="1300" spc="0" dirty="0" err="1">
                <a:solidFill>
                  <a:srgbClr val="737373"/>
                </a:solidFill>
                <a:latin typeface="Segoe UI" panose="020B0502040204020203" pitchFamily="34" charset="0"/>
              </a:rPr>
              <a:t>pv_obj_cache</a:t>
            </a:r>
            <a:r>
              <a:rPr lang="en-US" sz="1300" spc="0" dirty="0">
                <a:solidFill>
                  <a:srgbClr val="737373"/>
                </a:solidFill>
                <a:latin typeface="Segoe UI" panose="020B0502040204020203" pitchFamily="34" charset="0"/>
              </a:rPr>
              <a:t>/pv_obj_id_92DB197B681D1A1003F701CB30B626FF3B111B00/filename/brochure_crm_2011.pdf</a:t>
            </a:r>
          </a:p>
          <a:p>
            <a:endParaRPr lang="en-US" sz="1300" spc="0" dirty="0">
              <a:solidFill>
                <a:srgbClr val="737373"/>
              </a:solidFill>
              <a:latin typeface="Segoe UI" panose="020B0502040204020203" pitchFamily="34" charset="0"/>
            </a:endParaRPr>
          </a:p>
        </p:txBody>
      </p:sp>
    </p:spTree>
    <p:extLst>
      <p:ext uri="{BB962C8B-B14F-4D97-AF65-F5344CB8AC3E}">
        <p14:creationId xmlns:p14="http://schemas.microsoft.com/office/powerpoint/2010/main" val="33396331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0" y="0"/>
            <a:ext cx="12234863" cy="6858000"/>
            <a:chOff x="0" y="0"/>
            <a:chExt cx="7707" cy="4320"/>
          </a:xfrm>
        </p:grpSpPr>
        <p:sp>
          <p:nvSpPr>
            <p:cNvPr id="6" name="AutoShape 3"/>
            <p:cNvSpPr>
              <a:spLocks noChangeAspect="1" noChangeArrowheads="1" noTextEdit="1"/>
            </p:cNvSpPr>
            <p:nvPr/>
          </p:nvSpPr>
          <p:spPr bwMode="auto">
            <a:xfrm>
              <a:off x="0" y="0"/>
              <a:ext cx="7707"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4173" y="1980"/>
              <a:ext cx="3406" cy="1774"/>
            </a:xfrm>
            <a:custGeom>
              <a:avLst/>
              <a:gdLst>
                <a:gd name="T0" fmla="*/ 1640 w 1697"/>
                <a:gd name="T1" fmla="*/ 887 h 887"/>
                <a:gd name="T2" fmla="*/ 1697 w 1697"/>
                <a:gd name="T3" fmla="*/ 689 h 887"/>
                <a:gd name="T4" fmla="*/ 1345 w 1697"/>
                <a:gd name="T5" fmla="*/ 321 h 887"/>
                <a:gd name="T6" fmla="*/ 1245 w 1697"/>
                <a:gd name="T7" fmla="*/ 335 h 887"/>
                <a:gd name="T8" fmla="*/ 770 w 1697"/>
                <a:gd name="T9" fmla="*/ 0 h 887"/>
                <a:gd name="T10" fmla="*/ 258 w 1697"/>
                <a:gd name="T11" fmla="*/ 505 h 887"/>
                <a:gd name="T12" fmla="*/ 0 w 1697"/>
                <a:gd name="T13" fmla="*/ 782 h 887"/>
                <a:gd name="T14" fmla="*/ 18 w 1697"/>
                <a:gd name="T15" fmla="*/ 887 h 887"/>
                <a:gd name="T16" fmla="*/ 1640 w 1697"/>
                <a:gd name="T17" fmla="*/ 887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7" h="887">
                  <a:moveTo>
                    <a:pt x="1640" y="887"/>
                  </a:moveTo>
                  <a:cubicBezTo>
                    <a:pt x="1676" y="829"/>
                    <a:pt x="1697" y="760"/>
                    <a:pt x="1697" y="689"/>
                  </a:cubicBezTo>
                  <a:cubicBezTo>
                    <a:pt x="1697" y="483"/>
                    <a:pt x="1538" y="321"/>
                    <a:pt x="1345" y="321"/>
                  </a:cubicBezTo>
                  <a:cubicBezTo>
                    <a:pt x="1311" y="321"/>
                    <a:pt x="1277" y="327"/>
                    <a:pt x="1245" y="335"/>
                  </a:cubicBezTo>
                  <a:cubicBezTo>
                    <a:pt x="1170" y="138"/>
                    <a:pt x="984" y="0"/>
                    <a:pt x="770" y="0"/>
                  </a:cubicBezTo>
                  <a:cubicBezTo>
                    <a:pt x="499" y="0"/>
                    <a:pt x="274" y="223"/>
                    <a:pt x="258" y="505"/>
                  </a:cubicBezTo>
                  <a:cubicBezTo>
                    <a:pt x="115" y="511"/>
                    <a:pt x="0" y="634"/>
                    <a:pt x="0" y="782"/>
                  </a:cubicBezTo>
                  <a:cubicBezTo>
                    <a:pt x="0" y="818"/>
                    <a:pt x="2" y="854"/>
                    <a:pt x="18" y="887"/>
                  </a:cubicBezTo>
                  <a:lnTo>
                    <a:pt x="1640" y="88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6260" y="1386"/>
              <a:ext cx="714" cy="1796"/>
            </a:xfrm>
            <a:custGeom>
              <a:avLst/>
              <a:gdLst>
                <a:gd name="T0" fmla="*/ 0 w 714"/>
                <a:gd name="T1" fmla="*/ 1796 h 1796"/>
                <a:gd name="T2" fmla="*/ 714 w 714"/>
                <a:gd name="T3" fmla="*/ 1796 h 1796"/>
                <a:gd name="T4" fmla="*/ 714 w 714"/>
                <a:gd name="T5" fmla="*/ 0 h 1796"/>
                <a:gd name="T6" fmla="*/ 0 w 714"/>
                <a:gd name="T7" fmla="*/ 0 h 1796"/>
                <a:gd name="T8" fmla="*/ 0 w 714"/>
                <a:gd name="T9" fmla="*/ 1796 h 1796"/>
                <a:gd name="T10" fmla="*/ 0 w 714"/>
                <a:gd name="T11" fmla="*/ 1796 h 1796"/>
              </a:gdLst>
              <a:ahLst/>
              <a:cxnLst>
                <a:cxn ang="0">
                  <a:pos x="T0" y="T1"/>
                </a:cxn>
                <a:cxn ang="0">
                  <a:pos x="T2" y="T3"/>
                </a:cxn>
                <a:cxn ang="0">
                  <a:pos x="T4" y="T5"/>
                </a:cxn>
                <a:cxn ang="0">
                  <a:pos x="T6" y="T7"/>
                </a:cxn>
                <a:cxn ang="0">
                  <a:pos x="T8" y="T9"/>
                </a:cxn>
                <a:cxn ang="0">
                  <a:pos x="T10" y="T11"/>
                </a:cxn>
              </a:cxnLst>
              <a:rect l="0" t="0" r="r" b="b"/>
              <a:pathLst>
                <a:path w="714" h="1796">
                  <a:moveTo>
                    <a:pt x="0" y="1796"/>
                  </a:moveTo>
                  <a:lnTo>
                    <a:pt x="714" y="1796"/>
                  </a:lnTo>
                  <a:lnTo>
                    <a:pt x="714" y="0"/>
                  </a:lnTo>
                  <a:lnTo>
                    <a:pt x="0" y="0"/>
                  </a:lnTo>
                  <a:lnTo>
                    <a:pt x="0" y="1796"/>
                  </a:lnTo>
                  <a:lnTo>
                    <a:pt x="0" y="1796"/>
                  </a:lnTo>
                  <a:close/>
                </a:path>
              </a:pathLst>
            </a:custGeom>
            <a:solidFill>
              <a:srgbClr val="402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064" y="1026"/>
              <a:ext cx="716" cy="1796"/>
            </a:xfrm>
            <a:custGeom>
              <a:avLst/>
              <a:gdLst>
                <a:gd name="T0" fmla="*/ 0 w 716"/>
                <a:gd name="T1" fmla="*/ 1796 h 1796"/>
                <a:gd name="T2" fmla="*/ 716 w 716"/>
                <a:gd name="T3" fmla="*/ 1796 h 1796"/>
                <a:gd name="T4" fmla="*/ 716 w 716"/>
                <a:gd name="T5" fmla="*/ 0 h 1796"/>
                <a:gd name="T6" fmla="*/ 0 w 716"/>
                <a:gd name="T7" fmla="*/ 0 h 1796"/>
                <a:gd name="T8" fmla="*/ 0 w 716"/>
                <a:gd name="T9" fmla="*/ 1796 h 1796"/>
                <a:gd name="T10" fmla="*/ 0 w 716"/>
                <a:gd name="T11" fmla="*/ 1796 h 1796"/>
              </a:gdLst>
              <a:ahLst/>
              <a:cxnLst>
                <a:cxn ang="0">
                  <a:pos x="T0" y="T1"/>
                </a:cxn>
                <a:cxn ang="0">
                  <a:pos x="T2" y="T3"/>
                </a:cxn>
                <a:cxn ang="0">
                  <a:pos x="T4" y="T5"/>
                </a:cxn>
                <a:cxn ang="0">
                  <a:pos x="T6" y="T7"/>
                </a:cxn>
                <a:cxn ang="0">
                  <a:pos x="T8" y="T9"/>
                </a:cxn>
                <a:cxn ang="0">
                  <a:pos x="T10" y="T11"/>
                </a:cxn>
              </a:cxnLst>
              <a:rect l="0" t="0" r="r" b="b"/>
              <a:pathLst>
                <a:path w="716" h="1796">
                  <a:moveTo>
                    <a:pt x="0" y="1796"/>
                  </a:moveTo>
                  <a:lnTo>
                    <a:pt x="716" y="1796"/>
                  </a:lnTo>
                  <a:lnTo>
                    <a:pt x="716" y="0"/>
                  </a:lnTo>
                  <a:lnTo>
                    <a:pt x="0" y="0"/>
                  </a:lnTo>
                  <a:lnTo>
                    <a:pt x="0" y="1796"/>
                  </a:lnTo>
                  <a:lnTo>
                    <a:pt x="0" y="1796"/>
                  </a:lnTo>
                  <a:close/>
                </a:path>
              </a:pathLst>
            </a:custGeom>
            <a:solidFill>
              <a:srgbClr val="402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6473" y="1612"/>
              <a:ext cx="714" cy="1794"/>
            </a:xfrm>
            <a:custGeom>
              <a:avLst/>
              <a:gdLst>
                <a:gd name="T0" fmla="*/ 0 w 714"/>
                <a:gd name="T1" fmla="*/ 1794 h 1794"/>
                <a:gd name="T2" fmla="*/ 714 w 714"/>
                <a:gd name="T3" fmla="*/ 1794 h 1794"/>
                <a:gd name="T4" fmla="*/ 714 w 714"/>
                <a:gd name="T5" fmla="*/ 0 h 1794"/>
                <a:gd name="T6" fmla="*/ 0 w 714"/>
                <a:gd name="T7" fmla="*/ 0 h 1794"/>
                <a:gd name="T8" fmla="*/ 0 w 714"/>
                <a:gd name="T9" fmla="*/ 1794 h 1794"/>
                <a:gd name="T10" fmla="*/ 0 w 714"/>
                <a:gd name="T11" fmla="*/ 1794 h 1794"/>
              </a:gdLst>
              <a:ahLst/>
              <a:cxnLst>
                <a:cxn ang="0">
                  <a:pos x="T0" y="T1"/>
                </a:cxn>
                <a:cxn ang="0">
                  <a:pos x="T2" y="T3"/>
                </a:cxn>
                <a:cxn ang="0">
                  <a:pos x="T4" y="T5"/>
                </a:cxn>
                <a:cxn ang="0">
                  <a:pos x="T6" y="T7"/>
                </a:cxn>
                <a:cxn ang="0">
                  <a:pos x="T8" y="T9"/>
                </a:cxn>
                <a:cxn ang="0">
                  <a:pos x="T10" y="T11"/>
                </a:cxn>
              </a:cxnLst>
              <a:rect l="0" t="0" r="r" b="b"/>
              <a:pathLst>
                <a:path w="714" h="1794">
                  <a:moveTo>
                    <a:pt x="0" y="1794"/>
                  </a:moveTo>
                  <a:lnTo>
                    <a:pt x="714" y="1794"/>
                  </a:lnTo>
                  <a:lnTo>
                    <a:pt x="714" y="0"/>
                  </a:lnTo>
                  <a:lnTo>
                    <a:pt x="0" y="0"/>
                  </a:lnTo>
                  <a:lnTo>
                    <a:pt x="0" y="1794"/>
                  </a:lnTo>
                  <a:lnTo>
                    <a:pt x="0" y="1794"/>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5875" y="1736"/>
              <a:ext cx="399" cy="1734"/>
            </a:xfrm>
            <a:custGeom>
              <a:avLst/>
              <a:gdLst>
                <a:gd name="T0" fmla="*/ 0 w 399"/>
                <a:gd name="T1" fmla="*/ 1734 h 1734"/>
                <a:gd name="T2" fmla="*/ 399 w 399"/>
                <a:gd name="T3" fmla="*/ 1734 h 1734"/>
                <a:gd name="T4" fmla="*/ 399 w 399"/>
                <a:gd name="T5" fmla="*/ 0 h 1734"/>
                <a:gd name="T6" fmla="*/ 0 w 399"/>
                <a:gd name="T7" fmla="*/ 0 h 1734"/>
                <a:gd name="T8" fmla="*/ 0 w 399"/>
                <a:gd name="T9" fmla="*/ 1734 h 1734"/>
                <a:gd name="T10" fmla="*/ 0 w 399"/>
                <a:gd name="T11" fmla="*/ 1734 h 1734"/>
              </a:gdLst>
              <a:ahLst/>
              <a:cxnLst>
                <a:cxn ang="0">
                  <a:pos x="T0" y="T1"/>
                </a:cxn>
                <a:cxn ang="0">
                  <a:pos x="T2" y="T3"/>
                </a:cxn>
                <a:cxn ang="0">
                  <a:pos x="T4" y="T5"/>
                </a:cxn>
                <a:cxn ang="0">
                  <a:pos x="T6" y="T7"/>
                </a:cxn>
                <a:cxn ang="0">
                  <a:pos x="T8" y="T9"/>
                </a:cxn>
                <a:cxn ang="0">
                  <a:pos x="T10" y="T11"/>
                </a:cxn>
              </a:cxnLst>
              <a:rect l="0" t="0" r="r" b="b"/>
              <a:pathLst>
                <a:path w="399" h="1734">
                  <a:moveTo>
                    <a:pt x="0" y="1734"/>
                  </a:moveTo>
                  <a:lnTo>
                    <a:pt x="399" y="1734"/>
                  </a:lnTo>
                  <a:lnTo>
                    <a:pt x="399" y="0"/>
                  </a:lnTo>
                  <a:lnTo>
                    <a:pt x="0" y="0"/>
                  </a:lnTo>
                  <a:lnTo>
                    <a:pt x="0" y="1734"/>
                  </a:lnTo>
                  <a:lnTo>
                    <a:pt x="0" y="1734"/>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4899" y="1628"/>
              <a:ext cx="384" cy="1604"/>
            </a:xfrm>
            <a:custGeom>
              <a:avLst/>
              <a:gdLst>
                <a:gd name="T0" fmla="*/ 0 w 384"/>
                <a:gd name="T1" fmla="*/ 1604 h 1604"/>
                <a:gd name="T2" fmla="*/ 384 w 384"/>
                <a:gd name="T3" fmla="*/ 1604 h 1604"/>
                <a:gd name="T4" fmla="*/ 384 w 384"/>
                <a:gd name="T5" fmla="*/ 0 h 1604"/>
                <a:gd name="T6" fmla="*/ 0 w 384"/>
                <a:gd name="T7" fmla="*/ 0 h 1604"/>
                <a:gd name="T8" fmla="*/ 0 w 384"/>
                <a:gd name="T9" fmla="*/ 1604 h 1604"/>
                <a:gd name="T10" fmla="*/ 0 w 384"/>
                <a:gd name="T11" fmla="*/ 1604 h 1604"/>
              </a:gdLst>
              <a:ahLst/>
              <a:cxnLst>
                <a:cxn ang="0">
                  <a:pos x="T0" y="T1"/>
                </a:cxn>
                <a:cxn ang="0">
                  <a:pos x="T2" y="T3"/>
                </a:cxn>
                <a:cxn ang="0">
                  <a:pos x="T4" y="T5"/>
                </a:cxn>
                <a:cxn ang="0">
                  <a:pos x="T6" y="T7"/>
                </a:cxn>
                <a:cxn ang="0">
                  <a:pos x="T8" y="T9"/>
                </a:cxn>
                <a:cxn ang="0">
                  <a:pos x="T10" y="T11"/>
                </a:cxn>
              </a:cxnLst>
              <a:rect l="0" t="0" r="r" b="b"/>
              <a:pathLst>
                <a:path w="384" h="1604">
                  <a:moveTo>
                    <a:pt x="0" y="1604"/>
                  </a:moveTo>
                  <a:lnTo>
                    <a:pt x="384" y="1604"/>
                  </a:lnTo>
                  <a:lnTo>
                    <a:pt x="384" y="0"/>
                  </a:lnTo>
                  <a:lnTo>
                    <a:pt x="0" y="0"/>
                  </a:lnTo>
                  <a:lnTo>
                    <a:pt x="0" y="1604"/>
                  </a:lnTo>
                  <a:lnTo>
                    <a:pt x="0" y="1604"/>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5240" y="1462"/>
              <a:ext cx="709" cy="1884"/>
            </a:xfrm>
            <a:custGeom>
              <a:avLst/>
              <a:gdLst>
                <a:gd name="T0" fmla="*/ 0 w 709"/>
                <a:gd name="T1" fmla="*/ 1884 h 1884"/>
                <a:gd name="T2" fmla="*/ 709 w 709"/>
                <a:gd name="T3" fmla="*/ 1884 h 1884"/>
                <a:gd name="T4" fmla="*/ 709 w 709"/>
                <a:gd name="T5" fmla="*/ 0 h 1884"/>
                <a:gd name="T6" fmla="*/ 0 w 709"/>
                <a:gd name="T7" fmla="*/ 0 h 1884"/>
                <a:gd name="T8" fmla="*/ 0 w 709"/>
                <a:gd name="T9" fmla="*/ 1884 h 1884"/>
                <a:gd name="T10" fmla="*/ 0 w 709"/>
                <a:gd name="T11" fmla="*/ 1884 h 1884"/>
              </a:gdLst>
              <a:ahLst/>
              <a:cxnLst>
                <a:cxn ang="0">
                  <a:pos x="T0" y="T1"/>
                </a:cxn>
                <a:cxn ang="0">
                  <a:pos x="T2" y="T3"/>
                </a:cxn>
                <a:cxn ang="0">
                  <a:pos x="T4" y="T5"/>
                </a:cxn>
                <a:cxn ang="0">
                  <a:pos x="T6" y="T7"/>
                </a:cxn>
                <a:cxn ang="0">
                  <a:pos x="T8" y="T9"/>
                </a:cxn>
                <a:cxn ang="0">
                  <a:pos x="T10" y="T11"/>
                </a:cxn>
              </a:cxnLst>
              <a:rect l="0" t="0" r="r" b="b"/>
              <a:pathLst>
                <a:path w="709" h="1884">
                  <a:moveTo>
                    <a:pt x="0" y="1884"/>
                  </a:moveTo>
                  <a:lnTo>
                    <a:pt x="709" y="1884"/>
                  </a:lnTo>
                  <a:lnTo>
                    <a:pt x="709" y="0"/>
                  </a:lnTo>
                  <a:lnTo>
                    <a:pt x="0" y="0"/>
                  </a:lnTo>
                  <a:lnTo>
                    <a:pt x="0" y="1884"/>
                  </a:lnTo>
                  <a:lnTo>
                    <a:pt x="0" y="1884"/>
                  </a:lnTo>
                  <a:close/>
                </a:path>
              </a:pathLst>
            </a:custGeom>
            <a:solidFill>
              <a:srgbClr val="B64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6093" y="1846"/>
              <a:ext cx="711" cy="1660"/>
            </a:xfrm>
            <a:custGeom>
              <a:avLst/>
              <a:gdLst>
                <a:gd name="T0" fmla="*/ 0 w 711"/>
                <a:gd name="T1" fmla="*/ 1660 h 1660"/>
                <a:gd name="T2" fmla="*/ 711 w 711"/>
                <a:gd name="T3" fmla="*/ 1660 h 1660"/>
                <a:gd name="T4" fmla="*/ 711 w 711"/>
                <a:gd name="T5" fmla="*/ 0 h 1660"/>
                <a:gd name="T6" fmla="*/ 0 w 711"/>
                <a:gd name="T7" fmla="*/ 0 h 1660"/>
                <a:gd name="T8" fmla="*/ 0 w 711"/>
                <a:gd name="T9" fmla="*/ 1660 h 1660"/>
                <a:gd name="T10" fmla="*/ 0 w 711"/>
                <a:gd name="T11" fmla="*/ 1660 h 1660"/>
              </a:gdLst>
              <a:ahLst/>
              <a:cxnLst>
                <a:cxn ang="0">
                  <a:pos x="T0" y="T1"/>
                </a:cxn>
                <a:cxn ang="0">
                  <a:pos x="T2" y="T3"/>
                </a:cxn>
                <a:cxn ang="0">
                  <a:pos x="T4" y="T5"/>
                </a:cxn>
                <a:cxn ang="0">
                  <a:pos x="T6" y="T7"/>
                </a:cxn>
                <a:cxn ang="0">
                  <a:pos x="T8" y="T9"/>
                </a:cxn>
                <a:cxn ang="0">
                  <a:pos x="T10" y="T11"/>
                </a:cxn>
              </a:cxnLst>
              <a:rect l="0" t="0" r="r" b="b"/>
              <a:pathLst>
                <a:path w="711" h="1660">
                  <a:moveTo>
                    <a:pt x="0" y="1660"/>
                  </a:moveTo>
                  <a:lnTo>
                    <a:pt x="711" y="1660"/>
                  </a:lnTo>
                  <a:lnTo>
                    <a:pt x="711" y="0"/>
                  </a:lnTo>
                  <a:lnTo>
                    <a:pt x="0" y="0"/>
                  </a:lnTo>
                  <a:lnTo>
                    <a:pt x="0" y="1660"/>
                  </a:lnTo>
                  <a:lnTo>
                    <a:pt x="0" y="1660"/>
                  </a:lnTo>
                  <a:close/>
                </a:path>
              </a:pathLst>
            </a:custGeom>
            <a:solidFill>
              <a:srgbClr val="B64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auto">
            <a:xfrm>
              <a:off x="6170" y="1942"/>
              <a:ext cx="560" cy="96"/>
            </a:xfrm>
            <a:custGeom>
              <a:avLst/>
              <a:gdLst>
                <a:gd name="T0" fmla="*/ 24 w 279"/>
                <a:gd name="T1" fmla="*/ 0 h 48"/>
                <a:gd name="T2" fmla="*/ 0 w 279"/>
                <a:gd name="T3" fmla="*/ 21 h 48"/>
                <a:gd name="T4" fmla="*/ 0 w 279"/>
                <a:gd name="T5" fmla="*/ 26 h 48"/>
                <a:gd name="T6" fmla="*/ 24 w 279"/>
                <a:gd name="T7" fmla="*/ 48 h 48"/>
                <a:gd name="T8" fmla="*/ 254 w 279"/>
                <a:gd name="T9" fmla="*/ 48 h 48"/>
                <a:gd name="T10" fmla="*/ 279 w 279"/>
                <a:gd name="T11" fmla="*/ 26 h 48"/>
                <a:gd name="T12" fmla="*/ 279 w 279"/>
                <a:gd name="T13" fmla="*/ 21 h 48"/>
                <a:gd name="T14" fmla="*/ 254 w 279"/>
                <a:gd name="T15" fmla="*/ 0 h 48"/>
                <a:gd name="T16" fmla="*/ 148 w 279"/>
                <a:gd name="T17" fmla="*/ 0 h 48"/>
                <a:gd name="T18" fmla="*/ 24 w 279"/>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48">
                  <a:moveTo>
                    <a:pt x="24" y="0"/>
                  </a:moveTo>
                  <a:cubicBezTo>
                    <a:pt x="24" y="0"/>
                    <a:pt x="0" y="0"/>
                    <a:pt x="0" y="21"/>
                  </a:cubicBezTo>
                  <a:cubicBezTo>
                    <a:pt x="0" y="26"/>
                    <a:pt x="0" y="26"/>
                    <a:pt x="0" y="26"/>
                  </a:cubicBezTo>
                  <a:cubicBezTo>
                    <a:pt x="0" y="26"/>
                    <a:pt x="0" y="48"/>
                    <a:pt x="24" y="48"/>
                  </a:cubicBezTo>
                  <a:cubicBezTo>
                    <a:pt x="254" y="48"/>
                    <a:pt x="254" y="48"/>
                    <a:pt x="254" y="48"/>
                  </a:cubicBezTo>
                  <a:cubicBezTo>
                    <a:pt x="254" y="48"/>
                    <a:pt x="279" y="48"/>
                    <a:pt x="279" y="26"/>
                  </a:cubicBezTo>
                  <a:cubicBezTo>
                    <a:pt x="279" y="21"/>
                    <a:pt x="279" y="21"/>
                    <a:pt x="279" y="21"/>
                  </a:cubicBezTo>
                  <a:cubicBezTo>
                    <a:pt x="279" y="21"/>
                    <a:pt x="279" y="0"/>
                    <a:pt x="254"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auto">
            <a:xfrm>
              <a:off x="6170" y="2112"/>
              <a:ext cx="560" cy="96"/>
            </a:xfrm>
            <a:custGeom>
              <a:avLst/>
              <a:gdLst>
                <a:gd name="T0" fmla="*/ 24 w 279"/>
                <a:gd name="T1" fmla="*/ 0 h 48"/>
                <a:gd name="T2" fmla="*/ 0 w 279"/>
                <a:gd name="T3" fmla="*/ 22 h 48"/>
                <a:gd name="T4" fmla="*/ 0 w 279"/>
                <a:gd name="T5" fmla="*/ 27 h 48"/>
                <a:gd name="T6" fmla="*/ 24 w 279"/>
                <a:gd name="T7" fmla="*/ 48 h 48"/>
                <a:gd name="T8" fmla="*/ 254 w 279"/>
                <a:gd name="T9" fmla="*/ 48 h 48"/>
                <a:gd name="T10" fmla="*/ 279 w 279"/>
                <a:gd name="T11" fmla="*/ 27 h 48"/>
                <a:gd name="T12" fmla="*/ 279 w 279"/>
                <a:gd name="T13" fmla="*/ 22 h 48"/>
                <a:gd name="T14" fmla="*/ 254 w 279"/>
                <a:gd name="T15" fmla="*/ 0 h 48"/>
                <a:gd name="T16" fmla="*/ 148 w 279"/>
                <a:gd name="T17" fmla="*/ 0 h 48"/>
                <a:gd name="T18" fmla="*/ 24 w 279"/>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48">
                  <a:moveTo>
                    <a:pt x="24" y="0"/>
                  </a:moveTo>
                  <a:cubicBezTo>
                    <a:pt x="24" y="0"/>
                    <a:pt x="0" y="0"/>
                    <a:pt x="0" y="22"/>
                  </a:cubicBezTo>
                  <a:cubicBezTo>
                    <a:pt x="0" y="27"/>
                    <a:pt x="0" y="27"/>
                    <a:pt x="0" y="27"/>
                  </a:cubicBezTo>
                  <a:cubicBezTo>
                    <a:pt x="0" y="27"/>
                    <a:pt x="0" y="48"/>
                    <a:pt x="24" y="48"/>
                  </a:cubicBezTo>
                  <a:cubicBezTo>
                    <a:pt x="254" y="48"/>
                    <a:pt x="254" y="48"/>
                    <a:pt x="254" y="48"/>
                  </a:cubicBezTo>
                  <a:cubicBezTo>
                    <a:pt x="254" y="48"/>
                    <a:pt x="279" y="48"/>
                    <a:pt x="279" y="27"/>
                  </a:cubicBezTo>
                  <a:cubicBezTo>
                    <a:pt x="279" y="22"/>
                    <a:pt x="279" y="22"/>
                    <a:pt x="279" y="22"/>
                  </a:cubicBezTo>
                  <a:cubicBezTo>
                    <a:pt x="279" y="22"/>
                    <a:pt x="279" y="0"/>
                    <a:pt x="254"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p:cNvSpPr>
              <a:spLocks/>
            </p:cNvSpPr>
            <p:nvPr/>
          </p:nvSpPr>
          <p:spPr bwMode="auto">
            <a:xfrm>
              <a:off x="6170" y="2284"/>
              <a:ext cx="560" cy="96"/>
            </a:xfrm>
            <a:custGeom>
              <a:avLst/>
              <a:gdLst>
                <a:gd name="T0" fmla="*/ 24 w 279"/>
                <a:gd name="T1" fmla="*/ 0 h 48"/>
                <a:gd name="T2" fmla="*/ 0 w 279"/>
                <a:gd name="T3" fmla="*/ 21 h 48"/>
                <a:gd name="T4" fmla="*/ 0 w 279"/>
                <a:gd name="T5" fmla="*/ 27 h 48"/>
                <a:gd name="T6" fmla="*/ 24 w 279"/>
                <a:gd name="T7" fmla="*/ 48 h 48"/>
                <a:gd name="T8" fmla="*/ 254 w 279"/>
                <a:gd name="T9" fmla="*/ 48 h 48"/>
                <a:gd name="T10" fmla="*/ 279 w 279"/>
                <a:gd name="T11" fmla="*/ 27 h 48"/>
                <a:gd name="T12" fmla="*/ 279 w 279"/>
                <a:gd name="T13" fmla="*/ 21 h 48"/>
                <a:gd name="T14" fmla="*/ 254 w 279"/>
                <a:gd name="T15" fmla="*/ 0 h 48"/>
                <a:gd name="T16" fmla="*/ 148 w 279"/>
                <a:gd name="T17" fmla="*/ 0 h 48"/>
                <a:gd name="T18" fmla="*/ 24 w 279"/>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48">
                  <a:moveTo>
                    <a:pt x="24" y="0"/>
                  </a:moveTo>
                  <a:cubicBezTo>
                    <a:pt x="24" y="0"/>
                    <a:pt x="0" y="0"/>
                    <a:pt x="0" y="21"/>
                  </a:cubicBezTo>
                  <a:cubicBezTo>
                    <a:pt x="0" y="27"/>
                    <a:pt x="0" y="27"/>
                    <a:pt x="0" y="27"/>
                  </a:cubicBezTo>
                  <a:cubicBezTo>
                    <a:pt x="0" y="27"/>
                    <a:pt x="0" y="48"/>
                    <a:pt x="24" y="48"/>
                  </a:cubicBezTo>
                  <a:cubicBezTo>
                    <a:pt x="254" y="48"/>
                    <a:pt x="254" y="48"/>
                    <a:pt x="254" y="48"/>
                  </a:cubicBezTo>
                  <a:cubicBezTo>
                    <a:pt x="254" y="48"/>
                    <a:pt x="279" y="48"/>
                    <a:pt x="279" y="27"/>
                  </a:cubicBezTo>
                  <a:cubicBezTo>
                    <a:pt x="279" y="21"/>
                    <a:pt x="279" y="21"/>
                    <a:pt x="279" y="21"/>
                  </a:cubicBezTo>
                  <a:cubicBezTo>
                    <a:pt x="279" y="21"/>
                    <a:pt x="279" y="0"/>
                    <a:pt x="254"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p:nvSpPr>
          <p:spPr bwMode="auto">
            <a:xfrm>
              <a:off x="6170" y="2456"/>
              <a:ext cx="560" cy="98"/>
            </a:xfrm>
            <a:custGeom>
              <a:avLst/>
              <a:gdLst>
                <a:gd name="T0" fmla="*/ 24 w 279"/>
                <a:gd name="T1" fmla="*/ 0 h 49"/>
                <a:gd name="T2" fmla="*/ 0 w 279"/>
                <a:gd name="T3" fmla="*/ 21 h 49"/>
                <a:gd name="T4" fmla="*/ 0 w 279"/>
                <a:gd name="T5" fmla="*/ 26 h 49"/>
                <a:gd name="T6" fmla="*/ 24 w 279"/>
                <a:gd name="T7" fmla="*/ 49 h 49"/>
                <a:gd name="T8" fmla="*/ 254 w 279"/>
                <a:gd name="T9" fmla="*/ 49 h 49"/>
                <a:gd name="T10" fmla="*/ 279 w 279"/>
                <a:gd name="T11" fmla="*/ 26 h 49"/>
                <a:gd name="T12" fmla="*/ 279 w 279"/>
                <a:gd name="T13" fmla="*/ 21 h 49"/>
                <a:gd name="T14" fmla="*/ 254 w 279"/>
                <a:gd name="T15" fmla="*/ 0 h 49"/>
                <a:gd name="T16" fmla="*/ 148 w 279"/>
                <a:gd name="T17" fmla="*/ 0 h 49"/>
                <a:gd name="T18" fmla="*/ 24 w 279"/>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49">
                  <a:moveTo>
                    <a:pt x="24" y="0"/>
                  </a:moveTo>
                  <a:cubicBezTo>
                    <a:pt x="24" y="0"/>
                    <a:pt x="0" y="0"/>
                    <a:pt x="0" y="21"/>
                  </a:cubicBezTo>
                  <a:cubicBezTo>
                    <a:pt x="0" y="26"/>
                    <a:pt x="0" y="26"/>
                    <a:pt x="0" y="26"/>
                  </a:cubicBezTo>
                  <a:cubicBezTo>
                    <a:pt x="0" y="26"/>
                    <a:pt x="0" y="49"/>
                    <a:pt x="24" y="49"/>
                  </a:cubicBezTo>
                  <a:cubicBezTo>
                    <a:pt x="254" y="49"/>
                    <a:pt x="254" y="49"/>
                    <a:pt x="254" y="49"/>
                  </a:cubicBezTo>
                  <a:cubicBezTo>
                    <a:pt x="254" y="49"/>
                    <a:pt x="279" y="49"/>
                    <a:pt x="279" y="26"/>
                  </a:cubicBezTo>
                  <a:cubicBezTo>
                    <a:pt x="279" y="21"/>
                    <a:pt x="279" y="21"/>
                    <a:pt x="279" y="21"/>
                  </a:cubicBezTo>
                  <a:cubicBezTo>
                    <a:pt x="279" y="21"/>
                    <a:pt x="279" y="0"/>
                    <a:pt x="254"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auto">
            <a:xfrm>
              <a:off x="6170" y="2626"/>
              <a:ext cx="560" cy="98"/>
            </a:xfrm>
            <a:custGeom>
              <a:avLst/>
              <a:gdLst>
                <a:gd name="T0" fmla="*/ 24 w 279"/>
                <a:gd name="T1" fmla="*/ 0 h 49"/>
                <a:gd name="T2" fmla="*/ 0 w 279"/>
                <a:gd name="T3" fmla="*/ 24 h 49"/>
                <a:gd name="T4" fmla="*/ 0 w 279"/>
                <a:gd name="T5" fmla="*/ 27 h 49"/>
                <a:gd name="T6" fmla="*/ 24 w 279"/>
                <a:gd name="T7" fmla="*/ 49 h 49"/>
                <a:gd name="T8" fmla="*/ 254 w 279"/>
                <a:gd name="T9" fmla="*/ 49 h 49"/>
                <a:gd name="T10" fmla="*/ 279 w 279"/>
                <a:gd name="T11" fmla="*/ 27 h 49"/>
                <a:gd name="T12" fmla="*/ 279 w 279"/>
                <a:gd name="T13" fmla="*/ 24 h 49"/>
                <a:gd name="T14" fmla="*/ 254 w 279"/>
                <a:gd name="T15" fmla="*/ 0 h 49"/>
                <a:gd name="T16" fmla="*/ 148 w 279"/>
                <a:gd name="T17" fmla="*/ 0 h 49"/>
                <a:gd name="T18" fmla="*/ 24 w 279"/>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49">
                  <a:moveTo>
                    <a:pt x="24" y="0"/>
                  </a:moveTo>
                  <a:cubicBezTo>
                    <a:pt x="24" y="0"/>
                    <a:pt x="0" y="0"/>
                    <a:pt x="0" y="24"/>
                  </a:cubicBezTo>
                  <a:cubicBezTo>
                    <a:pt x="0" y="27"/>
                    <a:pt x="0" y="27"/>
                    <a:pt x="0" y="27"/>
                  </a:cubicBezTo>
                  <a:cubicBezTo>
                    <a:pt x="0" y="27"/>
                    <a:pt x="0" y="49"/>
                    <a:pt x="24" y="49"/>
                  </a:cubicBezTo>
                  <a:cubicBezTo>
                    <a:pt x="254" y="49"/>
                    <a:pt x="254" y="49"/>
                    <a:pt x="254" y="49"/>
                  </a:cubicBezTo>
                  <a:cubicBezTo>
                    <a:pt x="254" y="49"/>
                    <a:pt x="279" y="49"/>
                    <a:pt x="279" y="27"/>
                  </a:cubicBezTo>
                  <a:cubicBezTo>
                    <a:pt x="279" y="24"/>
                    <a:pt x="279" y="24"/>
                    <a:pt x="279" y="24"/>
                  </a:cubicBezTo>
                  <a:cubicBezTo>
                    <a:pt x="279" y="24"/>
                    <a:pt x="279" y="0"/>
                    <a:pt x="254"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p:nvSpPr>
          <p:spPr bwMode="auto">
            <a:xfrm>
              <a:off x="6170" y="2798"/>
              <a:ext cx="560" cy="98"/>
            </a:xfrm>
            <a:custGeom>
              <a:avLst/>
              <a:gdLst>
                <a:gd name="T0" fmla="*/ 24 w 279"/>
                <a:gd name="T1" fmla="*/ 0 h 49"/>
                <a:gd name="T2" fmla="*/ 0 w 279"/>
                <a:gd name="T3" fmla="*/ 23 h 49"/>
                <a:gd name="T4" fmla="*/ 0 w 279"/>
                <a:gd name="T5" fmla="*/ 28 h 49"/>
                <a:gd name="T6" fmla="*/ 24 w 279"/>
                <a:gd name="T7" fmla="*/ 49 h 49"/>
                <a:gd name="T8" fmla="*/ 254 w 279"/>
                <a:gd name="T9" fmla="*/ 49 h 49"/>
                <a:gd name="T10" fmla="*/ 279 w 279"/>
                <a:gd name="T11" fmla="*/ 28 h 49"/>
                <a:gd name="T12" fmla="*/ 279 w 279"/>
                <a:gd name="T13" fmla="*/ 23 h 49"/>
                <a:gd name="T14" fmla="*/ 254 w 279"/>
                <a:gd name="T15" fmla="*/ 0 h 49"/>
                <a:gd name="T16" fmla="*/ 148 w 279"/>
                <a:gd name="T17" fmla="*/ 0 h 49"/>
                <a:gd name="T18" fmla="*/ 24 w 279"/>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49">
                  <a:moveTo>
                    <a:pt x="24" y="0"/>
                  </a:moveTo>
                  <a:cubicBezTo>
                    <a:pt x="24" y="0"/>
                    <a:pt x="0" y="0"/>
                    <a:pt x="0" y="23"/>
                  </a:cubicBezTo>
                  <a:cubicBezTo>
                    <a:pt x="0" y="28"/>
                    <a:pt x="0" y="28"/>
                    <a:pt x="0" y="28"/>
                  </a:cubicBezTo>
                  <a:cubicBezTo>
                    <a:pt x="0" y="28"/>
                    <a:pt x="0" y="49"/>
                    <a:pt x="24" y="49"/>
                  </a:cubicBezTo>
                  <a:cubicBezTo>
                    <a:pt x="254" y="49"/>
                    <a:pt x="254" y="49"/>
                    <a:pt x="254" y="49"/>
                  </a:cubicBezTo>
                  <a:cubicBezTo>
                    <a:pt x="254" y="49"/>
                    <a:pt x="279" y="49"/>
                    <a:pt x="279" y="28"/>
                  </a:cubicBezTo>
                  <a:cubicBezTo>
                    <a:pt x="279" y="23"/>
                    <a:pt x="279" y="23"/>
                    <a:pt x="279" y="23"/>
                  </a:cubicBezTo>
                  <a:cubicBezTo>
                    <a:pt x="279" y="23"/>
                    <a:pt x="279" y="0"/>
                    <a:pt x="254"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auto">
            <a:xfrm>
              <a:off x="6170" y="2972"/>
              <a:ext cx="560" cy="96"/>
            </a:xfrm>
            <a:custGeom>
              <a:avLst/>
              <a:gdLst>
                <a:gd name="T0" fmla="*/ 24 w 279"/>
                <a:gd name="T1" fmla="*/ 0 h 48"/>
                <a:gd name="T2" fmla="*/ 0 w 279"/>
                <a:gd name="T3" fmla="*/ 22 h 48"/>
                <a:gd name="T4" fmla="*/ 0 w 279"/>
                <a:gd name="T5" fmla="*/ 26 h 48"/>
                <a:gd name="T6" fmla="*/ 24 w 279"/>
                <a:gd name="T7" fmla="*/ 48 h 48"/>
                <a:gd name="T8" fmla="*/ 254 w 279"/>
                <a:gd name="T9" fmla="*/ 48 h 48"/>
                <a:gd name="T10" fmla="*/ 279 w 279"/>
                <a:gd name="T11" fmla="*/ 26 h 48"/>
                <a:gd name="T12" fmla="*/ 279 w 279"/>
                <a:gd name="T13" fmla="*/ 22 h 48"/>
                <a:gd name="T14" fmla="*/ 254 w 279"/>
                <a:gd name="T15" fmla="*/ 0 h 48"/>
                <a:gd name="T16" fmla="*/ 148 w 279"/>
                <a:gd name="T17" fmla="*/ 0 h 48"/>
                <a:gd name="T18" fmla="*/ 24 w 279"/>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48">
                  <a:moveTo>
                    <a:pt x="24" y="0"/>
                  </a:moveTo>
                  <a:cubicBezTo>
                    <a:pt x="24" y="0"/>
                    <a:pt x="0" y="0"/>
                    <a:pt x="0" y="22"/>
                  </a:cubicBezTo>
                  <a:cubicBezTo>
                    <a:pt x="0" y="26"/>
                    <a:pt x="0" y="26"/>
                    <a:pt x="0" y="26"/>
                  </a:cubicBezTo>
                  <a:cubicBezTo>
                    <a:pt x="0" y="26"/>
                    <a:pt x="0" y="48"/>
                    <a:pt x="24" y="48"/>
                  </a:cubicBezTo>
                  <a:cubicBezTo>
                    <a:pt x="254" y="48"/>
                    <a:pt x="254" y="48"/>
                    <a:pt x="254" y="48"/>
                  </a:cubicBezTo>
                  <a:cubicBezTo>
                    <a:pt x="254" y="48"/>
                    <a:pt x="279" y="48"/>
                    <a:pt x="279" y="26"/>
                  </a:cubicBezTo>
                  <a:cubicBezTo>
                    <a:pt x="279" y="22"/>
                    <a:pt x="279" y="22"/>
                    <a:pt x="279" y="22"/>
                  </a:cubicBezTo>
                  <a:cubicBezTo>
                    <a:pt x="279" y="22"/>
                    <a:pt x="279" y="0"/>
                    <a:pt x="254"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auto">
            <a:xfrm>
              <a:off x="6170" y="3142"/>
              <a:ext cx="560" cy="96"/>
            </a:xfrm>
            <a:custGeom>
              <a:avLst/>
              <a:gdLst>
                <a:gd name="T0" fmla="*/ 24 w 279"/>
                <a:gd name="T1" fmla="*/ 0 h 48"/>
                <a:gd name="T2" fmla="*/ 0 w 279"/>
                <a:gd name="T3" fmla="*/ 23 h 48"/>
                <a:gd name="T4" fmla="*/ 0 w 279"/>
                <a:gd name="T5" fmla="*/ 27 h 48"/>
                <a:gd name="T6" fmla="*/ 24 w 279"/>
                <a:gd name="T7" fmla="*/ 48 h 48"/>
                <a:gd name="T8" fmla="*/ 254 w 279"/>
                <a:gd name="T9" fmla="*/ 48 h 48"/>
                <a:gd name="T10" fmla="*/ 279 w 279"/>
                <a:gd name="T11" fmla="*/ 27 h 48"/>
                <a:gd name="T12" fmla="*/ 279 w 279"/>
                <a:gd name="T13" fmla="*/ 23 h 48"/>
                <a:gd name="T14" fmla="*/ 254 w 279"/>
                <a:gd name="T15" fmla="*/ 0 h 48"/>
                <a:gd name="T16" fmla="*/ 148 w 279"/>
                <a:gd name="T17" fmla="*/ 0 h 48"/>
                <a:gd name="T18" fmla="*/ 24 w 279"/>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48">
                  <a:moveTo>
                    <a:pt x="24" y="0"/>
                  </a:moveTo>
                  <a:cubicBezTo>
                    <a:pt x="24" y="0"/>
                    <a:pt x="0" y="0"/>
                    <a:pt x="0" y="23"/>
                  </a:cubicBezTo>
                  <a:cubicBezTo>
                    <a:pt x="0" y="27"/>
                    <a:pt x="0" y="27"/>
                    <a:pt x="0" y="27"/>
                  </a:cubicBezTo>
                  <a:cubicBezTo>
                    <a:pt x="0" y="27"/>
                    <a:pt x="0" y="48"/>
                    <a:pt x="24" y="48"/>
                  </a:cubicBezTo>
                  <a:cubicBezTo>
                    <a:pt x="254" y="48"/>
                    <a:pt x="254" y="48"/>
                    <a:pt x="254" y="48"/>
                  </a:cubicBezTo>
                  <a:cubicBezTo>
                    <a:pt x="254" y="48"/>
                    <a:pt x="279" y="48"/>
                    <a:pt x="279" y="27"/>
                  </a:cubicBezTo>
                  <a:cubicBezTo>
                    <a:pt x="279" y="23"/>
                    <a:pt x="279" y="23"/>
                    <a:pt x="279" y="23"/>
                  </a:cubicBezTo>
                  <a:cubicBezTo>
                    <a:pt x="279" y="23"/>
                    <a:pt x="279" y="0"/>
                    <a:pt x="254"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auto">
            <a:xfrm>
              <a:off x="6170" y="3314"/>
              <a:ext cx="560" cy="96"/>
            </a:xfrm>
            <a:custGeom>
              <a:avLst/>
              <a:gdLst>
                <a:gd name="T0" fmla="*/ 24 w 279"/>
                <a:gd name="T1" fmla="*/ 0 h 48"/>
                <a:gd name="T2" fmla="*/ 0 w 279"/>
                <a:gd name="T3" fmla="*/ 22 h 48"/>
                <a:gd name="T4" fmla="*/ 0 w 279"/>
                <a:gd name="T5" fmla="*/ 26 h 48"/>
                <a:gd name="T6" fmla="*/ 24 w 279"/>
                <a:gd name="T7" fmla="*/ 48 h 48"/>
                <a:gd name="T8" fmla="*/ 254 w 279"/>
                <a:gd name="T9" fmla="*/ 48 h 48"/>
                <a:gd name="T10" fmla="*/ 279 w 279"/>
                <a:gd name="T11" fmla="*/ 26 h 48"/>
                <a:gd name="T12" fmla="*/ 279 w 279"/>
                <a:gd name="T13" fmla="*/ 22 h 48"/>
                <a:gd name="T14" fmla="*/ 254 w 279"/>
                <a:gd name="T15" fmla="*/ 0 h 48"/>
                <a:gd name="T16" fmla="*/ 148 w 279"/>
                <a:gd name="T17" fmla="*/ 0 h 48"/>
                <a:gd name="T18" fmla="*/ 24 w 279"/>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48">
                  <a:moveTo>
                    <a:pt x="24" y="0"/>
                  </a:moveTo>
                  <a:cubicBezTo>
                    <a:pt x="24" y="0"/>
                    <a:pt x="0" y="0"/>
                    <a:pt x="0" y="22"/>
                  </a:cubicBezTo>
                  <a:cubicBezTo>
                    <a:pt x="0" y="26"/>
                    <a:pt x="0" y="26"/>
                    <a:pt x="0" y="26"/>
                  </a:cubicBezTo>
                  <a:cubicBezTo>
                    <a:pt x="0" y="26"/>
                    <a:pt x="0" y="48"/>
                    <a:pt x="24" y="48"/>
                  </a:cubicBezTo>
                  <a:cubicBezTo>
                    <a:pt x="254" y="48"/>
                    <a:pt x="254" y="48"/>
                    <a:pt x="254" y="48"/>
                  </a:cubicBezTo>
                  <a:cubicBezTo>
                    <a:pt x="254" y="48"/>
                    <a:pt x="279" y="48"/>
                    <a:pt x="279" y="26"/>
                  </a:cubicBezTo>
                  <a:cubicBezTo>
                    <a:pt x="279" y="22"/>
                    <a:pt x="279" y="22"/>
                    <a:pt x="279" y="22"/>
                  </a:cubicBezTo>
                  <a:cubicBezTo>
                    <a:pt x="279" y="22"/>
                    <a:pt x="279" y="0"/>
                    <a:pt x="254"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3"/>
            <p:cNvSpPr>
              <a:spLocks noChangeArrowheads="1"/>
            </p:cNvSpPr>
            <p:nvPr/>
          </p:nvSpPr>
          <p:spPr bwMode="auto">
            <a:xfrm>
              <a:off x="6621" y="1960"/>
              <a:ext cx="54" cy="5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4"/>
            <p:cNvSpPr>
              <a:spLocks noChangeArrowheads="1"/>
            </p:cNvSpPr>
            <p:nvPr/>
          </p:nvSpPr>
          <p:spPr bwMode="auto">
            <a:xfrm>
              <a:off x="6621" y="2134"/>
              <a:ext cx="54" cy="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5"/>
            <p:cNvSpPr>
              <a:spLocks noChangeArrowheads="1"/>
            </p:cNvSpPr>
            <p:nvPr/>
          </p:nvSpPr>
          <p:spPr bwMode="auto">
            <a:xfrm>
              <a:off x="6621" y="2306"/>
              <a:ext cx="54" cy="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auto">
            <a:xfrm>
              <a:off x="6621" y="2476"/>
              <a:ext cx="54" cy="54"/>
            </a:xfrm>
            <a:custGeom>
              <a:avLst/>
              <a:gdLst>
                <a:gd name="T0" fmla="*/ 14 w 27"/>
                <a:gd name="T1" fmla="*/ 27 h 27"/>
                <a:gd name="T2" fmla="*/ 27 w 27"/>
                <a:gd name="T3" fmla="*/ 13 h 27"/>
                <a:gd name="T4" fmla="*/ 14 w 27"/>
                <a:gd name="T5" fmla="*/ 0 h 27"/>
                <a:gd name="T6" fmla="*/ 0 w 27"/>
                <a:gd name="T7" fmla="*/ 13 h 27"/>
                <a:gd name="T8" fmla="*/ 14 w 27"/>
                <a:gd name="T9" fmla="*/ 27 h 27"/>
              </a:gdLst>
              <a:ahLst/>
              <a:cxnLst>
                <a:cxn ang="0">
                  <a:pos x="T0" y="T1"/>
                </a:cxn>
                <a:cxn ang="0">
                  <a:pos x="T2" y="T3"/>
                </a:cxn>
                <a:cxn ang="0">
                  <a:pos x="T4" y="T5"/>
                </a:cxn>
                <a:cxn ang="0">
                  <a:pos x="T6" y="T7"/>
                </a:cxn>
                <a:cxn ang="0">
                  <a:pos x="T8" y="T9"/>
                </a:cxn>
              </a:cxnLst>
              <a:rect l="0" t="0" r="r" b="b"/>
              <a:pathLst>
                <a:path w="27" h="27">
                  <a:moveTo>
                    <a:pt x="14" y="27"/>
                  </a:moveTo>
                  <a:cubicBezTo>
                    <a:pt x="21" y="27"/>
                    <a:pt x="27" y="21"/>
                    <a:pt x="27" y="13"/>
                  </a:cubicBezTo>
                  <a:cubicBezTo>
                    <a:pt x="27" y="7"/>
                    <a:pt x="21" y="0"/>
                    <a:pt x="14" y="0"/>
                  </a:cubicBezTo>
                  <a:cubicBezTo>
                    <a:pt x="7" y="0"/>
                    <a:pt x="0" y="7"/>
                    <a:pt x="0" y="13"/>
                  </a:cubicBezTo>
                  <a:cubicBezTo>
                    <a:pt x="0" y="21"/>
                    <a:pt x="7" y="27"/>
                    <a:pt x="1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auto">
            <a:xfrm>
              <a:off x="6621" y="2648"/>
              <a:ext cx="54" cy="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8"/>
            <p:cNvSpPr>
              <a:spLocks noChangeArrowheads="1"/>
            </p:cNvSpPr>
            <p:nvPr/>
          </p:nvSpPr>
          <p:spPr bwMode="auto">
            <a:xfrm>
              <a:off x="6621" y="2820"/>
              <a:ext cx="54" cy="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9"/>
            <p:cNvSpPr>
              <a:spLocks noChangeArrowheads="1"/>
            </p:cNvSpPr>
            <p:nvPr/>
          </p:nvSpPr>
          <p:spPr bwMode="auto">
            <a:xfrm>
              <a:off x="6621" y="2992"/>
              <a:ext cx="54" cy="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30"/>
            <p:cNvSpPr>
              <a:spLocks noChangeArrowheads="1"/>
            </p:cNvSpPr>
            <p:nvPr/>
          </p:nvSpPr>
          <p:spPr bwMode="auto">
            <a:xfrm>
              <a:off x="6621" y="3164"/>
              <a:ext cx="54" cy="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31"/>
            <p:cNvSpPr>
              <a:spLocks noChangeArrowheads="1"/>
            </p:cNvSpPr>
            <p:nvPr/>
          </p:nvSpPr>
          <p:spPr bwMode="auto">
            <a:xfrm>
              <a:off x="6621" y="3338"/>
              <a:ext cx="5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2"/>
            <p:cNvSpPr>
              <a:spLocks/>
            </p:cNvSpPr>
            <p:nvPr/>
          </p:nvSpPr>
          <p:spPr bwMode="auto">
            <a:xfrm>
              <a:off x="5315" y="1584"/>
              <a:ext cx="558" cy="96"/>
            </a:xfrm>
            <a:custGeom>
              <a:avLst/>
              <a:gdLst>
                <a:gd name="T0" fmla="*/ 24 w 278"/>
                <a:gd name="T1" fmla="*/ 0 h 48"/>
                <a:gd name="T2" fmla="*/ 0 w 278"/>
                <a:gd name="T3" fmla="*/ 22 h 48"/>
                <a:gd name="T4" fmla="*/ 0 w 278"/>
                <a:gd name="T5" fmla="*/ 27 h 48"/>
                <a:gd name="T6" fmla="*/ 24 w 278"/>
                <a:gd name="T7" fmla="*/ 48 h 48"/>
                <a:gd name="T8" fmla="*/ 255 w 278"/>
                <a:gd name="T9" fmla="*/ 48 h 48"/>
                <a:gd name="T10" fmla="*/ 278 w 278"/>
                <a:gd name="T11" fmla="*/ 27 h 48"/>
                <a:gd name="T12" fmla="*/ 278 w 278"/>
                <a:gd name="T13" fmla="*/ 22 h 48"/>
                <a:gd name="T14" fmla="*/ 255 w 278"/>
                <a:gd name="T15" fmla="*/ 0 h 48"/>
                <a:gd name="T16" fmla="*/ 148 w 278"/>
                <a:gd name="T17" fmla="*/ 0 h 48"/>
                <a:gd name="T18" fmla="*/ 24 w 278"/>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48">
                  <a:moveTo>
                    <a:pt x="24" y="0"/>
                  </a:moveTo>
                  <a:cubicBezTo>
                    <a:pt x="24" y="0"/>
                    <a:pt x="0" y="0"/>
                    <a:pt x="0" y="22"/>
                  </a:cubicBezTo>
                  <a:cubicBezTo>
                    <a:pt x="0" y="27"/>
                    <a:pt x="0" y="27"/>
                    <a:pt x="0" y="27"/>
                  </a:cubicBezTo>
                  <a:cubicBezTo>
                    <a:pt x="0" y="27"/>
                    <a:pt x="0" y="48"/>
                    <a:pt x="24" y="48"/>
                  </a:cubicBezTo>
                  <a:cubicBezTo>
                    <a:pt x="255" y="48"/>
                    <a:pt x="255" y="48"/>
                    <a:pt x="255" y="48"/>
                  </a:cubicBezTo>
                  <a:cubicBezTo>
                    <a:pt x="255" y="48"/>
                    <a:pt x="278" y="48"/>
                    <a:pt x="278" y="27"/>
                  </a:cubicBezTo>
                  <a:cubicBezTo>
                    <a:pt x="278" y="22"/>
                    <a:pt x="278" y="22"/>
                    <a:pt x="278" y="22"/>
                  </a:cubicBezTo>
                  <a:cubicBezTo>
                    <a:pt x="278" y="22"/>
                    <a:pt x="278" y="0"/>
                    <a:pt x="255"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3"/>
            <p:cNvSpPr>
              <a:spLocks/>
            </p:cNvSpPr>
            <p:nvPr/>
          </p:nvSpPr>
          <p:spPr bwMode="auto">
            <a:xfrm>
              <a:off x="5315" y="1756"/>
              <a:ext cx="558" cy="96"/>
            </a:xfrm>
            <a:custGeom>
              <a:avLst/>
              <a:gdLst>
                <a:gd name="T0" fmla="*/ 24 w 278"/>
                <a:gd name="T1" fmla="*/ 0 h 48"/>
                <a:gd name="T2" fmla="*/ 0 w 278"/>
                <a:gd name="T3" fmla="*/ 22 h 48"/>
                <a:gd name="T4" fmla="*/ 0 w 278"/>
                <a:gd name="T5" fmla="*/ 26 h 48"/>
                <a:gd name="T6" fmla="*/ 24 w 278"/>
                <a:gd name="T7" fmla="*/ 48 h 48"/>
                <a:gd name="T8" fmla="*/ 255 w 278"/>
                <a:gd name="T9" fmla="*/ 48 h 48"/>
                <a:gd name="T10" fmla="*/ 278 w 278"/>
                <a:gd name="T11" fmla="*/ 26 h 48"/>
                <a:gd name="T12" fmla="*/ 278 w 278"/>
                <a:gd name="T13" fmla="*/ 22 h 48"/>
                <a:gd name="T14" fmla="*/ 255 w 278"/>
                <a:gd name="T15" fmla="*/ 0 h 48"/>
                <a:gd name="T16" fmla="*/ 148 w 278"/>
                <a:gd name="T17" fmla="*/ 0 h 48"/>
                <a:gd name="T18" fmla="*/ 24 w 278"/>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48">
                  <a:moveTo>
                    <a:pt x="24" y="0"/>
                  </a:moveTo>
                  <a:cubicBezTo>
                    <a:pt x="24" y="0"/>
                    <a:pt x="0" y="0"/>
                    <a:pt x="0" y="22"/>
                  </a:cubicBezTo>
                  <a:cubicBezTo>
                    <a:pt x="0" y="26"/>
                    <a:pt x="0" y="26"/>
                    <a:pt x="0" y="26"/>
                  </a:cubicBezTo>
                  <a:cubicBezTo>
                    <a:pt x="0" y="26"/>
                    <a:pt x="0" y="48"/>
                    <a:pt x="24" y="48"/>
                  </a:cubicBezTo>
                  <a:cubicBezTo>
                    <a:pt x="255" y="48"/>
                    <a:pt x="255" y="48"/>
                    <a:pt x="255" y="48"/>
                  </a:cubicBezTo>
                  <a:cubicBezTo>
                    <a:pt x="255" y="48"/>
                    <a:pt x="278" y="48"/>
                    <a:pt x="278" y="26"/>
                  </a:cubicBezTo>
                  <a:cubicBezTo>
                    <a:pt x="278" y="22"/>
                    <a:pt x="278" y="22"/>
                    <a:pt x="278" y="22"/>
                  </a:cubicBezTo>
                  <a:cubicBezTo>
                    <a:pt x="278" y="22"/>
                    <a:pt x="278" y="0"/>
                    <a:pt x="255"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4"/>
            <p:cNvSpPr>
              <a:spLocks/>
            </p:cNvSpPr>
            <p:nvPr/>
          </p:nvSpPr>
          <p:spPr bwMode="auto">
            <a:xfrm>
              <a:off x="5315" y="1926"/>
              <a:ext cx="558" cy="96"/>
            </a:xfrm>
            <a:custGeom>
              <a:avLst/>
              <a:gdLst>
                <a:gd name="T0" fmla="*/ 24 w 278"/>
                <a:gd name="T1" fmla="*/ 0 h 48"/>
                <a:gd name="T2" fmla="*/ 0 w 278"/>
                <a:gd name="T3" fmla="*/ 23 h 48"/>
                <a:gd name="T4" fmla="*/ 0 w 278"/>
                <a:gd name="T5" fmla="*/ 27 h 48"/>
                <a:gd name="T6" fmla="*/ 24 w 278"/>
                <a:gd name="T7" fmla="*/ 48 h 48"/>
                <a:gd name="T8" fmla="*/ 255 w 278"/>
                <a:gd name="T9" fmla="*/ 48 h 48"/>
                <a:gd name="T10" fmla="*/ 278 w 278"/>
                <a:gd name="T11" fmla="*/ 27 h 48"/>
                <a:gd name="T12" fmla="*/ 278 w 278"/>
                <a:gd name="T13" fmla="*/ 23 h 48"/>
                <a:gd name="T14" fmla="*/ 255 w 278"/>
                <a:gd name="T15" fmla="*/ 0 h 48"/>
                <a:gd name="T16" fmla="*/ 148 w 278"/>
                <a:gd name="T17" fmla="*/ 0 h 48"/>
                <a:gd name="T18" fmla="*/ 24 w 278"/>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48">
                  <a:moveTo>
                    <a:pt x="24" y="0"/>
                  </a:moveTo>
                  <a:cubicBezTo>
                    <a:pt x="24" y="0"/>
                    <a:pt x="0" y="0"/>
                    <a:pt x="0" y="23"/>
                  </a:cubicBezTo>
                  <a:cubicBezTo>
                    <a:pt x="0" y="27"/>
                    <a:pt x="0" y="27"/>
                    <a:pt x="0" y="27"/>
                  </a:cubicBezTo>
                  <a:cubicBezTo>
                    <a:pt x="0" y="27"/>
                    <a:pt x="0" y="48"/>
                    <a:pt x="24" y="48"/>
                  </a:cubicBezTo>
                  <a:cubicBezTo>
                    <a:pt x="255" y="48"/>
                    <a:pt x="255" y="48"/>
                    <a:pt x="255" y="48"/>
                  </a:cubicBezTo>
                  <a:cubicBezTo>
                    <a:pt x="255" y="48"/>
                    <a:pt x="278" y="48"/>
                    <a:pt x="278" y="27"/>
                  </a:cubicBezTo>
                  <a:cubicBezTo>
                    <a:pt x="278" y="23"/>
                    <a:pt x="278" y="23"/>
                    <a:pt x="278" y="23"/>
                  </a:cubicBezTo>
                  <a:cubicBezTo>
                    <a:pt x="278" y="23"/>
                    <a:pt x="278" y="0"/>
                    <a:pt x="255"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5"/>
            <p:cNvSpPr>
              <a:spLocks/>
            </p:cNvSpPr>
            <p:nvPr/>
          </p:nvSpPr>
          <p:spPr bwMode="auto">
            <a:xfrm>
              <a:off x="5315" y="2098"/>
              <a:ext cx="558" cy="98"/>
            </a:xfrm>
            <a:custGeom>
              <a:avLst/>
              <a:gdLst>
                <a:gd name="T0" fmla="*/ 24 w 278"/>
                <a:gd name="T1" fmla="*/ 0 h 49"/>
                <a:gd name="T2" fmla="*/ 0 w 278"/>
                <a:gd name="T3" fmla="*/ 22 h 49"/>
                <a:gd name="T4" fmla="*/ 0 w 278"/>
                <a:gd name="T5" fmla="*/ 27 h 49"/>
                <a:gd name="T6" fmla="*/ 24 w 278"/>
                <a:gd name="T7" fmla="*/ 49 h 49"/>
                <a:gd name="T8" fmla="*/ 255 w 278"/>
                <a:gd name="T9" fmla="*/ 49 h 49"/>
                <a:gd name="T10" fmla="*/ 278 w 278"/>
                <a:gd name="T11" fmla="*/ 27 h 49"/>
                <a:gd name="T12" fmla="*/ 278 w 278"/>
                <a:gd name="T13" fmla="*/ 22 h 49"/>
                <a:gd name="T14" fmla="*/ 255 w 278"/>
                <a:gd name="T15" fmla="*/ 0 h 49"/>
                <a:gd name="T16" fmla="*/ 148 w 278"/>
                <a:gd name="T17" fmla="*/ 0 h 49"/>
                <a:gd name="T18" fmla="*/ 24 w 278"/>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49">
                  <a:moveTo>
                    <a:pt x="24" y="0"/>
                  </a:moveTo>
                  <a:cubicBezTo>
                    <a:pt x="24" y="0"/>
                    <a:pt x="0" y="0"/>
                    <a:pt x="0" y="22"/>
                  </a:cubicBezTo>
                  <a:cubicBezTo>
                    <a:pt x="0" y="27"/>
                    <a:pt x="0" y="27"/>
                    <a:pt x="0" y="27"/>
                  </a:cubicBezTo>
                  <a:cubicBezTo>
                    <a:pt x="0" y="27"/>
                    <a:pt x="0" y="49"/>
                    <a:pt x="24" y="49"/>
                  </a:cubicBezTo>
                  <a:cubicBezTo>
                    <a:pt x="255" y="49"/>
                    <a:pt x="255" y="49"/>
                    <a:pt x="255" y="49"/>
                  </a:cubicBezTo>
                  <a:cubicBezTo>
                    <a:pt x="255" y="49"/>
                    <a:pt x="278" y="49"/>
                    <a:pt x="278" y="27"/>
                  </a:cubicBezTo>
                  <a:cubicBezTo>
                    <a:pt x="278" y="22"/>
                    <a:pt x="278" y="22"/>
                    <a:pt x="278" y="22"/>
                  </a:cubicBezTo>
                  <a:cubicBezTo>
                    <a:pt x="278" y="22"/>
                    <a:pt x="278" y="0"/>
                    <a:pt x="255"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6"/>
            <p:cNvSpPr>
              <a:spLocks/>
            </p:cNvSpPr>
            <p:nvPr/>
          </p:nvSpPr>
          <p:spPr bwMode="auto">
            <a:xfrm>
              <a:off x="5315" y="2270"/>
              <a:ext cx="558" cy="98"/>
            </a:xfrm>
            <a:custGeom>
              <a:avLst/>
              <a:gdLst>
                <a:gd name="T0" fmla="*/ 24 w 278"/>
                <a:gd name="T1" fmla="*/ 0 h 49"/>
                <a:gd name="T2" fmla="*/ 0 w 278"/>
                <a:gd name="T3" fmla="*/ 23 h 49"/>
                <a:gd name="T4" fmla="*/ 0 w 278"/>
                <a:gd name="T5" fmla="*/ 26 h 49"/>
                <a:gd name="T6" fmla="*/ 24 w 278"/>
                <a:gd name="T7" fmla="*/ 49 h 49"/>
                <a:gd name="T8" fmla="*/ 255 w 278"/>
                <a:gd name="T9" fmla="*/ 49 h 49"/>
                <a:gd name="T10" fmla="*/ 278 w 278"/>
                <a:gd name="T11" fmla="*/ 26 h 49"/>
                <a:gd name="T12" fmla="*/ 278 w 278"/>
                <a:gd name="T13" fmla="*/ 23 h 49"/>
                <a:gd name="T14" fmla="*/ 255 w 278"/>
                <a:gd name="T15" fmla="*/ 0 h 49"/>
                <a:gd name="T16" fmla="*/ 148 w 278"/>
                <a:gd name="T17" fmla="*/ 0 h 49"/>
                <a:gd name="T18" fmla="*/ 24 w 278"/>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49">
                  <a:moveTo>
                    <a:pt x="24" y="0"/>
                  </a:moveTo>
                  <a:cubicBezTo>
                    <a:pt x="24" y="0"/>
                    <a:pt x="0" y="0"/>
                    <a:pt x="0" y="23"/>
                  </a:cubicBezTo>
                  <a:cubicBezTo>
                    <a:pt x="0" y="26"/>
                    <a:pt x="0" y="26"/>
                    <a:pt x="0" y="26"/>
                  </a:cubicBezTo>
                  <a:cubicBezTo>
                    <a:pt x="0" y="26"/>
                    <a:pt x="0" y="49"/>
                    <a:pt x="24" y="49"/>
                  </a:cubicBezTo>
                  <a:cubicBezTo>
                    <a:pt x="255" y="49"/>
                    <a:pt x="255" y="49"/>
                    <a:pt x="255" y="49"/>
                  </a:cubicBezTo>
                  <a:cubicBezTo>
                    <a:pt x="255" y="49"/>
                    <a:pt x="278" y="49"/>
                    <a:pt x="278" y="26"/>
                  </a:cubicBezTo>
                  <a:cubicBezTo>
                    <a:pt x="278" y="23"/>
                    <a:pt x="278" y="23"/>
                    <a:pt x="278" y="23"/>
                  </a:cubicBezTo>
                  <a:cubicBezTo>
                    <a:pt x="278" y="23"/>
                    <a:pt x="278" y="0"/>
                    <a:pt x="255"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7"/>
            <p:cNvSpPr>
              <a:spLocks/>
            </p:cNvSpPr>
            <p:nvPr/>
          </p:nvSpPr>
          <p:spPr bwMode="auto">
            <a:xfrm>
              <a:off x="5315" y="2440"/>
              <a:ext cx="558" cy="100"/>
            </a:xfrm>
            <a:custGeom>
              <a:avLst/>
              <a:gdLst>
                <a:gd name="T0" fmla="*/ 24 w 278"/>
                <a:gd name="T1" fmla="*/ 0 h 50"/>
                <a:gd name="T2" fmla="*/ 0 w 278"/>
                <a:gd name="T3" fmla="*/ 24 h 50"/>
                <a:gd name="T4" fmla="*/ 0 w 278"/>
                <a:gd name="T5" fmla="*/ 28 h 50"/>
                <a:gd name="T6" fmla="*/ 24 w 278"/>
                <a:gd name="T7" fmla="*/ 50 h 50"/>
                <a:gd name="T8" fmla="*/ 255 w 278"/>
                <a:gd name="T9" fmla="*/ 50 h 50"/>
                <a:gd name="T10" fmla="*/ 278 w 278"/>
                <a:gd name="T11" fmla="*/ 28 h 50"/>
                <a:gd name="T12" fmla="*/ 278 w 278"/>
                <a:gd name="T13" fmla="*/ 24 h 50"/>
                <a:gd name="T14" fmla="*/ 255 w 278"/>
                <a:gd name="T15" fmla="*/ 0 h 50"/>
                <a:gd name="T16" fmla="*/ 148 w 278"/>
                <a:gd name="T17" fmla="*/ 0 h 50"/>
                <a:gd name="T18" fmla="*/ 24 w 27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50">
                  <a:moveTo>
                    <a:pt x="24" y="0"/>
                  </a:moveTo>
                  <a:cubicBezTo>
                    <a:pt x="24" y="0"/>
                    <a:pt x="0" y="0"/>
                    <a:pt x="0" y="24"/>
                  </a:cubicBezTo>
                  <a:cubicBezTo>
                    <a:pt x="0" y="28"/>
                    <a:pt x="0" y="28"/>
                    <a:pt x="0" y="28"/>
                  </a:cubicBezTo>
                  <a:cubicBezTo>
                    <a:pt x="0" y="28"/>
                    <a:pt x="0" y="50"/>
                    <a:pt x="24" y="50"/>
                  </a:cubicBezTo>
                  <a:cubicBezTo>
                    <a:pt x="255" y="50"/>
                    <a:pt x="255" y="50"/>
                    <a:pt x="255" y="50"/>
                  </a:cubicBezTo>
                  <a:cubicBezTo>
                    <a:pt x="255" y="50"/>
                    <a:pt x="278" y="50"/>
                    <a:pt x="278" y="28"/>
                  </a:cubicBezTo>
                  <a:cubicBezTo>
                    <a:pt x="278" y="24"/>
                    <a:pt x="278" y="24"/>
                    <a:pt x="278" y="24"/>
                  </a:cubicBezTo>
                  <a:cubicBezTo>
                    <a:pt x="278" y="24"/>
                    <a:pt x="278" y="0"/>
                    <a:pt x="255"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8"/>
            <p:cNvSpPr>
              <a:spLocks/>
            </p:cNvSpPr>
            <p:nvPr/>
          </p:nvSpPr>
          <p:spPr bwMode="auto">
            <a:xfrm>
              <a:off x="5315" y="2614"/>
              <a:ext cx="558" cy="98"/>
            </a:xfrm>
            <a:custGeom>
              <a:avLst/>
              <a:gdLst>
                <a:gd name="T0" fmla="*/ 24 w 278"/>
                <a:gd name="T1" fmla="*/ 0 h 49"/>
                <a:gd name="T2" fmla="*/ 0 w 278"/>
                <a:gd name="T3" fmla="*/ 22 h 49"/>
                <a:gd name="T4" fmla="*/ 0 w 278"/>
                <a:gd name="T5" fmla="*/ 27 h 49"/>
                <a:gd name="T6" fmla="*/ 24 w 278"/>
                <a:gd name="T7" fmla="*/ 49 h 49"/>
                <a:gd name="T8" fmla="*/ 255 w 278"/>
                <a:gd name="T9" fmla="*/ 49 h 49"/>
                <a:gd name="T10" fmla="*/ 278 w 278"/>
                <a:gd name="T11" fmla="*/ 27 h 49"/>
                <a:gd name="T12" fmla="*/ 278 w 278"/>
                <a:gd name="T13" fmla="*/ 22 h 49"/>
                <a:gd name="T14" fmla="*/ 255 w 278"/>
                <a:gd name="T15" fmla="*/ 0 h 49"/>
                <a:gd name="T16" fmla="*/ 148 w 278"/>
                <a:gd name="T17" fmla="*/ 0 h 49"/>
                <a:gd name="T18" fmla="*/ 24 w 278"/>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49">
                  <a:moveTo>
                    <a:pt x="24" y="0"/>
                  </a:moveTo>
                  <a:cubicBezTo>
                    <a:pt x="24" y="0"/>
                    <a:pt x="0" y="0"/>
                    <a:pt x="0" y="22"/>
                  </a:cubicBezTo>
                  <a:cubicBezTo>
                    <a:pt x="0" y="27"/>
                    <a:pt x="0" y="27"/>
                    <a:pt x="0" y="27"/>
                  </a:cubicBezTo>
                  <a:cubicBezTo>
                    <a:pt x="0" y="27"/>
                    <a:pt x="0" y="49"/>
                    <a:pt x="24" y="49"/>
                  </a:cubicBezTo>
                  <a:cubicBezTo>
                    <a:pt x="255" y="49"/>
                    <a:pt x="255" y="49"/>
                    <a:pt x="255" y="49"/>
                  </a:cubicBezTo>
                  <a:cubicBezTo>
                    <a:pt x="255" y="49"/>
                    <a:pt x="278" y="49"/>
                    <a:pt x="278" y="27"/>
                  </a:cubicBezTo>
                  <a:cubicBezTo>
                    <a:pt x="278" y="22"/>
                    <a:pt x="278" y="22"/>
                    <a:pt x="278" y="22"/>
                  </a:cubicBezTo>
                  <a:cubicBezTo>
                    <a:pt x="278" y="22"/>
                    <a:pt x="278" y="0"/>
                    <a:pt x="255"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9"/>
            <p:cNvSpPr>
              <a:spLocks/>
            </p:cNvSpPr>
            <p:nvPr/>
          </p:nvSpPr>
          <p:spPr bwMode="auto">
            <a:xfrm>
              <a:off x="5315" y="2786"/>
              <a:ext cx="558" cy="98"/>
            </a:xfrm>
            <a:custGeom>
              <a:avLst/>
              <a:gdLst>
                <a:gd name="T0" fmla="*/ 24 w 278"/>
                <a:gd name="T1" fmla="*/ 0 h 49"/>
                <a:gd name="T2" fmla="*/ 0 w 278"/>
                <a:gd name="T3" fmla="*/ 22 h 49"/>
                <a:gd name="T4" fmla="*/ 0 w 278"/>
                <a:gd name="T5" fmla="*/ 26 h 49"/>
                <a:gd name="T6" fmla="*/ 24 w 278"/>
                <a:gd name="T7" fmla="*/ 49 h 49"/>
                <a:gd name="T8" fmla="*/ 255 w 278"/>
                <a:gd name="T9" fmla="*/ 49 h 49"/>
                <a:gd name="T10" fmla="*/ 278 w 278"/>
                <a:gd name="T11" fmla="*/ 26 h 49"/>
                <a:gd name="T12" fmla="*/ 278 w 278"/>
                <a:gd name="T13" fmla="*/ 22 h 49"/>
                <a:gd name="T14" fmla="*/ 255 w 278"/>
                <a:gd name="T15" fmla="*/ 0 h 49"/>
                <a:gd name="T16" fmla="*/ 148 w 278"/>
                <a:gd name="T17" fmla="*/ 0 h 49"/>
                <a:gd name="T18" fmla="*/ 24 w 278"/>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49">
                  <a:moveTo>
                    <a:pt x="24" y="0"/>
                  </a:moveTo>
                  <a:cubicBezTo>
                    <a:pt x="24" y="0"/>
                    <a:pt x="0" y="0"/>
                    <a:pt x="0" y="22"/>
                  </a:cubicBezTo>
                  <a:cubicBezTo>
                    <a:pt x="0" y="26"/>
                    <a:pt x="0" y="26"/>
                    <a:pt x="0" y="26"/>
                  </a:cubicBezTo>
                  <a:cubicBezTo>
                    <a:pt x="0" y="26"/>
                    <a:pt x="0" y="49"/>
                    <a:pt x="24" y="49"/>
                  </a:cubicBezTo>
                  <a:cubicBezTo>
                    <a:pt x="255" y="49"/>
                    <a:pt x="255" y="49"/>
                    <a:pt x="255" y="49"/>
                  </a:cubicBezTo>
                  <a:cubicBezTo>
                    <a:pt x="255" y="49"/>
                    <a:pt x="278" y="49"/>
                    <a:pt x="278" y="26"/>
                  </a:cubicBezTo>
                  <a:cubicBezTo>
                    <a:pt x="278" y="22"/>
                    <a:pt x="278" y="22"/>
                    <a:pt x="278" y="22"/>
                  </a:cubicBezTo>
                  <a:cubicBezTo>
                    <a:pt x="278" y="22"/>
                    <a:pt x="278" y="0"/>
                    <a:pt x="255"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0"/>
            <p:cNvSpPr>
              <a:spLocks/>
            </p:cNvSpPr>
            <p:nvPr/>
          </p:nvSpPr>
          <p:spPr bwMode="auto">
            <a:xfrm>
              <a:off x="5315" y="2958"/>
              <a:ext cx="558" cy="96"/>
            </a:xfrm>
            <a:custGeom>
              <a:avLst/>
              <a:gdLst>
                <a:gd name="T0" fmla="*/ 24 w 278"/>
                <a:gd name="T1" fmla="*/ 0 h 48"/>
                <a:gd name="T2" fmla="*/ 0 w 278"/>
                <a:gd name="T3" fmla="*/ 22 h 48"/>
                <a:gd name="T4" fmla="*/ 0 w 278"/>
                <a:gd name="T5" fmla="*/ 26 h 48"/>
                <a:gd name="T6" fmla="*/ 24 w 278"/>
                <a:gd name="T7" fmla="*/ 48 h 48"/>
                <a:gd name="T8" fmla="*/ 255 w 278"/>
                <a:gd name="T9" fmla="*/ 48 h 48"/>
                <a:gd name="T10" fmla="*/ 278 w 278"/>
                <a:gd name="T11" fmla="*/ 26 h 48"/>
                <a:gd name="T12" fmla="*/ 278 w 278"/>
                <a:gd name="T13" fmla="*/ 22 h 48"/>
                <a:gd name="T14" fmla="*/ 255 w 278"/>
                <a:gd name="T15" fmla="*/ 0 h 48"/>
                <a:gd name="T16" fmla="*/ 148 w 278"/>
                <a:gd name="T17" fmla="*/ 0 h 48"/>
                <a:gd name="T18" fmla="*/ 24 w 278"/>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48">
                  <a:moveTo>
                    <a:pt x="24" y="0"/>
                  </a:moveTo>
                  <a:cubicBezTo>
                    <a:pt x="24" y="0"/>
                    <a:pt x="0" y="0"/>
                    <a:pt x="0" y="22"/>
                  </a:cubicBezTo>
                  <a:cubicBezTo>
                    <a:pt x="0" y="26"/>
                    <a:pt x="0" y="26"/>
                    <a:pt x="0" y="26"/>
                  </a:cubicBezTo>
                  <a:cubicBezTo>
                    <a:pt x="0" y="26"/>
                    <a:pt x="0" y="48"/>
                    <a:pt x="24" y="48"/>
                  </a:cubicBezTo>
                  <a:cubicBezTo>
                    <a:pt x="255" y="48"/>
                    <a:pt x="255" y="48"/>
                    <a:pt x="255" y="48"/>
                  </a:cubicBezTo>
                  <a:cubicBezTo>
                    <a:pt x="255" y="48"/>
                    <a:pt x="278" y="48"/>
                    <a:pt x="278" y="26"/>
                  </a:cubicBezTo>
                  <a:cubicBezTo>
                    <a:pt x="278" y="22"/>
                    <a:pt x="278" y="22"/>
                    <a:pt x="278" y="22"/>
                  </a:cubicBezTo>
                  <a:cubicBezTo>
                    <a:pt x="278" y="22"/>
                    <a:pt x="278" y="0"/>
                    <a:pt x="255"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1"/>
            <p:cNvSpPr>
              <a:spLocks/>
            </p:cNvSpPr>
            <p:nvPr/>
          </p:nvSpPr>
          <p:spPr bwMode="auto">
            <a:xfrm>
              <a:off x="5315" y="3128"/>
              <a:ext cx="558" cy="96"/>
            </a:xfrm>
            <a:custGeom>
              <a:avLst/>
              <a:gdLst>
                <a:gd name="T0" fmla="*/ 24 w 278"/>
                <a:gd name="T1" fmla="*/ 0 h 48"/>
                <a:gd name="T2" fmla="*/ 0 w 278"/>
                <a:gd name="T3" fmla="*/ 22 h 48"/>
                <a:gd name="T4" fmla="*/ 0 w 278"/>
                <a:gd name="T5" fmla="*/ 26 h 48"/>
                <a:gd name="T6" fmla="*/ 24 w 278"/>
                <a:gd name="T7" fmla="*/ 48 h 48"/>
                <a:gd name="T8" fmla="*/ 255 w 278"/>
                <a:gd name="T9" fmla="*/ 48 h 48"/>
                <a:gd name="T10" fmla="*/ 278 w 278"/>
                <a:gd name="T11" fmla="*/ 26 h 48"/>
                <a:gd name="T12" fmla="*/ 278 w 278"/>
                <a:gd name="T13" fmla="*/ 22 h 48"/>
                <a:gd name="T14" fmla="*/ 255 w 278"/>
                <a:gd name="T15" fmla="*/ 0 h 48"/>
                <a:gd name="T16" fmla="*/ 148 w 278"/>
                <a:gd name="T17" fmla="*/ 0 h 48"/>
                <a:gd name="T18" fmla="*/ 24 w 278"/>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48">
                  <a:moveTo>
                    <a:pt x="24" y="0"/>
                  </a:moveTo>
                  <a:cubicBezTo>
                    <a:pt x="24" y="0"/>
                    <a:pt x="0" y="0"/>
                    <a:pt x="0" y="22"/>
                  </a:cubicBezTo>
                  <a:cubicBezTo>
                    <a:pt x="0" y="26"/>
                    <a:pt x="0" y="26"/>
                    <a:pt x="0" y="26"/>
                  </a:cubicBezTo>
                  <a:cubicBezTo>
                    <a:pt x="0" y="26"/>
                    <a:pt x="0" y="48"/>
                    <a:pt x="24" y="48"/>
                  </a:cubicBezTo>
                  <a:cubicBezTo>
                    <a:pt x="255" y="48"/>
                    <a:pt x="255" y="48"/>
                    <a:pt x="255" y="48"/>
                  </a:cubicBezTo>
                  <a:cubicBezTo>
                    <a:pt x="255" y="48"/>
                    <a:pt x="278" y="48"/>
                    <a:pt x="278" y="26"/>
                  </a:cubicBezTo>
                  <a:cubicBezTo>
                    <a:pt x="278" y="22"/>
                    <a:pt x="278" y="22"/>
                    <a:pt x="278" y="22"/>
                  </a:cubicBezTo>
                  <a:cubicBezTo>
                    <a:pt x="278" y="22"/>
                    <a:pt x="278" y="0"/>
                    <a:pt x="255" y="0"/>
                  </a:cubicBezTo>
                  <a:cubicBezTo>
                    <a:pt x="148" y="0"/>
                    <a:pt x="148" y="0"/>
                    <a:pt x="148" y="0"/>
                  </a:cubicBezTo>
                  <a:lnTo>
                    <a:pt x="24" y="0"/>
                  </a:lnTo>
                  <a:close/>
                </a:path>
              </a:pathLst>
            </a:custGeom>
            <a:solidFill>
              <a:srgbClr val="5E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2"/>
            <p:cNvSpPr>
              <a:spLocks/>
            </p:cNvSpPr>
            <p:nvPr/>
          </p:nvSpPr>
          <p:spPr bwMode="auto">
            <a:xfrm>
              <a:off x="5766" y="1602"/>
              <a:ext cx="54" cy="56"/>
            </a:xfrm>
            <a:custGeom>
              <a:avLst/>
              <a:gdLst>
                <a:gd name="T0" fmla="*/ 13 w 27"/>
                <a:gd name="T1" fmla="*/ 28 h 28"/>
                <a:gd name="T2" fmla="*/ 27 w 27"/>
                <a:gd name="T3" fmla="*/ 14 h 28"/>
                <a:gd name="T4" fmla="*/ 13 w 27"/>
                <a:gd name="T5" fmla="*/ 0 h 28"/>
                <a:gd name="T6" fmla="*/ 0 w 27"/>
                <a:gd name="T7" fmla="*/ 14 h 28"/>
                <a:gd name="T8" fmla="*/ 13 w 27"/>
                <a:gd name="T9" fmla="*/ 28 h 28"/>
              </a:gdLst>
              <a:ahLst/>
              <a:cxnLst>
                <a:cxn ang="0">
                  <a:pos x="T0" y="T1"/>
                </a:cxn>
                <a:cxn ang="0">
                  <a:pos x="T2" y="T3"/>
                </a:cxn>
                <a:cxn ang="0">
                  <a:pos x="T4" y="T5"/>
                </a:cxn>
                <a:cxn ang="0">
                  <a:pos x="T6" y="T7"/>
                </a:cxn>
                <a:cxn ang="0">
                  <a:pos x="T8" y="T9"/>
                </a:cxn>
              </a:cxnLst>
              <a:rect l="0" t="0" r="r" b="b"/>
              <a:pathLst>
                <a:path w="27" h="28">
                  <a:moveTo>
                    <a:pt x="13" y="28"/>
                  </a:moveTo>
                  <a:cubicBezTo>
                    <a:pt x="21" y="28"/>
                    <a:pt x="27" y="22"/>
                    <a:pt x="27" y="14"/>
                  </a:cubicBezTo>
                  <a:cubicBezTo>
                    <a:pt x="27" y="7"/>
                    <a:pt x="21" y="0"/>
                    <a:pt x="13" y="0"/>
                  </a:cubicBezTo>
                  <a:cubicBezTo>
                    <a:pt x="7" y="0"/>
                    <a:pt x="0" y="7"/>
                    <a:pt x="0" y="14"/>
                  </a:cubicBezTo>
                  <a:cubicBezTo>
                    <a:pt x="0" y="22"/>
                    <a:pt x="7" y="28"/>
                    <a:pt x="13"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3"/>
            <p:cNvSpPr>
              <a:spLocks/>
            </p:cNvSpPr>
            <p:nvPr/>
          </p:nvSpPr>
          <p:spPr bwMode="auto">
            <a:xfrm>
              <a:off x="5766" y="1776"/>
              <a:ext cx="54" cy="54"/>
            </a:xfrm>
            <a:custGeom>
              <a:avLst/>
              <a:gdLst>
                <a:gd name="T0" fmla="*/ 13 w 27"/>
                <a:gd name="T1" fmla="*/ 27 h 27"/>
                <a:gd name="T2" fmla="*/ 27 w 27"/>
                <a:gd name="T3" fmla="*/ 13 h 27"/>
                <a:gd name="T4" fmla="*/ 13 w 27"/>
                <a:gd name="T5" fmla="*/ 0 h 27"/>
                <a:gd name="T6" fmla="*/ 0 w 27"/>
                <a:gd name="T7" fmla="*/ 13 h 27"/>
                <a:gd name="T8" fmla="*/ 13 w 27"/>
                <a:gd name="T9" fmla="*/ 27 h 27"/>
              </a:gdLst>
              <a:ahLst/>
              <a:cxnLst>
                <a:cxn ang="0">
                  <a:pos x="T0" y="T1"/>
                </a:cxn>
                <a:cxn ang="0">
                  <a:pos x="T2" y="T3"/>
                </a:cxn>
                <a:cxn ang="0">
                  <a:pos x="T4" y="T5"/>
                </a:cxn>
                <a:cxn ang="0">
                  <a:pos x="T6" y="T7"/>
                </a:cxn>
                <a:cxn ang="0">
                  <a:pos x="T8" y="T9"/>
                </a:cxn>
              </a:cxnLst>
              <a:rect l="0" t="0" r="r" b="b"/>
              <a:pathLst>
                <a:path w="27" h="27">
                  <a:moveTo>
                    <a:pt x="13" y="27"/>
                  </a:moveTo>
                  <a:cubicBezTo>
                    <a:pt x="21" y="27"/>
                    <a:pt x="27" y="21"/>
                    <a:pt x="27" y="13"/>
                  </a:cubicBezTo>
                  <a:cubicBezTo>
                    <a:pt x="27" y="5"/>
                    <a:pt x="21" y="0"/>
                    <a:pt x="13" y="0"/>
                  </a:cubicBezTo>
                  <a:cubicBezTo>
                    <a:pt x="7" y="0"/>
                    <a:pt x="0" y="5"/>
                    <a:pt x="0" y="13"/>
                  </a:cubicBezTo>
                  <a:cubicBezTo>
                    <a:pt x="0" y="21"/>
                    <a:pt x="7" y="27"/>
                    <a:pt x="1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4"/>
            <p:cNvSpPr>
              <a:spLocks/>
            </p:cNvSpPr>
            <p:nvPr/>
          </p:nvSpPr>
          <p:spPr bwMode="auto">
            <a:xfrm>
              <a:off x="5766" y="1950"/>
              <a:ext cx="54" cy="52"/>
            </a:xfrm>
            <a:custGeom>
              <a:avLst/>
              <a:gdLst>
                <a:gd name="T0" fmla="*/ 13 w 27"/>
                <a:gd name="T1" fmla="*/ 26 h 26"/>
                <a:gd name="T2" fmla="*/ 27 w 27"/>
                <a:gd name="T3" fmla="*/ 12 h 26"/>
                <a:gd name="T4" fmla="*/ 13 w 27"/>
                <a:gd name="T5" fmla="*/ 0 h 26"/>
                <a:gd name="T6" fmla="*/ 0 w 27"/>
                <a:gd name="T7" fmla="*/ 12 h 26"/>
                <a:gd name="T8" fmla="*/ 13 w 27"/>
                <a:gd name="T9" fmla="*/ 26 h 26"/>
              </a:gdLst>
              <a:ahLst/>
              <a:cxnLst>
                <a:cxn ang="0">
                  <a:pos x="T0" y="T1"/>
                </a:cxn>
                <a:cxn ang="0">
                  <a:pos x="T2" y="T3"/>
                </a:cxn>
                <a:cxn ang="0">
                  <a:pos x="T4" y="T5"/>
                </a:cxn>
                <a:cxn ang="0">
                  <a:pos x="T6" y="T7"/>
                </a:cxn>
                <a:cxn ang="0">
                  <a:pos x="T8" y="T9"/>
                </a:cxn>
              </a:cxnLst>
              <a:rect l="0" t="0" r="r" b="b"/>
              <a:pathLst>
                <a:path w="27" h="26">
                  <a:moveTo>
                    <a:pt x="13" y="26"/>
                  </a:moveTo>
                  <a:cubicBezTo>
                    <a:pt x="21" y="26"/>
                    <a:pt x="27" y="20"/>
                    <a:pt x="27" y="12"/>
                  </a:cubicBezTo>
                  <a:cubicBezTo>
                    <a:pt x="27" y="5"/>
                    <a:pt x="21" y="0"/>
                    <a:pt x="13" y="0"/>
                  </a:cubicBezTo>
                  <a:cubicBezTo>
                    <a:pt x="7" y="0"/>
                    <a:pt x="0" y="5"/>
                    <a:pt x="0" y="12"/>
                  </a:cubicBezTo>
                  <a:cubicBezTo>
                    <a:pt x="0" y="20"/>
                    <a:pt x="7" y="26"/>
                    <a:pt x="13"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5"/>
            <p:cNvSpPr>
              <a:spLocks/>
            </p:cNvSpPr>
            <p:nvPr/>
          </p:nvSpPr>
          <p:spPr bwMode="auto">
            <a:xfrm>
              <a:off x="5766" y="2120"/>
              <a:ext cx="54" cy="54"/>
            </a:xfrm>
            <a:custGeom>
              <a:avLst/>
              <a:gdLst>
                <a:gd name="T0" fmla="*/ 13 w 27"/>
                <a:gd name="T1" fmla="*/ 27 h 27"/>
                <a:gd name="T2" fmla="*/ 27 w 27"/>
                <a:gd name="T3" fmla="*/ 13 h 27"/>
                <a:gd name="T4" fmla="*/ 13 w 27"/>
                <a:gd name="T5" fmla="*/ 0 h 27"/>
                <a:gd name="T6" fmla="*/ 0 w 27"/>
                <a:gd name="T7" fmla="*/ 13 h 27"/>
                <a:gd name="T8" fmla="*/ 13 w 27"/>
                <a:gd name="T9" fmla="*/ 27 h 27"/>
              </a:gdLst>
              <a:ahLst/>
              <a:cxnLst>
                <a:cxn ang="0">
                  <a:pos x="T0" y="T1"/>
                </a:cxn>
                <a:cxn ang="0">
                  <a:pos x="T2" y="T3"/>
                </a:cxn>
                <a:cxn ang="0">
                  <a:pos x="T4" y="T5"/>
                </a:cxn>
                <a:cxn ang="0">
                  <a:pos x="T6" y="T7"/>
                </a:cxn>
                <a:cxn ang="0">
                  <a:pos x="T8" y="T9"/>
                </a:cxn>
              </a:cxnLst>
              <a:rect l="0" t="0" r="r" b="b"/>
              <a:pathLst>
                <a:path w="27" h="27">
                  <a:moveTo>
                    <a:pt x="13" y="27"/>
                  </a:moveTo>
                  <a:cubicBezTo>
                    <a:pt x="21" y="27"/>
                    <a:pt x="27" y="21"/>
                    <a:pt x="27" y="13"/>
                  </a:cubicBezTo>
                  <a:cubicBezTo>
                    <a:pt x="27" y="7"/>
                    <a:pt x="21" y="0"/>
                    <a:pt x="13" y="0"/>
                  </a:cubicBezTo>
                  <a:cubicBezTo>
                    <a:pt x="7" y="0"/>
                    <a:pt x="0" y="7"/>
                    <a:pt x="0" y="13"/>
                  </a:cubicBezTo>
                  <a:cubicBezTo>
                    <a:pt x="0" y="21"/>
                    <a:pt x="7" y="27"/>
                    <a:pt x="1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6"/>
            <p:cNvSpPr>
              <a:spLocks/>
            </p:cNvSpPr>
            <p:nvPr/>
          </p:nvSpPr>
          <p:spPr bwMode="auto">
            <a:xfrm>
              <a:off x="5766" y="2292"/>
              <a:ext cx="54" cy="54"/>
            </a:xfrm>
            <a:custGeom>
              <a:avLst/>
              <a:gdLst>
                <a:gd name="T0" fmla="*/ 13 w 27"/>
                <a:gd name="T1" fmla="*/ 27 h 27"/>
                <a:gd name="T2" fmla="*/ 27 w 27"/>
                <a:gd name="T3" fmla="*/ 13 h 27"/>
                <a:gd name="T4" fmla="*/ 13 w 27"/>
                <a:gd name="T5" fmla="*/ 0 h 27"/>
                <a:gd name="T6" fmla="*/ 0 w 27"/>
                <a:gd name="T7" fmla="*/ 13 h 27"/>
                <a:gd name="T8" fmla="*/ 13 w 27"/>
                <a:gd name="T9" fmla="*/ 27 h 27"/>
              </a:gdLst>
              <a:ahLst/>
              <a:cxnLst>
                <a:cxn ang="0">
                  <a:pos x="T0" y="T1"/>
                </a:cxn>
                <a:cxn ang="0">
                  <a:pos x="T2" y="T3"/>
                </a:cxn>
                <a:cxn ang="0">
                  <a:pos x="T4" y="T5"/>
                </a:cxn>
                <a:cxn ang="0">
                  <a:pos x="T6" y="T7"/>
                </a:cxn>
                <a:cxn ang="0">
                  <a:pos x="T8" y="T9"/>
                </a:cxn>
              </a:cxnLst>
              <a:rect l="0" t="0" r="r" b="b"/>
              <a:pathLst>
                <a:path w="27" h="27">
                  <a:moveTo>
                    <a:pt x="13" y="27"/>
                  </a:moveTo>
                  <a:cubicBezTo>
                    <a:pt x="21" y="27"/>
                    <a:pt x="27" y="20"/>
                    <a:pt x="27" y="13"/>
                  </a:cubicBezTo>
                  <a:cubicBezTo>
                    <a:pt x="27" y="7"/>
                    <a:pt x="21" y="0"/>
                    <a:pt x="13" y="0"/>
                  </a:cubicBezTo>
                  <a:cubicBezTo>
                    <a:pt x="7" y="0"/>
                    <a:pt x="0" y="7"/>
                    <a:pt x="0" y="13"/>
                  </a:cubicBezTo>
                  <a:cubicBezTo>
                    <a:pt x="0" y="20"/>
                    <a:pt x="7" y="27"/>
                    <a:pt x="1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7"/>
            <p:cNvSpPr>
              <a:spLocks/>
            </p:cNvSpPr>
            <p:nvPr/>
          </p:nvSpPr>
          <p:spPr bwMode="auto">
            <a:xfrm>
              <a:off x="5766" y="2464"/>
              <a:ext cx="54" cy="52"/>
            </a:xfrm>
            <a:custGeom>
              <a:avLst/>
              <a:gdLst>
                <a:gd name="T0" fmla="*/ 13 w 27"/>
                <a:gd name="T1" fmla="*/ 26 h 26"/>
                <a:gd name="T2" fmla="*/ 27 w 27"/>
                <a:gd name="T3" fmla="*/ 13 h 26"/>
                <a:gd name="T4" fmla="*/ 13 w 27"/>
                <a:gd name="T5" fmla="*/ 0 h 26"/>
                <a:gd name="T6" fmla="*/ 0 w 27"/>
                <a:gd name="T7" fmla="*/ 13 h 26"/>
                <a:gd name="T8" fmla="*/ 13 w 27"/>
                <a:gd name="T9" fmla="*/ 26 h 26"/>
              </a:gdLst>
              <a:ahLst/>
              <a:cxnLst>
                <a:cxn ang="0">
                  <a:pos x="T0" y="T1"/>
                </a:cxn>
                <a:cxn ang="0">
                  <a:pos x="T2" y="T3"/>
                </a:cxn>
                <a:cxn ang="0">
                  <a:pos x="T4" y="T5"/>
                </a:cxn>
                <a:cxn ang="0">
                  <a:pos x="T6" y="T7"/>
                </a:cxn>
                <a:cxn ang="0">
                  <a:pos x="T8" y="T9"/>
                </a:cxn>
              </a:cxnLst>
              <a:rect l="0" t="0" r="r" b="b"/>
              <a:pathLst>
                <a:path w="27" h="26">
                  <a:moveTo>
                    <a:pt x="13" y="26"/>
                  </a:moveTo>
                  <a:cubicBezTo>
                    <a:pt x="21" y="26"/>
                    <a:pt x="27" y="20"/>
                    <a:pt x="27" y="13"/>
                  </a:cubicBezTo>
                  <a:cubicBezTo>
                    <a:pt x="27" y="7"/>
                    <a:pt x="21" y="0"/>
                    <a:pt x="13" y="0"/>
                  </a:cubicBezTo>
                  <a:cubicBezTo>
                    <a:pt x="7" y="0"/>
                    <a:pt x="0" y="7"/>
                    <a:pt x="0" y="13"/>
                  </a:cubicBezTo>
                  <a:cubicBezTo>
                    <a:pt x="0" y="20"/>
                    <a:pt x="7" y="26"/>
                    <a:pt x="13"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8"/>
            <p:cNvSpPr>
              <a:spLocks/>
            </p:cNvSpPr>
            <p:nvPr/>
          </p:nvSpPr>
          <p:spPr bwMode="auto">
            <a:xfrm>
              <a:off x="5766" y="2636"/>
              <a:ext cx="54" cy="52"/>
            </a:xfrm>
            <a:custGeom>
              <a:avLst/>
              <a:gdLst>
                <a:gd name="T0" fmla="*/ 13 w 27"/>
                <a:gd name="T1" fmla="*/ 26 h 26"/>
                <a:gd name="T2" fmla="*/ 27 w 27"/>
                <a:gd name="T3" fmla="*/ 14 h 26"/>
                <a:gd name="T4" fmla="*/ 13 w 27"/>
                <a:gd name="T5" fmla="*/ 0 h 26"/>
                <a:gd name="T6" fmla="*/ 0 w 27"/>
                <a:gd name="T7" fmla="*/ 14 h 26"/>
                <a:gd name="T8" fmla="*/ 13 w 27"/>
                <a:gd name="T9" fmla="*/ 26 h 26"/>
              </a:gdLst>
              <a:ahLst/>
              <a:cxnLst>
                <a:cxn ang="0">
                  <a:pos x="T0" y="T1"/>
                </a:cxn>
                <a:cxn ang="0">
                  <a:pos x="T2" y="T3"/>
                </a:cxn>
                <a:cxn ang="0">
                  <a:pos x="T4" y="T5"/>
                </a:cxn>
                <a:cxn ang="0">
                  <a:pos x="T6" y="T7"/>
                </a:cxn>
                <a:cxn ang="0">
                  <a:pos x="T8" y="T9"/>
                </a:cxn>
              </a:cxnLst>
              <a:rect l="0" t="0" r="r" b="b"/>
              <a:pathLst>
                <a:path w="27" h="26">
                  <a:moveTo>
                    <a:pt x="13" y="26"/>
                  </a:moveTo>
                  <a:cubicBezTo>
                    <a:pt x="21" y="26"/>
                    <a:pt x="27" y="21"/>
                    <a:pt x="27" y="14"/>
                  </a:cubicBezTo>
                  <a:cubicBezTo>
                    <a:pt x="27" y="6"/>
                    <a:pt x="21" y="0"/>
                    <a:pt x="13" y="0"/>
                  </a:cubicBezTo>
                  <a:cubicBezTo>
                    <a:pt x="7" y="0"/>
                    <a:pt x="0" y="6"/>
                    <a:pt x="0" y="14"/>
                  </a:cubicBezTo>
                  <a:cubicBezTo>
                    <a:pt x="0" y="21"/>
                    <a:pt x="7" y="26"/>
                    <a:pt x="13"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9"/>
            <p:cNvSpPr>
              <a:spLocks/>
            </p:cNvSpPr>
            <p:nvPr/>
          </p:nvSpPr>
          <p:spPr bwMode="auto">
            <a:xfrm>
              <a:off x="5766" y="2808"/>
              <a:ext cx="54" cy="52"/>
            </a:xfrm>
            <a:custGeom>
              <a:avLst/>
              <a:gdLst>
                <a:gd name="T0" fmla="*/ 13 w 27"/>
                <a:gd name="T1" fmla="*/ 26 h 26"/>
                <a:gd name="T2" fmla="*/ 27 w 27"/>
                <a:gd name="T3" fmla="*/ 13 h 26"/>
                <a:gd name="T4" fmla="*/ 13 w 27"/>
                <a:gd name="T5" fmla="*/ 0 h 26"/>
                <a:gd name="T6" fmla="*/ 0 w 27"/>
                <a:gd name="T7" fmla="*/ 13 h 26"/>
                <a:gd name="T8" fmla="*/ 13 w 27"/>
                <a:gd name="T9" fmla="*/ 26 h 26"/>
              </a:gdLst>
              <a:ahLst/>
              <a:cxnLst>
                <a:cxn ang="0">
                  <a:pos x="T0" y="T1"/>
                </a:cxn>
                <a:cxn ang="0">
                  <a:pos x="T2" y="T3"/>
                </a:cxn>
                <a:cxn ang="0">
                  <a:pos x="T4" y="T5"/>
                </a:cxn>
                <a:cxn ang="0">
                  <a:pos x="T6" y="T7"/>
                </a:cxn>
                <a:cxn ang="0">
                  <a:pos x="T8" y="T9"/>
                </a:cxn>
              </a:cxnLst>
              <a:rect l="0" t="0" r="r" b="b"/>
              <a:pathLst>
                <a:path w="27" h="26">
                  <a:moveTo>
                    <a:pt x="13" y="26"/>
                  </a:moveTo>
                  <a:cubicBezTo>
                    <a:pt x="21" y="26"/>
                    <a:pt x="27" y="21"/>
                    <a:pt x="27" y="13"/>
                  </a:cubicBezTo>
                  <a:cubicBezTo>
                    <a:pt x="27" y="6"/>
                    <a:pt x="21" y="0"/>
                    <a:pt x="13" y="0"/>
                  </a:cubicBezTo>
                  <a:cubicBezTo>
                    <a:pt x="7" y="0"/>
                    <a:pt x="0" y="6"/>
                    <a:pt x="0" y="13"/>
                  </a:cubicBezTo>
                  <a:cubicBezTo>
                    <a:pt x="0" y="21"/>
                    <a:pt x="7" y="26"/>
                    <a:pt x="13"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0"/>
            <p:cNvSpPr>
              <a:spLocks/>
            </p:cNvSpPr>
            <p:nvPr/>
          </p:nvSpPr>
          <p:spPr bwMode="auto">
            <a:xfrm>
              <a:off x="5766" y="2980"/>
              <a:ext cx="54" cy="54"/>
            </a:xfrm>
            <a:custGeom>
              <a:avLst/>
              <a:gdLst>
                <a:gd name="T0" fmla="*/ 13 w 27"/>
                <a:gd name="T1" fmla="*/ 27 h 27"/>
                <a:gd name="T2" fmla="*/ 27 w 27"/>
                <a:gd name="T3" fmla="*/ 13 h 27"/>
                <a:gd name="T4" fmla="*/ 13 w 27"/>
                <a:gd name="T5" fmla="*/ 0 h 27"/>
                <a:gd name="T6" fmla="*/ 0 w 27"/>
                <a:gd name="T7" fmla="*/ 13 h 27"/>
                <a:gd name="T8" fmla="*/ 13 w 27"/>
                <a:gd name="T9" fmla="*/ 27 h 27"/>
              </a:gdLst>
              <a:ahLst/>
              <a:cxnLst>
                <a:cxn ang="0">
                  <a:pos x="T0" y="T1"/>
                </a:cxn>
                <a:cxn ang="0">
                  <a:pos x="T2" y="T3"/>
                </a:cxn>
                <a:cxn ang="0">
                  <a:pos x="T4" y="T5"/>
                </a:cxn>
                <a:cxn ang="0">
                  <a:pos x="T6" y="T7"/>
                </a:cxn>
                <a:cxn ang="0">
                  <a:pos x="T8" y="T9"/>
                </a:cxn>
              </a:cxnLst>
              <a:rect l="0" t="0" r="r" b="b"/>
              <a:pathLst>
                <a:path w="27" h="27">
                  <a:moveTo>
                    <a:pt x="13" y="27"/>
                  </a:moveTo>
                  <a:cubicBezTo>
                    <a:pt x="21" y="27"/>
                    <a:pt x="27" y="21"/>
                    <a:pt x="27" y="13"/>
                  </a:cubicBezTo>
                  <a:cubicBezTo>
                    <a:pt x="27" y="6"/>
                    <a:pt x="21" y="0"/>
                    <a:pt x="13" y="0"/>
                  </a:cubicBezTo>
                  <a:cubicBezTo>
                    <a:pt x="7" y="0"/>
                    <a:pt x="0" y="6"/>
                    <a:pt x="0" y="13"/>
                  </a:cubicBezTo>
                  <a:cubicBezTo>
                    <a:pt x="0" y="21"/>
                    <a:pt x="7" y="27"/>
                    <a:pt x="1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1"/>
            <p:cNvSpPr>
              <a:spLocks/>
            </p:cNvSpPr>
            <p:nvPr/>
          </p:nvSpPr>
          <p:spPr bwMode="auto">
            <a:xfrm>
              <a:off x="5766" y="3150"/>
              <a:ext cx="54" cy="54"/>
            </a:xfrm>
            <a:custGeom>
              <a:avLst/>
              <a:gdLst>
                <a:gd name="T0" fmla="*/ 13 w 27"/>
                <a:gd name="T1" fmla="*/ 27 h 27"/>
                <a:gd name="T2" fmla="*/ 27 w 27"/>
                <a:gd name="T3" fmla="*/ 13 h 27"/>
                <a:gd name="T4" fmla="*/ 13 w 27"/>
                <a:gd name="T5" fmla="*/ 0 h 27"/>
                <a:gd name="T6" fmla="*/ 0 w 27"/>
                <a:gd name="T7" fmla="*/ 13 h 27"/>
                <a:gd name="T8" fmla="*/ 13 w 27"/>
                <a:gd name="T9" fmla="*/ 27 h 27"/>
              </a:gdLst>
              <a:ahLst/>
              <a:cxnLst>
                <a:cxn ang="0">
                  <a:pos x="T0" y="T1"/>
                </a:cxn>
                <a:cxn ang="0">
                  <a:pos x="T2" y="T3"/>
                </a:cxn>
                <a:cxn ang="0">
                  <a:pos x="T4" y="T5"/>
                </a:cxn>
                <a:cxn ang="0">
                  <a:pos x="T6" y="T7"/>
                </a:cxn>
                <a:cxn ang="0">
                  <a:pos x="T8" y="T9"/>
                </a:cxn>
              </a:cxnLst>
              <a:rect l="0" t="0" r="r" b="b"/>
              <a:pathLst>
                <a:path w="27" h="27">
                  <a:moveTo>
                    <a:pt x="13" y="27"/>
                  </a:moveTo>
                  <a:cubicBezTo>
                    <a:pt x="21" y="27"/>
                    <a:pt x="27" y="21"/>
                    <a:pt x="27" y="13"/>
                  </a:cubicBezTo>
                  <a:cubicBezTo>
                    <a:pt x="27" y="6"/>
                    <a:pt x="21" y="0"/>
                    <a:pt x="13" y="0"/>
                  </a:cubicBezTo>
                  <a:cubicBezTo>
                    <a:pt x="7" y="0"/>
                    <a:pt x="0" y="6"/>
                    <a:pt x="0" y="13"/>
                  </a:cubicBezTo>
                  <a:cubicBezTo>
                    <a:pt x="0" y="21"/>
                    <a:pt x="7" y="27"/>
                    <a:pt x="1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2"/>
            <p:cNvSpPr>
              <a:spLocks/>
            </p:cNvSpPr>
            <p:nvPr/>
          </p:nvSpPr>
          <p:spPr bwMode="auto">
            <a:xfrm>
              <a:off x="5066" y="1056"/>
              <a:ext cx="714" cy="316"/>
            </a:xfrm>
            <a:custGeom>
              <a:avLst/>
              <a:gdLst>
                <a:gd name="T0" fmla="*/ 0 w 714"/>
                <a:gd name="T1" fmla="*/ 316 h 316"/>
                <a:gd name="T2" fmla="*/ 714 w 714"/>
                <a:gd name="T3" fmla="*/ 316 h 316"/>
                <a:gd name="T4" fmla="*/ 714 w 714"/>
                <a:gd name="T5" fmla="*/ 0 h 316"/>
                <a:gd name="T6" fmla="*/ 0 w 714"/>
                <a:gd name="T7" fmla="*/ 0 h 316"/>
                <a:gd name="T8" fmla="*/ 0 w 714"/>
                <a:gd name="T9" fmla="*/ 316 h 316"/>
                <a:gd name="T10" fmla="*/ 0 w 714"/>
                <a:gd name="T11" fmla="*/ 316 h 316"/>
              </a:gdLst>
              <a:ahLst/>
              <a:cxnLst>
                <a:cxn ang="0">
                  <a:pos x="T0" y="T1"/>
                </a:cxn>
                <a:cxn ang="0">
                  <a:pos x="T2" y="T3"/>
                </a:cxn>
                <a:cxn ang="0">
                  <a:pos x="T4" y="T5"/>
                </a:cxn>
                <a:cxn ang="0">
                  <a:pos x="T6" y="T7"/>
                </a:cxn>
                <a:cxn ang="0">
                  <a:pos x="T8" y="T9"/>
                </a:cxn>
                <a:cxn ang="0">
                  <a:pos x="T10" y="T11"/>
                </a:cxn>
              </a:cxnLst>
              <a:rect l="0" t="0" r="r" b="b"/>
              <a:pathLst>
                <a:path w="714" h="316">
                  <a:moveTo>
                    <a:pt x="0" y="316"/>
                  </a:moveTo>
                  <a:lnTo>
                    <a:pt x="714" y="316"/>
                  </a:lnTo>
                  <a:lnTo>
                    <a:pt x="714" y="0"/>
                  </a:lnTo>
                  <a:lnTo>
                    <a:pt x="0" y="0"/>
                  </a:lnTo>
                  <a:lnTo>
                    <a:pt x="0" y="316"/>
                  </a:lnTo>
                  <a:lnTo>
                    <a:pt x="0" y="316"/>
                  </a:lnTo>
                  <a:close/>
                </a:path>
              </a:pathLst>
            </a:custGeom>
            <a:solidFill>
              <a:srgbClr val="402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53"/>
            <p:cNvSpPr>
              <a:spLocks noChangeArrowheads="1"/>
            </p:cNvSpPr>
            <p:nvPr/>
          </p:nvSpPr>
          <p:spPr bwMode="auto">
            <a:xfrm>
              <a:off x="4373" y="3052"/>
              <a:ext cx="1120" cy="634"/>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54"/>
            <p:cNvSpPr>
              <a:spLocks noChangeArrowheads="1"/>
            </p:cNvSpPr>
            <p:nvPr/>
          </p:nvSpPr>
          <p:spPr bwMode="auto">
            <a:xfrm>
              <a:off x="6768" y="3236"/>
              <a:ext cx="764" cy="51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5"/>
            <p:cNvSpPr>
              <a:spLocks/>
            </p:cNvSpPr>
            <p:nvPr/>
          </p:nvSpPr>
          <p:spPr bwMode="auto">
            <a:xfrm>
              <a:off x="3474" y="3430"/>
              <a:ext cx="301" cy="556"/>
            </a:xfrm>
            <a:custGeom>
              <a:avLst/>
              <a:gdLst>
                <a:gd name="T0" fmla="*/ 301 w 301"/>
                <a:gd name="T1" fmla="*/ 556 h 556"/>
                <a:gd name="T2" fmla="*/ 0 w 301"/>
                <a:gd name="T3" fmla="*/ 556 h 556"/>
                <a:gd name="T4" fmla="*/ 0 w 301"/>
                <a:gd name="T5" fmla="*/ 0 h 556"/>
                <a:gd name="T6" fmla="*/ 301 w 301"/>
                <a:gd name="T7" fmla="*/ 0 h 556"/>
                <a:gd name="T8" fmla="*/ 301 w 301"/>
                <a:gd name="T9" fmla="*/ 556 h 556"/>
                <a:gd name="T10" fmla="*/ 301 w 301"/>
                <a:gd name="T11" fmla="*/ 556 h 556"/>
              </a:gdLst>
              <a:ahLst/>
              <a:cxnLst>
                <a:cxn ang="0">
                  <a:pos x="T0" y="T1"/>
                </a:cxn>
                <a:cxn ang="0">
                  <a:pos x="T2" y="T3"/>
                </a:cxn>
                <a:cxn ang="0">
                  <a:pos x="T4" y="T5"/>
                </a:cxn>
                <a:cxn ang="0">
                  <a:pos x="T6" y="T7"/>
                </a:cxn>
                <a:cxn ang="0">
                  <a:pos x="T8" y="T9"/>
                </a:cxn>
                <a:cxn ang="0">
                  <a:pos x="T10" y="T11"/>
                </a:cxn>
              </a:cxnLst>
              <a:rect l="0" t="0" r="r" b="b"/>
              <a:pathLst>
                <a:path w="301" h="556">
                  <a:moveTo>
                    <a:pt x="301" y="556"/>
                  </a:moveTo>
                  <a:lnTo>
                    <a:pt x="0" y="556"/>
                  </a:lnTo>
                  <a:lnTo>
                    <a:pt x="0" y="0"/>
                  </a:lnTo>
                  <a:lnTo>
                    <a:pt x="301" y="0"/>
                  </a:lnTo>
                  <a:lnTo>
                    <a:pt x="301" y="556"/>
                  </a:lnTo>
                  <a:lnTo>
                    <a:pt x="301" y="556"/>
                  </a:lnTo>
                  <a:close/>
                </a:path>
              </a:pathLst>
            </a:custGeom>
            <a:solidFill>
              <a:srgbClr val="EFE3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6"/>
            <p:cNvSpPr>
              <a:spLocks/>
            </p:cNvSpPr>
            <p:nvPr/>
          </p:nvSpPr>
          <p:spPr bwMode="auto">
            <a:xfrm>
              <a:off x="3488" y="3440"/>
              <a:ext cx="273" cy="536"/>
            </a:xfrm>
            <a:custGeom>
              <a:avLst/>
              <a:gdLst>
                <a:gd name="T0" fmla="*/ 136 w 136"/>
                <a:gd name="T1" fmla="*/ 264 h 268"/>
                <a:gd name="T2" fmla="*/ 132 w 136"/>
                <a:gd name="T3" fmla="*/ 268 h 268"/>
                <a:gd name="T4" fmla="*/ 4 w 136"/>
                <a:gd name="T5" fmla="*/ 268 h 268"/>
                <a:gd name="T6" fmla="*/ 0 w 136"/>
                <a:gd name="T7" fmla="*/ 264 h 268"/>
                <a:gd name="T8" fmla="*/ 0 w 136"/>
                <a:gd name="T9" fmla="*/ 3 h 268"/>
                <a:gd name="T10" fmla="*/ 4 w 136"/>
                <a:gd name="T11" fmla="*/ 0 h 268"/>
                <a:gd name="T12" fmla="*/ 132 w 136"/>
                <a:gd name="T13" fmla="*/ 0 h 268"/>
                <a:gd name="T14" fmla="*/ 136 w 136"/>
                <a:gd name="T15" fmla="*/ 3 h 268"/>
                <a:gd name="T16" fmla="*/ 136 w 136"/>
                <a:gd name="T17" fmla="*/ 26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68">
                  <a:moveTo>
                    <a:pt x="136" y="264"/>
                  </a:moveTo>
                  <a:cubicBezTo>
                    <a:pt x="136" y="266"/>
                    <a:pt x="134" y="268"/>
                    <a:pt x="132" y="268"/>
                  </a:cubicBezTo>
                  <a:cubicBezTo>
                    <a:pt x="4" y="268"/>
                    <a:pt x="4" y="268"/>
                    <a:pt x="4" y="268"/>
                  </a:cubicBezTo>
                  <a:cubicBezTo>
                    <a:pt x="2" y="268"/>
                    <a:pt x="0" y="266"/>
                    <a:pt x="0" y="264"/>
                  </a:cubicBezTo>
                  <a:cubicBezTo>
                    <a:pt x="0" y="3"/>
                    <a:pt x="0" y="3"/>
                    <a:pt x="0" y="3"/>
                  </a:cubicBezTo>
                  <a:cubicBezTo>
                    <a:pt x="0" y="1"/>
                    <a:pt x="2" y="0"/>
                    <a:pt x="4" y="0"/>
                  </a:cubicBezTo>
                  <a:cubicBezTo>
                    <a:pt x="132" y="0"/>
                    <a:pt x="132" y="0"/>
                    <a:pt x="132" y="0"/>
                  </a:cubicBezTo>
                  <a:cubicBezTo>
                    <a:pt x="134" y="0"/>
                    <a:pt x="136" y="1"/>
                    <a:pt x="136" y="3"/>
                  </a:cubicBezTo>
                  <a:cubicBezTo>
                    <a:pt x="136" y="264"/>
                    <a:pt x="136" y="264"/>
                    <a:pt x="136" y="26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7"/>
            <p:cNvSpPr>
              <a:spLocks/>
            </p:cNvSpPr>
            <p:nvPr/>
          </p:nvSpPr>
          <p:spPr bwMode="auto">
            <a:xfrm>
              <a:off x="3593" y="3460"/>
              <a:ext cx="60" cy="2"/>
            </a:xfrm>
            <a:custGeom>
              <a:avLst/>
              <a:gdLst>
                <a:gd name="T0" fmla="*/ 30 w 30"/>
                <a:gd name="T1" fmla="*/ 1 h 1"/>
                <a:gd name="T2" fmla="*/ 1 w 30"/>
                <a:gd name="T3" fmla="*/ 1 h 1"/>
                <a:gd name="T4" fmla="*/ 0 w 30"/>
                <a:gd name="T5" fmla="*/ 1 h 1"/>
                <a:gd name="T6" fmla="*/ 1 w 30"/>
                <a:gd name="T7" fmla="*/ 0 h 1"/>
                <a:gd name="T8" fmla="*/ 30 w 30"/>
                <a:gd name="T9" fmla="*/ 0 h 1"/>
                <a:gd name="T10" fmla="*/ 30 w 30"/>
                <a:gd name="T11" fmla="*/ 1 h 1"/>
                <a:gd name="T12" fmla="*/ 30 w 30"/>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0" h="1">
                  <a:moveTo>
                    <a:pt x="30" y="1"/>
                  </a:moveTo>
                  <a:cubicBezTo>
                    <a:pt x="1" y="1"/>
                    <a:pt x="1" y="1"/>
                    <a:pt x="1" y="1"/>
                  </a:cubicBezTo>
                  <a:cubicBezTo>
                    <a:pt x="0" y="1"/>
                    <a:pt x="0" y="1"/>
                    <a:pt x="0" y="1"/>
                  </a:cubicBezTo>
                  <a:cubicBezTo>
                    <a:pt x="0" y="0"/>
                    <a:pt x="0" y="0"/>
                    <a:pt x="1" y="0"/>
                  </a:cubicBezTo>
                  <a:cubicBezTo>
                    <a:pt x="30" y="0"/>
                    <a:pt x="30" y="0"/>
                    <a:pt x="30" y="0"/>
                  </a:cubicBezTo>
                  <a:cubicBezTo>
                    <a:pt x="30" y="0"/>
                    <a:pt x="30" y="0"/>
                    <a:pt x="30" y="1"/>
                  </a:cubicBezTo>
                  <a:cubicBezTo>
                    <a:pt x="30" y="1"/>
                    <a:pt x="30" y="1"/>
                    <a:pt x="30" y="1"/>
                  </a:cubicBezTo>
                  <a:close/>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8"/>
            <p:cNvSpPr>
              <a:spLocks/>
            </p:cNvSpPr>
            <p:nvPr/>
          </p:nvSpPr>
          <p:spPr bwMode="auto">
            <a:xfrm>
              <a:off x="3613" y="3926"/>
              <a:ext cx="22" cy="22"/>
            </a:xfrm>
            <a:custGeom>
              <a:avLst/>
              <a:gdLst>
                <a:gd name="T0" fmla="*/ 0 w 22"/>
                <a:gd name="T1" fmla="*/ 2 h 22"/>
                <a:gd name="T2" fmla="*/ 0 w 22"/>
                <a:gd name="T3" fmla="*/ 18 h 22"/>
                <a:gd name="T4" fmla="*/ 22 w 22"/>
                <a:gd name="T5" fmla="*/ 22 h 22"/>
                <a:gd name="T6" fmla="*/ 22 w 22"/>
                <a:gd name="T7" fmla="*/ 0 h 22"/>
                <a:gd name="T8" fmla="*/ 0 w 22"/>
                <a:gd name="T9" fmla="*/ 2 h 22"/>
                <a:gd name="T10" fmla="*/ 0 w 22"/>
                <a:gd name="T11" fmla="*/ 2 h 22"/>
              </a:gdLst>
              <a:ahLst/>
              <a:cxnLst>
                <a:cxn ang="0">
                  <a:pos x="T0" y="T1"/>
                </a:cxn>
                <a:cxn ang="0">
                  <a:pos x="T2" y="T3"/>
                </a:cxn>
                <a:cxn ang="0">
                  <a:pos x="T4" y="T5"/>
                </a:cxn>
                <a:cxn ang="0">
                  <a:pos x="T6" y="T7"/>
                </a:cxn>
                <a:cxn ang="0">
                  <a:pos x="T8" y="T9"/>
                </a:cxn>
                <a:cxn ang="0">
                  <a:pos x="T10" y="T11"/>
                </a:cxn>
              </a:cxnLst>
              <a:rect l="0" t="0" r="r" b="b"/>
              <a:pathLst>
                <a:path w="22" h="22">
                  <a:moveTo>
                    <a:pt x="0" y="2"/>
                  </a:moveTo>
                  <a:lnTo>
                    <a:pt x="0" y="18"/>
                  </a:lnTo>
                  <a:lnTo>
                    <a:pt x="22" y="22"/>
                  </a:lnTo>
                  <a:lnTo>
                    <a:pt x="22" y="0"/>
                  </a:lnTo>
                  <a:lnTo>
                    <a:pt x="0" y="2"/>
                  </a:lnTo>
                  <a:lnTo>
                    <a:pt x="0"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9"/>
            <p:cNvSpPr>
              <a:spLocks/>
            </p:cNvSpPr>
            <p:nvPr/>
          </p:nvSpPr>
          <p:spPr bwMode="auto">
            <a:xfrm>
              <a:off x="3498" y="3484"/>
              <a:ext cx="257" cy="416"/>
            </a:xfrm>
            <a:custGeom>
              <a:avLst/>
              <a:gdLst>
                <a:gd name="T0" fmla="*/ 128 w 128"/>
                <a:gd name="T1" fmla="*/ 208 h 208"/>
                <a:gd name="T2" fmla="*/ 1 w 128"/>
                <a:gd name="T3" fmla="*/ 208 h 208"/>
                <a:gd name="T4" fmla="*/ 0 w 128"/>
                <a:gd name="T5" fmla="*/ 208 h 208"/>
                <a:gd name="T6" fmla="*/ 0 w 128"/>
                <a:gd name="T7" fmla="*/ 1 h 208"/>
                <a:gd name="T8" fmla="*/ 1 w 128"/>
                <a:gd name="T9" fmla="*/ 0 h 208"/>
                <a:gd name="T10" fmla="*/ 127 w 128"/>
                <a:gd name="T11" fmla="*/ 0 h 208"/>
                <a:gd name="T12" fmla="*/ 128 w 128"/>
                <a:gd name="T13" fmla="*/ 1 h 208"/>
                <a:gd name="T14" fmla="*/ 128 w 12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208">
                  <a:moveTo>
                    <a:pt x="128" y="208"/>
                  </a:moveTo>
                  <a:cubicBezTo>
                    <a:pt x="1" y="208"/>
                    <a:pt x="1" y="208"/>
                    <a:pt x="1" y="208"/>
                  </a:cubicBezTo>
                  <a:cubicBezTo>
                    <a:pt x="0" y="208"/>
                    <a:pt x="0" y="208"/>
                    <a:pt x="0" y="208"/>
                  </a:cubicBezTo>
                  <a:cubicBezTo>
                    <a:pt x="0" y="1"/>
                    <a:pt x="0" y="1"/>
                    <a:pt x="0" y="1"/>
                  </a:cubicBezTo>
                  <a:cubicBezTo>
                    <a:pt x="0" y="1"/>
                    <a:pt x="0" y="0"/>
                    <a:pt x="1" y="0"/>
                  </a:cubicBezTo>
                  <a:cubicBezTo>
                    <a:pt x="127" y="0"/>
                    <a:pt x="127" y="0"/>
                    <a:pt x="127" y="0"/>
                  </a:cubicBezTo>
                  <a:cubicBezTo>
                    <a:pt x="127" y="0"/>
                    <a:pt x="128" y="1"/>
                    <a:pt x="128" y="1"/>
                  </a:cubicBezTo>
                  <a:cubicBezTo>
                    <a:pt x="128" y="208"/>
                    <a:pt x="128" y="208"/>
                    <a:pt x="128" y="208"/>
                  </a:cubicBez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0"/>
            <p:cNvSpPr>
              <a:spLocks/>
            </p:cNvSpPr>
            <p:nvPr/>
          </p:nvSpPr>
          <p:spPr bwMode="auto">
            <a:xfrm>
              <a:off x="3569" y="3570"/>
              <a:ext cx="128" cy="242"/>
            </a:xfrm>
            <a:custGeom>
              <a:avLst/>
              <a:gdLst>
                <a:gd name="T0" fmla="*/ 50 w 64"/>
                <a:gd name="T1" fmla="*/ 88 h 121"/>
                <a:gd name="T2" fmla="*/ 46 w 64"/>
                <a:gd name="T3" fmla="*/ 87 h 121"/>
                <a:gd name="T4" fmla="*/ 40 w 64"/>
                <a:gd name="T5" fmla="*/ 89 h 121"/>
                <a:gd name="T6" fmla="*/ 35 w 64"/>
                <a:gd name="T7" fmla="*/ 88 h 121"/>
                <a:gd name="T8" fmla="*/ 24 w 64"/>
                <a:gd name="T9" fmla="*/ 63 h 121"/>
                <a:gd name="T10" fmla="*/ 16 w 64"/>
                <a:gd name="T11" fmla="*/ 38 h 121"/>
                <a:gd name="T12" fmla="*/ 18 w 64"/>
                <a:gd name="T13" fmla="*/ 34 h 121"/>
                <a:gd name="T14" fmla="*/ 24 w 64"/>
                <a:gd name="T15" fmla="*/ 31 h 121"/>
                <a:gd name="T16" fmla="*/ 26 w 64"/>
                <a:gd name="T17" fmla="*/ 27 h 121"/>
                <a:gd name="T18" fmla="*/ 21 w 64"/>
                <a:gd name="T19" fmla="*/ 3 h 121"/>
                <a:gd name="T20" fmla="*/ 17 w 64"/>
                <a:gd name="T21" fmla="*/ 0 h 121"/>
                <a:gd name="T22" fmla="*/ 12 w 64"/>
                <a:gd name="T23" fmla="*/ 2 h 121"/>
                <a:gd name="T24" fmla="*/ 2 w 64"/>
                <a:gd name="T25" fmla="*/ 6 h 121"/>
                <a:gd name="T26" fmla="*/ 1 w 64"/>
                <a:gd name="T27" fmla="*/ 6 h 121"/>
                <a:gd name="T28" fmla="*/ 1 w 64"/>
                <a:gd name="T29" fmla="*/ 7 h 121"/>
                <a:gd name="T30" fmla="*/ 13 w 64"/>
                <a:gd name="T31" fmla="*/ 68 h 121"/>
                <a:gd name="T32" fmla="*/ 45 w 64"/>
                <a:gd name="T33" fmla="*/ 121 h 121"/>
                <a:gd name="T34" fmla="*/ 46 w 64"/>
                <a:gd name="T35" fmla="*/ 121 h 121"/>
                <a:gd name="T36" fmla="*/ 47 w 64"/>
                <a:gd name="T37" fmla="*/ 120 h 121"/>
                <a:gd name="T38" fmla="*/ 57 w 64"/>
                <a:gd name="T39" fmla="*/ 116 h 121"/>
                <a:gd name="T40" fmla="*/ 61 w 64"/>
                <a:gd name="T41" fmla="*/ 115 h 121"/>
                <a:gd name="T42" fmla="*/ 63 w 64"/>
                <a:gd name="T43" fmla="*/ 109 h 121"/>
                <a:gd name="T44" fmla="*/ 50 w 64"/>
                <a:gd name="T45" fmla="*/ 8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121">
                  <a:moveTo>
                    <a:pt x="50" y="88"/>
                  </a:moveTo>
                  <a:cubicBezTo>
                    <a:pt x="49" y="87"/>
                    <a:pt x="47" y="86"/>
                    <a:pt x="46" y="87"/>
                  </a:cubicBezTo>
                  <a:cubicBezTo>
                    <a:pt x="40" y="89"/>
                    <a:pt x="40" y="89"/>
                    <a:pt x="40" y="89"/>
                  </a:cubicBezTo>
                  <a:cubicBezTo>
                    <a:pt x="38" y="90"/>
                    <a:pt x="36" y="89"/>
                    <a:pt x="35" y="88"/>
                  </a:cubicBezTo>
                  <a:cubicBezTo>
                    <a:pt x="31" y="80"/>
                    <a:pt x="27" y="72"/>
                    <a:pt x="24" y="63"/>
                  </a:cubicBezTo>
                  <a:cubicBezTo>
                    <a:pt x="21" y="55"/>
                    <a:pt x="18" y="46"/>
                    <a:pt x="16" y="38"/>
                  </a:cubicBezTo>
                  <a:cubicBezTo>
                    <a:pt x="15" y="36"/>
                    <a:pt x="16" y="34"/>
                    <a:pt x="18" y="34"/>
                  </a:cubicBezTo>
                  <a:cubicBezTo>
                    <a:pt x="24" y="31"/>
                    <a:pt x="24" y="31"/>
                    <a:pt x="24" y="31"/>
                  </a:cubicBezTo>
                  <a:cubicBezTo>
                    <a:pt x="26" y="31"/>
                    <a:pt x="27" y="29"/>
                    <a:pt x="26" y="27"/>
                  </a:cubicBezTo>
                  <a:cubicBezTo>
                    <a:pt x="21" y="3"/>
                    <a:pt x="21" y="3"/>
                    <a:pt x="21" y="3"/>
                  </a:cubicBezTo>
                  <a:cubicBezTo>
                    <a:pt x="21" y="1"/>
                    <a:pt x="19" y="0"/>
                    <a:pt x="17" y="0"/>
                  </a:cubicBezTo>
                  <a:cubicBezTo>
                    <a:pt x="12" y="2"/>
                    <a:pt x="12" y="2"/>
                    <a:pt x="12" y="2"/>
                  </a:cubicBezTo>
                  <a:cubicBezTo>
                    <a:pt x="2" y="6"/>
                    <a:pt x="2" y="6"/>
                    <a:pt x="2" y="6"/>
                  </a:cubicBezTo>
                  <a:cubicBezTo>
                    <a:pt x="1" y="6"/>
                    <a:pt x="1" y="6"/>
                    <a:pt x="1" y="6"/>
                  </a:cubicBezTo>
                  <a:cubicBezTo>
                    <a:pt x="1" y="7"/>
                    <a:pt x="1" y="7"/>
                    <a:pt x="1" y="7"/>
                  </a:cubicBezTo>
                  <a:cubicBezTo>
                    <a:pt x="0" y="24"/>
                    <a:pt x="4" y="46"/>
                    <a:pt x="13" y="68"/>
                  </a:cubicBezTo>
                  <a:cubicBezTo>
                    <a:pt x="21" y="89"/>
                    <a:pt x="33" y="108"/>
                    <a:pt x="45" y="121"/>
                  </a:cubicBezTo>
                  <a:cubicBezTo>
                    <a:pt x="46" y="121"/>
                    <a:pt x="46" y="121"/>
                    <a:pt x="46" y="121"/>
                  </a:cubicBezTo>
                  <a:cubicBezTo>
                    <a:pt x="47" y="120"/>
                    <a:pt x="47" y="120"/>
                    <a:pt x="47" y="120"/>
                  </a:cubicBezTo>
                  <a:cubicBezTo>
                    <a:pt x="57" y="116"/>
                    <a:pt x="57" y="116"/>
                    <a:pt x="57" y="116"/>
                  </a:cubicBezTo>
                  <a:cubicBezTo>
                    <a:pt x="61" y="115"/>
                    <a:pt x="61" y="115"/>
                    <a:pt x="61" y="115"/>
                  </a:cubicBezTo>
                  <a:cubicBezTo>
                    <a:pt x="63" y="114"/>
                    <a:pt x="64" y="111"/>
                    <a:pt x="63" y="109"/>
                  </a:cubicBezTo>
                  <a:lnTo>
                    <a:pt x="50"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61"/>
            <p:cNvSpPr>
              <a:spLocks/>
            </p:cNvSpPr>
            <p:nvPr/>
          </p:nvSpPr>
          <p:spPr bwMode="auto">
            <a:xfrm>
              <a:off x="3556" y="3584"/>
              <a:ext cx="101" cy="232"/>
            </a:xfrm>
            <a:custGeom>
              <a:avLst/>
              <a:gdLst>
                <a:gd name="T0" fmla="*/ 17 w 50"/>
                <a:gd name="T1" fmla="*/ 61 h 116"/>
                <a:gd name="T2" fmla="*/ 5 w 50"/>
                <a:gd name="T3" fmla="*/ 0 h 116"/>
                <a:gd name="T4" fmla="*/ 2 w 50"/>
                <a:gd name="T5" fmla="*/ 1 h 116"/>
                <a:gd name="T6" fmla="*/ 0 w 50"/>
                <a:gd name="T7" fmla="*/ 4 h 116"/>
                <a:gd name="T8" fmla="*/ 12 w 50"/>
                <a:gd name="T9" fmla="*/ 63 h 116"/>
                <a:gd name="T10" fmla="*/ 43 w 50"/>
                <a:gd name="T11" fmla="*/ 115 h 116"/>
                <a:gd name="T12" fmla="*/ 47 w 50"/>
                <a:gd name="T13" fmla="*/ 115 h 116"/>
                <a:gd name="T14" fmla="*/ 50 w 50"/>
                <a:gd name="T15" fmla="*/ 114 h 116"/>
                <a:gd name="T16" fmla="*/ 17 w 50"/>
                <a:gd name="T1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17" y="61"/>
                  </a:moveTo>
                  <a:cubicBezTo>
                    <a:pt x="9" y="40"/>
                    <a:pt x="5" y="18"/>
                    <a:pt x="5" y="0"/>
                  </a:cubicBezTo>
                  <a:cubicBezTo>
                    <a:pt x="2" y="1"/>
                    <a:pt x="2" y="1"/>
                    <a:pt x="2" y="1"/>
                  </a:cubicBezTo>
                  <a:cubicBezTo>
                    <a:pt x="1" y="2"/>
                    <a:pt x="0" y="3"/>
                    <a:pt x="0" y="4"/>
                  </a:cubicBezTo>
                  <a:cubicBezTo>
                    <a:pt x="0" y="21"/>
                    <a:pt x="4" y="42"/>
                    <a:pt x="12" y="63"/>
                  </a:cubicBezTo>
                  <a:cubicBezTo>
                    <a:pt x="21" y="85"/>
                    <a:pt x="32" y="103"/>
                    <a:pt x="43" y="115"/>
                  </a:cubicBezTo>
                  <a:cubicBezTo>
                    <a:pt x="44" y="116"/>
                    <a:pt x="46" y="116"/>
                    <a:pt x="47" y="115"/>
                  </a:cubicBezTo>
                  <a:cubicBezTo>
                    <a:pt x="50" y="114"/>
                    <a:pt x="50" y="114"/>
                    <a:pt x="50" y="114"/>
                  </a:cubicBezTo>
                  <a:cubicBezTo>
                    <a:pt x="37" y="102"/>
                    <a:pt x="26" y="83"/>
                    <a:pt x="17"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2"/>
            <p:cNvSpPr>
              <a:spLocks/>
            </p:cNvSpPr>
            <p:nvPr/>
          </p:nvSpPr>
          <p:spPr bwMode="auto">
            <a:xfrm>
              <a:off x="2015" y="3430"/>
              <a:ext cx="963" cy="590"/>
            </a:xfrm>
            <a:custGeom>
              <a:avLst/>
              <a:gdLst>
                <a:gd name="T0" fmla="*/ 480 w 480"/>
                <a:gd name="T1" fmla="*/ 291 h 295"/>
                <a:gd name="T2" fmla="*/ 476 w 480"/>
                <a:gd name="T3" fmla="*/ 295 h 295"/>
                <a:gd name="T4" fmla="*/ 4 w 480"/>
                <a:gd name="T5" fmla="*/ 295 h 295"/>
                <a:gd name="T6" fmla="*/ 0 w 480"/>
                <a:gd name="T7" fmla="*/ 291 h 295"/>
                <a:gd name="T8" fmla="*/ 0 w 480"/>
                <a:gd name="T9" fmla="*/ 4 h 295"/>
                <a:gd name="T10" fmla="*/ 4 w 480"/>
                <a:gd name="T11" fmla="*/ 0 h 295"/>
                <a:gd name="T12" fmla="*/ 476 w 480"/>
                <a:gd name="T13" fmla="*/ 0 h 295"/>
                <a:gd name="T14" fmla="*/ 480 w 480"/>
                <a:gd name="T15" fmla="*/ 4 h 295"/>
                <a:gd name="T16" fmla="*/ 480 w 480"/>
                <a:gd name="T17" fmla="*/ 2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0" h="295">
                  <a:moveTo>
                    <a:pt x="480" y="291"/>
                  </a:moveTo>
                  <a:cubicBezTo>
                    <a:pt x="480" y="293"/>
                    <a:pt x="479" y="295"/>
                    <a:pt x="476" y="295"/>
                  </a:cubicBezTo>
                  <a:cubicBezTo>
                    <a:pt x="4" y="295"/>
                    <a:pt x="4" y="295"/>
                    <a:pt x="4" y="295"/>
                  </a:cubicBezTo>
                  <a:cubicBezTo>
                    <a:pt x="2" y="295"/>
                    <a:pt x="0" y="293"/>
                    <a:pt x="0" y="291"/>
                  </a:cubicBezTo>
                  <a:cubicBezTo>
                    <a:pt x="0" y="4"/>
                    <a:pt x="0" y="4"/>
                    <a:pt x="0" y="4"/>
                  </a:cubicBezTo>
                  <a:cubicBezTo>
                    <a:pt x="0" y="1"/>
                    <a:pt x="2" y="0"/>
                    <a:pt x="4" y="0"/>
                  </a:cubicBezTo>
                  <a:cubicBezTo>
                    <a:pt x="476" y="0"/>
                    <a:pt x="476" y="0"/>
                    <a:pt x="476" y="0"/>
                  </a:cubicBezTo>
                  <a:cubicBezTo>
                    <a:pt x="479" y="0"/>
                    <a:pt x="480" y="1"/>
                    <a:pt x="480" y="4"/>
                  </a:cubicBezTo>
                  <a:lnTo>
                    <a:pt x="480" y="29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3"/>
            <p:cNvSpPr>
              <a:spLocks/>
            </p:cNvSpPr>
            <p:nvPr/>
          </p:nvSpPr>
          <p:spPr bwMode="auto">
            <a:xfrm>
              <a:off x="2077" y="4020"/>
              <a:ext cx="841" cy="18"/>
            </a:xfrm>
            <a:custGeom>
              <a:avLst/>
              <a:gdLst>
                <a:gd name="T0" fmla="*/ 841 w 841"/>
                <a:gd name="T1" fmla="*/ 18 h 18"/>
                <a:gd name="T2" fmla="*/ 0 w 841"/>
                <a:gd name="T3" fmla="*/ 18 h 18"/>
                <a:gd name="T4" fmla="*/ 0 w 841"/>
                <a:gd name="T5" fmla="*/ 0 h 18"/>
                <a:gd name="T6" fmla="*/ 841 w 841"/>
                <a:gd name="T7" fmla="*/ 0 h 18"/>
                <a:gd name="T8" fmla="*/ 841 w 841"/>
                <a:gd name="T9" fmla="*/ 18 h 18"/>
                <a:gd name="T10" fmla="*/ 841 w 841"/>
                <a:gd name="T11" fmla="*/ 18 h 18"/>
              </a:gdLst>
              <a:ahLst/>
              <a:cxnLst>
                <a:cxn ang="0">
                  <a:pos x="T0" y="T1"/>
                </a:cxn>
                <a:cxn ang="0">
                  <a:pos x="T2" y="T3"/>
                </a:cxn>
                <a:cxn ang="0">
                  <a:pos x="T4" y="T5"/>
                </a:cxn>
                <a:cxn ang="0">
                  <a:pos x="T6" y="T7"/>
                </a:cxn>
                <a:cxn ang="0">
                  <a:pos x="T8" y="T9"/>
                </a:cxn>
                <a:cxn ang="0">
                  <a:pos x="T10" y="T11"/>
                </a:cxn>
              </a:cxnLst>
              <a:rect l="0" t="0" r="r" b="b"/>
              <a:pathLst>
                <a:path w="841" h="18">
                  <a:moveTo>
                    <a:pt x="841" y="18"/>
                  </a:moveTo>
                  <a:lnTo>
                    <a:pt x="0" y="18"/>
                  </a:lnTo>
                  <a:lnTo>
                    <a:pt x="0" y="0"/>
                  </a:lnTo>
                  <a:lnTo>
                    <a:pt x="841" y="0"/>
                  </a:lnTo>
                  <a:lnTo>
                    <a:pt x="841" y="18"/>
                  </a:lnTo>
                  <a:lnTo>
                    <a:pt x="841" y="18"/>
                  </a:lnTo>
                  <a:close/>
                </a:path>
              </a:pathLst>
            </a:custGeom>
            <a:solidFill>
              <a:srgbClr val="005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4"/>
            <p:cNvSpPr>
              <a:spLocks/>
            </p:cNvSpPr>
            <p:nvPr/>
          </p:nvSpPr>
          <p:spPr bwMode="auto">
            <a:xfrm>
              <a:off x="1907" y="4184"/>
              <a:ext cx="1182" cy="14"/>
            </a:xfrm>
            <a:custGeom>
              <a:avLst/>
              <a:gdLst>
                <a:gd name="T0" fmla="*/ 589 w 589"/>
                <a:gd name="T1" fmla="*/ 0 h 7"/>
                <a:gd name="T2" fmla="*/ 587 w 589"/>
                <a:gd name="T3" fmla="*/ 0 h 7"/>
                <a:gd name="T4" fmla="*/ 2 w 589"/>
                <a:gd name="T5" fmla="*/ 0 h 7"/>
                <a:gd name="T6" fmla="*/ 0 w 589"/>
                <a:gd name="T7" fmla="*/ 0 h 7"/>
                <a:gd name="T8" fmla="*/ 0 w 589"/>
                <a:gd name="T9" fmla="*/ 4 h 7"/>
                <a:gd name="T10" fmla="*/ 0 w 589"/>
                <a:gd name="T11" fmla="*/ 4 h 7"/>
                <a:gd name="T12" fmla="*/ 3 w 589"/>
                <a:gd name="T13" fmla="*/ 7 h 7"/>
                <a:gd name="T14" fmla="*/ 586 w 589"/>
                <a:gd name="T15" fmla="*/ 7 h 7"/>
                <a:gd name="T16" fmla="*/ 589 w 589"/>
                <a:gd name="T17" fmla="*/ 4 h 7"/>
                <a:gd name="T18" fmla="*/ 589 w 589"/>
                <a:gd name="T19" fmla="*/ 4 h 7"/>
                <a:gd name="T20" fmla="*/ 589 w 58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9" h="7">
                  <a:moveTo>
                    <a:pt x="589" y="0"/>
                  </a:moveTo>
                  <a:cubicBezTo>
                    <a:pt x="587" y="0"/>
                    <a:pt x="587" y="0"/>
                    <a:pt x="587" y="0"/>
                  </a:cubicBezTo>
                  <a:cubicBezTo>
                    <a:pt x="2" y="0"/>
                    <a:pt x="2" y="0"/>
                    <a:pt x="2" y="0"/>
                  </a:cubicBezTo>
                  <a:cubicBezTo>
                    <a:pt x="0" y="0"/>
                    <a:pt x="0" y="0"/>
                    <a:pt x="0" y="0"/>
                  </a:cubicBezTo>
                  <a:cubicBezTo>
                    <a:pt x="0" y="4"/>
                    <a:pt x="0" y="4"/>
                    <a:pt x="0" y="4"/>
                  </a:cubicBezTo>
                  <a:cubicBezTo>
                    <a:pt x="0" y="4"/>
                    <a:pt x="0" y="4"/>
                    <a:pt x="0" y="4"/>
                  </a:cubicBezTo>
                  <a:cubicBezTo>
                    <a:pt x="0" y="6"/>
                    <a:pt x="1" y="7"/>
                    <a:pt x="3" y="7"/>
                  </a:cubicBezTo>
                  <a:cubicBezTo>
                    <a:pt x="586" y="7"/>
                    <a:pt x="586" y="7"/>
                    <a:pt x="586" y="7"/>
                  </a:cubicBezTo>
                  <a:cubicBezTo>
                    <a:pt x="588" y="7"/>
                    <a:pt x="589" y="6"/>
                    <a:pt x="589" y="4"/>
                  </a:cubicBezTo>
                  <a:cubicBezTo>
                    <a:pt x="589" y="4"/>
                    <a:pt x="589" y="4"/>
                    <a:pt x="589" y="4"/>
                  </a:cubicBezTo>
                  <a:lnTo>
                    <a:pt x="589" y="0"/>
                  </a:lnTo>
                  <a:close/>
                </a:path>
              </a:pathLst>
            </a:custGeom>
            <a:solidFill>
              <a:srgbClr val="005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5"/>
            <p:cNvSpPr>
              <a:spLocks/>
            </p:cNvSpPr>
            <p:nvPr/>
          </p:nvSpPr>
          <p:spPr bwMode="auto">
            <a:xfrm>
              <a:off x="1903" y="4032"/>
              <a:ext cx="1188" cy="156"/>
            </a:xfrm>
            <a:custGeom>
              <a:avLst/>
              <a:gdLst>
                <a:gd name="T0" fmla="*/ 590 w 592"/>
                <a:gd name="T1" fmla="*/ 74 h 78"/>
                <a:gd name="T2" fmla="*/ 537 w 592"/>
                <a:gd name="T3" fmla="*/ 5 h 78"/>
                <a:gd name="T4" fmla="*/ 527 w 592"/>
                <a:gd name="T5" fmla="*/ 0 h 78"/>
                <a:gd name="T6" fmla="*/ 65 w 592"/>
                <a:gd name="T7" fmla="*/ 0 h 78"/>
                <a:gd name="T8" fmla="*/ 56 w 592"/>
                <a:gd name="T9" fmla="*/ 5 h 78"/>
                <a:gd name="T10" fmla="*/ 2 w 592"/>
                <a:gd name="T11" fmla="*/ 74 h 78"/>
                <a:gd name="T12" fmla="*/ 5 w 592"/>
                <a:gd name="T13" fmla="*/ 78 h 78"/>
                <a:gd name="T14" fmla="*/ 588 w 592"/>
                <a:gd name="T15" fmla="*/ 78 h 78"/>
                <a:gd name="T16" fmla="*/ 590 w 592"/>
                <a:gd name="T1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78">
                  <a:moveTo>
                    <a:pt x="590" y="74"/>
                  </a:moveTo>
                  <a:cubicBezTo>
                    <a:pt x="537" y="5"/>
                    <a:pt x="537" y="5"/>
                    <a:pt x="537" y="5"/>
                  </a:cubicBezTo>
                  <a:cubicBezTo>
                    <a:pt x="535" y="2"/>
                    <a:pt x="531" y="0"/>
                    <a:pt x="527" y="0"/>
                  </a:cubicBezTo>
                  <a:cubicBezTo>
                    <a:pt x="65" y="0"/>
                    <a:pt x="65" y="0"/>
                    <a:pt x="65" y="0"/>
                  </a:cubicBezTo>
                  <a:cubicBezTo>
                    <a:pt x="62" y="0"/>
                    <a:pt x="58" y="2"/>
                    <a:pt x="56" y="5"/>
                  </a:cubicBezTo>
                  <a:cubicBezTo>
                    <a:pt x="2" y="74"/>
                    <a:pt x="2" y="74"/>
                    <a:pt x="2" y="74"/>
                  </a:cubicBezTo>
                  <a:cubicBezTo>
                    <a:pt x="0" y="76"/>
                    <a:pt x="2" y="78"/>
                    <a:pt x="5" y="78"/>
                  </a:cubicBezTo>
                  <a:cubicBezTo>
                    <a:pt x="588" y="78"/>
                    <a:pt x="588" y="78"/>
                    <a:pt x="588" y="78"/>
                  </a:cubicBezTo>
                  <a:cubicBezTo>
                    <a:pt x="591" y="78"/>
                    <a:pt x="592" y="76"/>
                    <a:pt x="590" y="74"/>
                  </a:cubicBezTo>
                  <a:close/>
                </a:path>
              </a:pathLst>
            </a:custGeom>
            <a:solidFill>
              <a:srgbClr val="4999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6"/>
            <p:cNvSpPr>
              <a:spLocks/>
            </p:cNvSpPr>
            <p:nvPr/>
          </p:nvSpPr>
          <p:spPr bwMode="auto">
            <a:xfrm>
              <a:off x="2031" y="4058"/>
              <a:ext cx="931" cy="2"/>
            </a:xfrm>
            <a:custGeom>
              <a:avLst/>
              <a:gdLst>
                <a:gd name="T0" fmla="*/ 463 w 464"/>
                <a:gd name="T1" fmla="*/ 1 h 1"/>
                <a:gd name="T2" fmla="*/ 1 w 464"/>
                <a:gd name="T3" fmla="*/ 1 h 1"/>
                <a:gd name="T4" fmla="*/ 0 w 464"/>
                <a:gd name="T5" fmla="*/ 1 h 1"/>
                <a:gd name="T6" fmla="*/ 1 w 464"/>
                <a:gd name="T7" fmla="*/ 0 h 1"/>
                <a:gd name="T8" fmla="*/ 463 w 464"/>
                <a:gd name="T9" fmla="*/ 0 h 1"/>
                <a:gd name="T10" fmla="*/ 464 w 464"/>
                <a:gd name="T11" fmla="*/ 1 h 1"/>
                <a:gd name="T12" fmla="*/ 463 w 464"/>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64" h="1">
                  <a:moveTo>
                    <a:pt x="463" y="1"/>
                  </a:moveTo>
                  <a:cubicBezTo>
                    <a:pt x="1" y="1"/>
                    <a:pt x="1" y="1"/>
                    <a:pt x="1" y="1"/>
                  </a:cubicBezTo>
                  <a:cubicBezTo>
                    <a:pt x="1" y="1"/>
                    <a:pt x="0" y="1"/>
                    <a:pt x="0" y="1"/>
                  </a:cubicBezTo>
                  <a:cubicBezTo>
                    <a:pt x="0" y="0"/>
                    <a:pt x="1" y="0"/>
                    <a:pt x="1" y="0"/>
                  </a:cubicBezTo>
                  <a:cubicBezTo>
                    <a:pt x="463" y="0"/>
                    <a:pt x="463" y="0"/>
                    <a:pt x="463" y="0"/>
                  </a:cubicBezTo>
                  <a:cubicBezTo>
                    <a:pt x="464" y="0"/>
                    <a:pt x="464" y="0"/>
                    <a:pt x="464" y="1"/>
                  </a:cubicBezTo>
                  <a:cubicBezTo>
                    <a:pt x="464" y="1"/>
                    <a:pt x="464" y="1"/>
                    <a:pt x="463" y="1"/>
                  </a:cubicBezTo>
                  <a:close/>
                </a:path>
              </a:pathLst>
            </a:custGeom>
            <a:solidFill>
              <a:srgbClr val="005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7"/>
            <p:cNvSpPr>
              <a:spLocks/>
            </p:cNvSpPr>
            <p:nvPr/>
          </p:nvSpPr>
          <p:spPr bwMode="auto">
            <a:xfrm>
              <a:off x="2019" y="4078"/>
              <a:ext cx="955" cy="2"/>
            </a:xfrm>
            <a:custGeom>
              <a:avLst/>
              <a:gdLst>
                <a:gd name="T0" fmla="*/ 476 w 476"/>
                <a:gd name="T1" fmla="*/ 1 h 1"/>
                <a:gd name="T2" fmla="*/ 1 w 476"/>
                <a:gd name="T3" fmla="*/ 1 h 1"/>
                <a:gd name="T4" fmla="*/ 0 w 476"/>
                <a:gd name="T5" fmla="*/ 0 h 1"/>
                <a:gd name="T6" fmla="*/ 1 w 476"/>
                <a:gd name="T7" fmla="*/ 0 h 1"/>
                <a:gd name="T8" fmla="*/ 476 w 476"/>
                <a:gd name="T9" fmla="*/ 0 h 1"/>
                <a:gd name="T10" fmla="*/ 476 w 476"/>
                <a:gd name="T11" fmla="*/ 0 h 1"/>
                <a:gd name="T12" fmla="*/ 476 w 476"/>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76" h="1">
                  <a:moveTo>
                    <a:pt x="476" y="1"/>
                  </a:moveTo>
                  <a:cubicBezTo>
                    <a:pt x="1" y="1"/>
                    <a:pt x="1" y="1"/>
                    <a:pt x="1" y="1"/>
                  </a:cubicBezTo>
                  <a:cubicBezTo>
                    <a:pt x="1" y="1"/>
                    <a:pt x="0" y="1"/>
                    <a:pt x="0" y="0"/>
                  </a:cubicBezTo>
                  <a:cubicBezTo>
                    <a:pt x="0" y="0"/>
                    <a:pt x="1" y="0"/>
                    <a:pt x="1" y="0"/>
                  </a:cubicBezTo>
                  <a:cubicBezTo>
                    <a:pt x="476" y="0"/>
                    <a:pt x="476" y="0"/>
                    <a:pt x="476" y="0"/>
                  </a:cubicBezTo>
                  <a:cubicBezTo>
                    <a:pt x="476" y="0"/>
                    <a:pt x="476" y="0"/>
                    <a:pt x="476" y="0"/>
                  </a:cubicBezTo>
                  <a:cubicBezTo>
                    <a:pt x="476" y="1"/>
                    <a:pt x="476" y="1"/>
                    <a:pt x="476" y="1"/>
                  </a:cubicBezTo>
                  <a:close/>
                </a:path>
              </a:pathLst>
            </a:custGeom>
            <a:solidFill>
              <a:srgbClr val="005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8"/>
            <p:cNvSpPr>
              <a:spLocks/>
            </p:cNvSpPr>
            <p:nvPr/>
          </p:nvSpPr>
          <p:spPr bwMode="auto">
            <a:xfrm>
              <a:off x="2003" y="4096"/>
              <a:ext cx="987" cy="4"/>
            </a:xfrm>
            <a:custGeom>
              <a:avLst/>
              <a:gdLst>
                <a:gd name="T0" fmla="*/ 491 w 492"/>
                <a:gd name="T1" fmla="*/ 2 h 2"/>
                <a:gd name="T2" fmla="*/ 1 w 492"/>
                <a:gd name="T3" fmla="*/ 2 h 2"/>
                <a:gd name="T4" fmla="*/ 0 w 492"/>
                <a:gd name="T5" fmla="*/ 1 h 2"/>
                <a:gd name="T6" fmla="*/ 1 w 492"/>
                <a:gd name="T7" fmla="*/ 0 h 2"/>
                <a:gd name="T8" fmla="*/ 491 w 492"/>
                <a:gd name="T9" fmla="*/ 0 h 2"/>
                <a:gd name="T10" fmla="*/ 492 w 492"/>
                <a:gd name="T11" fmla="*/ 1 h 2"/>
                <a:gd name="T12" fmla="*/ 491 w 49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92" h="2">
                  <a:moveTo>
                    <a:pt x="491" y="2"/>
                  </a:moveTo>
                  <a:cubicBezTo>
                    <a:pt x="1" y="2"/>
                    <a:pt x="1" y="2"/>
                    <a:pt x="1" y="2"/>
                  </a:cubicBezTo>
                  <a:cubicBezTo>
                    <a:pt x="1" y="2"/>
                    <a:pt x="0" y="1"/>
                    <a:pt x="0" y="1"/>
                  </a:cubicBezTo>
                  <a:cubicBezTo>
                    <a:pt x="0" y="0"/>
                    <a:pt x="1" y="0"/>
                    <a:pt x="1" y="0"/>
                  </a:cubicBezTo>
                  <a:cubicBezTo>
                    <a:pt x="491" y="0"/>
                    <a:pt x="491" y="0"/>
                    <a:pt x="491" y="0"/>
                  </a:cubicBezTo>
                  <a:cubicBezTo>
                    <a:pt x="491" y="0"/>
                    <a:pt x="492" y="0"/>
                    <a:pt x="492" y="1"/>
                  </a:cubicBezTo>
                  <a:cubicBezTo>
                    <a:pt x="492" y="1"/>
                    <a:pt x="491" y="2"/>
                    <a:pt x="491" y="2"/>
                  </a:cubicBezTo>
                  <a:close/>
                </a:path>
              </a:pathLst>
            </a:custGeom>
            <a:solidFill>
              <a:srgbClr val="005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9"/>
            <p:cNvSpPr>
              <a:spLocks noEditPoints="1"/>
            </p:cNvSpPr>
            <p:nvPr/>
          </p:nvSpPr>
          <p:spPr bwMode="auto">
            <a:xfrm>
              <a:off x="2372" y="4124"/>
              <a:ext cx="251" cy="36"/>
            </a:xfrm>
            <a:custGeom>
              <a:avLst/>
              <a:gdLst>
                <a:gd name="T0" fmla="*/ 251 w 251"/>
                <a:gd name="T1" fmla="*/ 36 h 36"/>
                <a:gd name="T2" fmla="*/ 0 w 251"/>
                <a:gd name="T3" fmla="*/ 36 h 36"/>
                <a:gd name="T4" fmla="*/ 26 w 251"/>
                <a:gd name="T5" fmla="*/ 0 h 36"/>
                <a:gd name="T6" fmla="*/ 223 w 251"/>
                <a:gd name="T7" fmla="*/ 0 h 36"/>
                <a:gd name="T8" fmla="*/ 251 w 251"/>
                <a:gd name="T9" fmla="*/ 36 h 36"/>
                <a:gd name="T10" fmla="*/ 251 w 251"/>
                <a:gd name="T11" fmla="*/ 36 h 36"/>
                <a:gd name="T12" fmla="*/ 6 w 251"/>
                <a:gd name="T13" fmla="*/ 32 h 36"/>
                <a:gd name="T14" fmla="*/ 245 w 251"/>
                <a:gd name="T15" fmla="*/ 32 h 36"/>
                <a:gd name="T16" fmla="*/ 221 w 251"/>
                <a:gd name="T17" fmla="*/ 4 h 36"/>
                <a:gd name="T18" fmla="*/ 28 w 251"/>
                <a:gd name="T19" fmla="*/ 4 h 36"/>
                <a:gd name="T20" fmla="*/ 6 w 251"/>
                <a:gd name="T21" fmla="*/ 32 h 36"/>
                <a:gd name="T22" fmla="*/ 6 w 251"/>
                <a:gd name="T23"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36">
                  <a:moveTo>
                    <a:pt x="251" y="36"/>
                  </a:moveTo>
                  <a:lnTo>
                    <a:pt x="0" y="36"/>
                  </a:lnTo>
                  <a:lnTo>
                    <a:pt x="26" y="0"/>
                  </a:lnTo>
                  <a:lnTo>
                    <a:pt x="223" y="0"/>
                  </a:lnTo>
                  <a:lnTo>
                    <a:pt x="251" y="36"/>
                  </a:lnTo>
                  <a:lnTo>
                    <a:pt x="251" y="36"/>
                  </a:lnTo>
                  <a:close/>
                  <a:moveTo>
                    <a:pt x="6" y="32"/>
                  </a:moveTo>
                  <a:lnTo>
                    <a:pt x="245" y="32"/>
                  </a:lnTo>
                  <a:lnTo>
                    <a:pt x="221" y="4"/>
                  </a:lnTo>
                  <a:lnTo>
                    <a:pt x="28" y="4"/>
                  </a:lnTo>
                  <a:lnTo>
                    <a:pt x="6" y="32"/>
                  </a:lnTo>
                  <a:lnTo>
                    <a:pt x="6" y="32"/>
                  </a:lnTo>
                  <a:close/>
                </a:path>
              </a:pathLst>
            </a:custGeom>
            <a:solidFill>
              <a:srgbClr val="005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0"/>
            <p:cNvSpPr>
              <a:spLocks/>
            </p:cNvSpPr>
            <p:nvPr/>
          </p:nvSpPr>
          <p:spPr bwMode="auto">
            <a:xfrm>
              <a:off x="2922" y="3696"/>
              <a:ext cx="36" cy="36"/>
            </a:xfrm>
            <a:custGeom>
              <a:avLst/>
              <a:gdLst>
                <a:gd name="T0" fmla="*/ 0 w 36"/>
                <a:gd name="T1" fmla="*/ 4 h 36"/>
                <a:gd name="T2" fmla="*/ 0 w 36"/>
                <a:gd name="T3" fmla="*/ 30 h 36"/>
                <a:gd name="T4" fmla="*/ 36 w 36"/>
                <a:gd name="T5" fmla="*/ 36 h 36"/>
                <a:gd name="T6" fmla="*/ 36 w 36"/>
                <a:gd name="T7" fmla="*/ 0 h 36"/>
                <a:gd name="T8" fmla="*/ 0 w 36"/>
                <a:gd name="T9" fmla="*/ 4 h 36"/>
                <a:gd name="T10" fmla="*/ 0 w 36"/>
                <a:gd name="T11" fmla="*/ 4 h 36"/>
              </a:gdLst>
              <a:ahLst/>
              <a:cxnLst>
                <a:cxn ang="0">
                  <a:pos x="T0" y="T1"/>
                </a:cxn>
                <a:cxn ang="0">
                  <a:pos x="T2" y="T3"/>
                </a:cxn>
                <a:cxn ang="0">
                  <a:pos x="T4" y="T5"/>
                </a:cxn>
                <a:cxn ang="0">
                  <a:pos x="T6" y="T7"/>
                </a:cxn>
                <a:cxn ang="0">
                  <a:pos x="T8" y="T9"/>
                </a:cxn>
                <a:cxn ang="0">
                  <a:pos x="T10" y="T11"/>
                </a:cxn>
              </a:cxnLst>
              <a:rect l="0" t="0" r="r" b="b"/>
              <a:pathLst>
                <a:path w="36" h="36">
                  <a:moveTo>
                    <a:pt x="0" y="4"/>
                  </a:moveTo>
                  <a:lnTo>
                    <a:pt x="0" y="30"/>
                  </a:lnTo>
                  <a:lnTo>
                    <a:pt x="36" y="36"/>
                  </a:lnTo>
                  <a:lnTo>
                    <a:pt x="36" y="0"/>
                  </a:lnTo>
                  <a:lnTo>
                    <a:pt x="0" y="4"/>
                  </a:lnTo>
                  <a:lnTo>
                    <a:pt x="0" y="4"/>
                  </a:lnTo>
                  <a:close/>
                </a:path>
              </a:pathLst>
            </a:custGeom>
            <a:solidFill>
              <a:srgbClr val="95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71"/>
            <p:cNvSpPr>
              <a:spLocks/>
            </p:cNvSpPr>
            <p:nvPr/>
          </p:nvSpPr>
          <p:spPr bwMode="auto">
            <a:xfrm>
              <a:off x="2089" y="3474"/>
              <a:ext cx="817" cy="488"/>
            </a:xfrm>
            <a:custGeom>
              <a:avLst/>
              <a:gdLst>
                <a:gd name="T0" fmla="*/ 403 w 407"/>
                <a:gd name="T1" fmla="*/ 244 h 244"/>
                <a:gd name="T2" fmla="*/ 3 w 407"/>
                <a:gd name="T3" fmla="*/ 244 h 244"/>
                <a:gd name="T4" fmla="*/ 0 w 407"/>
                <a:gd name="T5" fmla="*/ 241 h 244"/>
                <a:gd name="T6" fmla="*/ 0 w 407"/>
                <a:gd name="T7" fmla="*/ 3 h 244"/>
                <a:gd name="T8" fmla="*/ 3 w 407"/>
                <a:gd name="T9" fmla="*/ 0 h 244"/>
                <a:gd name="T10" fmla="*/ 403 w 407"/>
                <a:gd name="T11" fmla="*/ 0 h 244"/>
                <a:gd name="T12" fmla="*/ 407 w 407"/>
                <a:gd name="T13" fmla="*/ 3 h 244"/>
                <a:gd name="T14" fmla="*/ 407 w 407"/>
                <a:gd name="T15" fmla="*/ 241 h 244"/>
                <a:gd name="T16" fmla="*/ 403 w 407"/>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244">
                  <a:moveTo>
                    <a:pt x="403" y="244"/>
                  </a:moveTo>
                  <a:cubicBezTo>
                    <a:pt x="3" y="244"/>
                    <a:pt x="3" y="244"/>
                    <a:pt x="3" y="244"/>
                  </a:cubicBezTo>
                  <a:cubicBezTo>
                    <a:pt x="1" y="244"/>
                    <a:pt x="0" y="242"/>
                    <a:pt x="0" y="241"/>
                  </a:cubicBezTo>
                  <a:cubicBezTo>
                    <a:pt x="0" y="3"/>
                    <a:pt x="0" y="3"/>
                    <a:pt x="0" y="3"/>
                  </a:cubicBezTo>
                  <a:cubicBezTo>
                    <a:pt x="0" y="1"/>
                    <a:pt x="1" y="0"/>
                    <a:pt x="3" y="0"/>
                  </a:cubicBezTo>
                  <a:cubicBezTo>
                    <a:pt x="403" y="0"/>
                    <a:pt x="403" y="0"/>
                    <a:pt x="403" y="0"/>
                  </a:cubicBezTo>
                  <a:cubicBezTo>
                    <a:pt x="405" y="0"/>
                    <a:pt x="407" y="1"/>
                    <a:pt x="407" y="3"/>
                  </a:cubicBezTo>
                  <a:cubicBezTo>
                    <a:pt x="407" y="241"/>
                    <a:pt x="407" y="241"/>
                    <a:pt x="407" y="241"/>
                  </a:cubicBezTo>
                  <a:cubicBezTo>
                    <a:pt x="407" y="242"/>
                    <a:pt x="405" y="244"/>
                    <a:pt x="403" y="244"/>
                  </a:cubicBez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2"/>
            <p:cNvSpPr>
              <a:spLocks/>
            </p:cNvSpPr>
            <p:nvPr/>
          </p:nvSpPr>
          <p:spPr bwMode="auto">
            <a:xfrm>
              <a:off x="2408" y="3526"/>
              <a:ext cx="199" cy="376"/>
            </a:xfrm>
            <a:custGeom>
              <a:avLst/>
              <a:gdLst>
                <a:gd name="T0" fmla="*/ 78 w 99"/>
                <a:gd name="T1" fmla="*/ 137 h 188"/>
                <a:gd name="T2" fmla="*/ 71 w 99"/>
                <a:gd name="T3" fmla="*/ 135 h 188"/>
                <a:gd name="T4" fmla="*/ 61 w 99"/>
                <a:gd name="T5" fmla="*/ 139 h 188"/>
                <a:gd name="T6" fmla="*/ 55 w 99"/>
                <a:gd name="T7" fmla="*/ 136 h 188"/>
                <a:gd name="T8" fmla="*/ 37 w 99"/>
                <a:gd name="T9" fmla="*/ 99 h 188"/>
                <a:gd name="T10" fmla="*/ 24 w 99"/>
                <a:gd name="T11" fmla="*/ 59 h 188"/>
                <a:gd name="T12" fmla="*/ 28 w 99"/>
                <a:gd name="T13" fmla="*/ 53 h 188"/>
                <a:gd name="T14" fmla="*/ 37 w 99"/>
                <a:gd name="T15" fmla="*/ 49 h 188"/>
                <a:gd name="T16" fmla="*/ 41 w 99"/>
                <a:gd name="T17" fmla="*/ 43 h 188"/>
                <a:gd name="T18" fmla="*/ 33 w 99"/>
                <a:gd name="T19" fmla="*/ 5 h 188"/>
                <a:gd name="T20" fmla="*/ 25 w 99"/>
                <a:gd name="T21" fmla="*/ 1 h 188"/>
                <a:gd name="T22" fmla="*/ 18 w 99"/>
                <a:gd name="T23" fmla="*/ 4 h 188"/>
                <a:gd name="T24" fmla="*/ 2 w 99"/>
                <a:gd name="T25" fmla="*/ 10 h 188"/>
                <a:gd name="T26" fmla="*/ 1 w 99"/>
                <a:gd name="T27" fmla="*/ 10 h 188"/>
                <a:gd name="T28" fmla="*/ 1 w 99"/>
                <a:gd name="T29" fmla="*/ 11 h 188"/>
                <a:gd name="T30" fmla="*/ 20 w 99"/>
                <a:gd name="T31" fmla="*/ 105 h 188"/>
                <a:gd name="T32" fmla="*/ 70 w 99"/>
                <a:gd name="T33" fmla="*/ 188 h 188"/>
                <a:gd name="T34" fmla="*/ 71 w 99"/>
                <a:gd name="T35" fmla="*/ 188 h 188"/>
                <a:gd name="T36" fmla="*/ 72 w 99"/>
                <a:gd name="T37" fmla="*/ 187 h 188"/>
                <a:gd name="T38" fmla="*/ 88 w 99"/>
                <a:gd name="T39" fmla="*/ 181 h 188"/>
                <a:gd name="T40" fmla="*/ 95 w 99"/>
                <a:gd name="T41" fmla="*/ 179 h 188"/>
                <a:gd name="T42" fmla="*/ 97 w 99"/>
                <a:gd name="T43" fmla="*/ 171 h 188"/>
                <a:gd name="T44" fmla="*/ 78 w 99"/>
                <a:gd name="T45" fmla="*/ 13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188">
                  <a:moveTo>
                    <a:pt x="78" y="137"/>
                  </a:moveTo>
                  <a:cubicBezTo>
                    <a:pt x="76" y="135"/>
                    <a:pt x="73" y="134"/>
                    <a:pt x="71" y="135"/>
                  </a:cubicBezTo>
                  <a:cubicBezTo>
                    <a:pt x="61" y="139"/>
                    <a:pt x="61" y="139"/>
                    <a:pt x="61" y="139"/>
                  </a:cubicBezTo>
                  <a:cubicBezTo>
                    <a:pt x="59" y="140"/>
                    <a:pt x="56" y="139"/>
                    <a:pt x="55" y="136"/>
                  </a:cubicBezTo>
                  <a:cubicBezTo>
                    <a:pt x="48" y="125"/>
                    <a:pt x="42" y="112"/>
                    <a:pt x="37" y="99"/>
                  </a:cubicBezTo>
                  <a:cubicBezTo>
                    <a:pt x="31" y="85"/>
                    <a:pt x="27" y="72"/>
                    <a:pt x="24" y="59"/>
                  </a:cubicBezTo>
                  <a:cubicBezTo>
                    <a:pt x="24" y="56"/>
                    <a:pt x="25" y="54"/>
                    <a:pt x="28" y="53"/>
                  </a:cubicBezTo>
                  <a:cubicBezTo>
                    <a:pt x="37" y="49"/>
                    <a:pt x="37" y="49"/>
                    <a:pt x="37" y="49"/>
                  </a:cubicBezTo>
                  <a:cubicBezTo>
                    <a:pt x="40" y="48"/>
                    <a:pt x="41" y="45"/>
                    <a:pt x="41" y="43"/>
                  </a:cubicBezTo>
                  <a:cubicBezTo>
                    <a:pt x="33" y="5"/>
                    <a:pt x="33" y="5"/>
                    <a:pt x="33" y="5"/>
                  </a:cubicBezTo>
                  <a:cubicBezTo>
                    <a:pt x="32" y="1"/>
                    <a:pt x="28" y="0"/>
                    <a:pt x="25" y="1"/>
                  </a:cubicBezTo>
                  <a:cubicBezTo>
                    <a:pt x="18" y="4"/>
                    <a:pt x="18" y="4"/>
                    <a:pt x="18" y="4"/>
                  </a:cubicBezTo>
                  <a:cubicBezTo>
                    <a:pt x="2" y="10"/>
                    <a:pt x="2" y="10"/>
                    <a:pt x="2" y="10"/>
                  </a:cubicBezTo>
                  <a:cubicBezTo>
                    <a:pt x="1" y="10"/>
                    <a:pt x="1" y="10"/>
                    <a:pt x="1" y="10"/>
                  </a:cubicBezTo>
                  <a:cubicBezTo>
                    <a:pt x="1" y="11"/>
                    <a:pt x="1" y="11"/>
                    <a:pt x="1" y="11"/>
                  </a:cubicBezTo>
                  <a:cubicBezTo>
                    <a:pt x="0" y="38"/>
                    <a:pt x="6" y="72"/>
                    <a:pt x="20" y="105"/>
                  </a:cubicBezTo>
                  <a:cubicBezTo>
                    <a:pt x="33" y="139"/>
                    <a:pt x="51" y="168"/>
                    <a:pt x="70" y="188"/>
                  </a:cubicBezTo>
                  <a:cubicBezTo>
                    <a:pt x="71" y="188"/>
                    <a:pt x="71" y="188"/>
                    <a:pt x="71" y="188"/>
                  </a:cubicBezTo>
                  <a:cubicBezTo>
                    <a:pt x="72" y="187"/>
                    <a:pt x="72" y="187"/>
                    <a:pt x="72" y="187"/>
                  </a:cubicBezTo>
                  <a:cubicBezTo>
                    <a:pt x="88" y="181"/>
                    <a:pt x="88" y="181"/>
                    <a:pt x="88" y="181"/>
                  </a:cubicBezTo>
                  <a:cubicBezTo>
                    <a:pt x="95" y="179"/>
                    <a:pt x="95" y="179"/>
                    <a:pt x="95" y="179"/>
                  </a:cubicBezTo>
                  <a:cubicBezTo>
                    <a:pt x="98" y="177"/>
                    <a:pt x="99" y="174"/>
                    <a:pt x="97" y="171"/>
                  </a:cubicBezTo>
                  <a:lnTo>
                    <a:pt x="78" y="1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3"/>
            <p:cNvSpPr>
              <a:spLocks/>
            </p:cNvSpPr>
            <p:nvPr/>
          </p:nvSpPr>
          <p:spPr bwMode="auto">
            <a:xfrm>
              <a:off x="2388" y="3548"/>
              <a:ext cx="157" cy="362"/>
            </a:xfrm>
            <a:custGeom>
              <a:avLst/>
              <a:gdLst>
                <a:gd name="T0" fmla="*/ 27 w 78"/>
                <a:gd name="T1" fmla="*/ 95 h 181"/>
                <a:gd name="T2" fmla="*/ 9 w 78"/>
                <a:gd name="T3" fmla="*/ 0 h 181"/>
                <a:gd name="T4" fmla="*/ 4 w 78"/>
                <a:gd name="T5" fmla="*/ 2 h 181"/>
                <a:gd name="T6" fmla="*/ 0 w 78"/>
                <a:gd name="T7" fmla="*/ 7 h 181"/>
                <a:gd name="T8" fmla="*/ 19 w 78"/>
                <a:gd name="T9" fmla="*/ 99 h 181"/>
                <a:gd name="T10" fmla="*/ 67 w 78"/>
                <a:gd name="T11" fmla="*/ 179 h 181"/>
                <a:gd name="T12" fmla="*/ 73 w 78"/>
                <a:gd name="T13" fmla="*/ 180 h 181"/>
                <a:gd name="T14" fmla="*/ 78 w 78"/>
                <a:gd name="T15" fmla="*/ 178 h 181"/>
                <a:gd name="T16" fmla="*/ 27 w 78"/>
                <a:gd name="T17" fmla="*/ 9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81">
                  <a:moveTo>
                    <a:pt x="27" y="95"/>
                  </a:moveTo>
                  <a:cubicBezTo>
                    <a:pt x="14" y="62"/>
                    <a:pt x="7" y="28"/>
                    <a:pt x="9" y="0"/>
                  </a:cubicBezTo>
                  <a:cubicBezTo>
                    <a:pt x="4" y="2"/>
                    <a:pt x="4" y="2"/>
                    <a:pt x="4" y="2"/>
                  </a:cubicBezTo>
                  <a:cubicBezTo>
                    <a:pt x="2" y="3"/>
                    <a:pt x="0" y="5"/>
                    <a:pt x="0" y="7"/>
                  </a:cubicBezTo>
                  <a:cubicBezTo>
                    <a:pt x="0" y="33"/>
                    <a:pt x="6" y="65"/>
                    <a:pt x="19" y="99"/>
                  </a:cubicBezTo>
                  <a:cubicBezTo>
                    <a:pt x="32" y="132"/>
                    <a:pt x="50" y="160"/>
                    <a:pt x="67" y="179"/>
                  </a:cubicBezTo>
                  <a:cubicBezTo>
                    <a:pt x="69" y="180"/>
                    <a:pt x="71" y="181"/>
                    <a:pt x="73" y="180"/>
                  </a:cubicBezTo>
                  <a:cubicBezTo>
                    <a:pt x="78" y="178"/>
                    <a:pt x="78" y="178"/>
                    <a:pt x="78" y="178"/>
                  </a:cubicBezTo>
                  <a:cubicBezTo>
                    <a:pt x="58" y="158"/>
                    <a:pt x="40" y="129"/>
                    <a:pt x="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4"/>
            <p:cNvSpPr>
              <a:spLocks/>
            </p:cNvSpPr>
            <p:nvPr/>
          </p:nvSpPr>
          <p:spPr bwMode="auto">
            <a:xfrm>
              <a:off x="1379" y="3950"/>
              <a:ext cx="40" cy="36"/>
            </a:xfrm>
            <a:custGeom>
              <a:avLst/>
              <a:gdLst>
                <a:gd name="T0" fmla="*/ 20 w 20"/>
                <a:gd name="T1" fmla="*/ 14 h 18"/>
                <a:gd name="T2" fmla="*/ 19 w 20"/>
                <a:gd name="T3" fmla="*/ 16 h 18"/>
                <a:gd name="T4" fmla="*/ 16 w 20"/>
                <a:gd name="T5" fmla="*/ 18 h 18"/>
                <a:gd name="T6" fmla="*/ 1 w 20"/>
                <a:gd name="T7" fmla="*/ 7 h 18"/>
                <a:gd name="T8" fmla="*/ 1 w 20"/>
                <a:gd name="T9" fmla="*/ 4 h 18"/>
                <a:gd name="T10" fmla="*/ 2 w 20"/>
                <a:gd name="T11" fmla="*/ 2 h 18"/>
                <a:gd name="T12" fmla="*/ 4 w 20"/>
                <a:gd name="T13" fmla="*/ 1 h 18"/>
                <a:gd name="T14" fmla="*/ 19 w 20"/>
                <a:gd name="T15" fmla="*/ 12 h 18"/>
                <a:gd name="T16" fmla="*/ 20 w 20"/>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20" y="14"/>
                  </a:moveTo>
                  <a:cubicBezTo>
                    <a:pt x="19" y="16"/>
                    <a:pt x="19" y="16"/>
                    <a:pt x="19" y="16"/>
                  </a:cubicBezTo>
                  <a:cubicBezTo>
                    <a:pt x="19" y="18"/>
                    <a:pt x="17" y="18"/>
                    <a:pt x="16" y="18"/>
                  </a:cubicBezTo>
                  <a:cubicBezTo>
                    <a:pt x="1" y="7"/>
                    <a:pt x="1" y="7"/>
                    <a:pt x="1" y="7"/>
                  </a:cubicBezTo>
                  <a:cubicBezTo>
                    <a:pt x="1" y="6"/>
                    <a:pt x="0" y="5"/>
                    <a:pt x="1" y="4"/>
                  </a:cubicBezTo>
                  <a:cubicBezTo>
                    <a:pt x="2" y="2"/>
                    <a:pt x="2" y="2"/>
                    <a:pt x="2" y="2"/>
                  </a:cubicBezTo>
                  <a:cubicBezTo>
                    <a:pt x="2" y="1"/>
                    <a:pt x="4" y="0"/>
                    <a:pt x="4" y="1"/>
                  </a:cubicBezTo>
                  <a:cubicBezTo>
                    <a:pt x="19" y="12"/>
                    <a:pt x="19" y="12"/>
                    <a:pt x="19" y="12"/>
                  </a:cubicBezTo>
                  <a:cubicBezTo>
                    <a:pt x="20" y="12"/>
                    <a:pt x="20" y="13"/>
                    <a:pt x="20" y="1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5"/>
            <p:cNvSpPr>
              <a:spLocks/>
            </p:cNvSpPr>
            <p:nvPr/>
          </p:nvSpPr>
          <p:spPr bwMode="auto">
            <a:xfrm>
              <a:off x="1369" y="3976"/>
              <a:ext cx="40" cy="38"/>
            </a:xfrm>
            <a:custGeom>
              <a:avLst/>
              <a:gdLst>
                <a:gd name="T0" fmla="*/ 19 w 20"/>
                <a:gd name="T1" fmla="*/ 15 h 19"/>
                <a:gd name="T2" fmla="*/ 18 w 20"/>
                <a:gd name="T3" fmla="*/ 18 h 19"/>
                <a:gd name="T4" fmla="*/ 15 w 20"/>
                <a:gd name="T5" fmla="*/ 19 h 19"/>
                <a:gd name="T6" fmla="*/ 1 w 20"/>
                <a:gd name="T7" fmla="*/ 7 h 19"/>
                <a:gd name="T8" fmla="*/ 1 w 20"/>
                <a:gd name="T9" fmla="*/ 5 h 19"/>
                <a:gd name="T10" fmla="*/ 2 w 20"/>
                <a:gd name="T11" fmla="*/ 2 h 19"/>
                <a:gd name="T12" fmla="*/ 4 w 20"/>
                <a:gd name="T13" fmla="*/ 1 h 19"/>
                <a:gd name="T14" fmla="*/ 19 w 20"/>
                <a:gd name="T15" fmla="*/ 13 h 19"/>
                <a:gd name="T16" fmla="*/ 19 w 20"/>
                <a:gd name="T1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9">
                  <a:moveTo>
                    <a:pt x="19" y="15"/>
                  </a:moveTo>
                  <a:cubicBezTo>
                    <a:pt x="18" y="18"/>
                    <a:pt x="18" y="18"/>
                    <a:pt x="18" y="18"/>
                  </a:cubicBezTo>
                  <a:cubicBezTo>
                    <a:pt x="18" y="19"/>
                    <a:pt x="16" y="19"/>
                    <a:pt x="15" y="19"/>
                  </a:cubicBezTo>
                  <a:cubicBezTo>
                    <a:pt x="1" y="7"/>
                    <a:pt x="1" y="7"/>
                    <a:pt x="1" y="7"/>
                  </a:cubicBezTo>
                  <a:cubicBezTo>
                    <a:pt x="0" y="7"/>
                    <a:pt x="0" y="6"/>
                    <a:pt x="1" y="5"/>
                  </a:cubicBezTo>
                  <a:cubicBezTo>
                    <a:pt x="2" y="2"/>
                    <a:pt x="2" y="2"/>
                    <a:pt x="2" y="2"/>
                  </a:cubicBezTo>
                  <a:cubicBezTo>
                    <a:pt x="2" y="1"/>
                    <a:pt x="4" y="0"/>
                    <a:pt x="4" y="1"/>
                  </a:cubicBezTo>
                  <a:cubicBezTo>
                    <a:pt x="19" y="13"/>
                    <a:pt x="19" y="13"/>
                    <a:pt x="19" y="13"/>
                  </a:cubicBezTo>
                  <a:cubicBezTo>
                    <a:pt x="19" y="13"/>
                    <a:pt x="20" y="14"/>
                    <a:pt x="19" y="1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6"/>
            <p:cNvSpPr>
              <a:spLocks/>
            </p:cNvSpPr>
            <p:nvPr/>
          </p:nvSpPr>
          <p:spPr bwMode="auto">
            <a:xfrm>
              <a:off x="1359" y="4002"/>
              <a:ext cx="38" cy="40"/>
            </a:xfrm>
            <a:custGeom>
              <a:avLst/>
              <a:gdLst>
                <a:gd name="T0" fmla="*/ 18 w 19"/>
                <a:gd name="T1" fmla="*/ 16 h 20"/>
                <a:gd name="T2" fmla="*/ 17 w 19"/>
                <a:gd name="T3" fmla="*/ 18 h 20"/>
                <a:gd name="T4" fmla="*/ 14 w 19"/>
                <a:gd name="T5" fmla="*/ 19 h 20"/>
                <a:gd name="T6" fmla="*/ 0 w 19"/>
                <a:gd name="T7" fmla="*/ 7 h 20"/>
                <a:gd name="T8" fmla="*/ 0 w 19"/>
                <a:gd name="T9" fmla="*/ 4 h 20"/>
                <a:gd name="T10" fmla="*/ 1 w 19"/>
                <a:gd name="T11" fmla="*/ 2 h 20"/>
                <a:gd name="T12" fmla="*/ 4 w 19"/>
                <a:gd name="T13" fmla="*/ 1 h 20"/>
                <a:gd name="T14" fmla="*/ 18 w 19"/>
                <a:gd name="T15" fmla="*/ 13 h 20"/>
                <a:gd name="T16" fmla="*/ 18 w 19"/>
                <a:gd name="T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18" y="16"/>
                  </a:moveTo>
                  <a:cubicBezTo>
                    <a:pt x="17" y="18"/>
                    <a:pt x="17" y="18"/>
                    <a:pt x="17" y="18"/>
                  </a:cubicBezTo>
                  <a:cubicBezTo>
                    <a:pt x="16" y="19"/>
                    <a:pt x="15" y="20"/>
                    <a:pt x="14" y="19"/>
                  </a:cubicBezTo>
                  <a:cubicBezTo>
                    <a:pt x="0" y="7"/>
                    <a:pt x="0" y="7"/>
                    <a:pt x="0" y="7"/>
                  </a:cubicBezTo>
                  <a:cubicBezTo>
                    <a:pt x="0" y="6"/>
                    <a:pt x="0" y="5"/>
                    <a:pt x="0" y="4"/>
                  </a:cubicBezTo>
                  <a:cubicBezTo>
                    <a:pt x="1" y="2"/>
                    <a:pt x="1" y="2"/>
                    <a:pt x="1" y="2"/>
                  </a:cubicBezTo>
                  <a:cubicBezTo>
                    <a:pt x="2" y="1"/>
                    <a:pt x="3" y="0"/>
                    <a:pt x="4" y="1"/>
                  </a:cubicBezTo>
                  <a:cubicBezTo>
                    <a:pt x="18" y="13"/>
                    <a:pt x="18" y="13"/>
                    <a:pt x="18" y="13"/>
                  </a:cubicBezTo>
                  <a:cubicBezTo>
                    <a:pt x="18" y="14"/>
                    <a:pt x="19" y="15"/>
                    <a:pt x="18" y="1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7"/>
            <p:cNvSpPr>
              <a:spLocks/>
            </p:cNvSpPr>
            <p:nvPr/>
          </p:nvSpPr>
          <p:spPr bwMode="auto">
            <a:xfrm>
              <a:off x="1347" y="4026"/>
              <a:ext cx="36" cy="40"/>
            </a:xfrm>
            <a:custGeom>
              <a:avLst/>
              <a:gdLst>
                <a:gd name="T0" fmla="*/ 18 w 18"/>
                <a:gd name="T1" fmla="*/ 16 h 20"/>
                <a:gd name="T2" fmla="*/ 16 w 18"/>
                <a:gd name="T3" fmla="*/ 19 h 20"/>
                <a:gd name="T4" fmla="*/ 13 w 18"/>
                <a:gd name="T5" fmla="*/ 19 h 20"/>
                <a:gd name="T6" fmla="*/ 0 w 18"/>
                <a:gd name="T7" fmla="*/ 6 h 20"/>
                <a:gd name="T8" fmla="*/ 0 w 18"/>
                <a:gd name="T9" fmla="*/ 4 h 20"/>
                <a:gd name="T10" fmla="*/ 1 w 18"/>
                <a:gd name="T11" fmla="*/ 2 h 20"/>
                <a:gd name="T12" fmla="*/ 4 w 18"/>
                <a:gd name="T13" fmla="*/ 1 h 20"/>
                <a:gd name="T14" fmla="*/ 17 w 18"/>
                <a:gd name="T15" fmla="*/ 14 h 20"/>
                <a:gd name="T16" fmla="*/ 18 w 18"/>
                <a:gd name="T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6"/>
                  </a:moveTo>
                  <a:cubicBezTo>
                    <a:pt x="16" y="19"/>
                    <a:pt x="16" y="19"/>
                    <a:pt x="16" y="19"/>
                  </a:cubicBezTo>
                  <a:cubicBezTo>
                    <a:pt x="16" y="20"/>
                    <a:pt x="14" y="20"/>
                    <a:pt x="13" y="19"/>
                  </a:cubicBezTo>
                  <a:cubicBezTo>
                    <a:pt x="0" y="6"/>
                    <a:pt x="0" y="6"/>
                    <a:pt x="0" y="6"/>
                  </a:cubicBezTo>
                  <a:cubicBezTo>
                    <a:pt x="0" y="6"/>
                    <a:pt x="0" y="5"/>
                    <a:pt x="0" y="4"/>
                  </a:cubicBezTo>
                  <a:cubicBezTo>
                    <a:pt x="1" y="2"/>
                    <a:pt x="1" y="2"/>
                    <a:pt x="1" y="2"/>
                  </a:cubicBezTo>
                  <a:cubicBezTo>
                    <a:pt x="2" y="1"/>
                    <a:pt x="3" y="0"/>
                    <a:pt x="4" y="1"/>
                  </a:cubicBezTo>
                  <a:cubicBezTo>
                    <a:pt x="17" y="14"/>
                    <a:pt x="17" y="14"/>
                    <a:pt x="17" y="14"/>
                  </a:cubicBezTo>
                  <a:cubicBezTo>
                    <a:pt x="18" y="14"/>
                    <a:pt x="18" y="15"/>
                    <a:pt x="18" y="1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8"/>
            <p:cNvSpPr>
              <a:spLocks/>
            </p:cNvSpPr>
            <p:nvPr/>
          </p:nvSpPr>
          <p:spPr bwMode="auto">
            <a:xfrm>
              <a:off x="1333" y="4048"/>
              <a:ext cx="36" cy="42"/>
            </a:xfrm>
            <a:custGeom>
              <a:avLst/>
              <a:gdLst>
                <a:gd name="T0" fmla="*/ 18 w 18"/>
                <a:gd name="T1" fmla="*/ 17 h 21"/>
                <a:gd name="T2" fmla="*/ 16 w 18"/>
                <a:gd name="T3" fmla="*/ 19 h 21"/>
                <a:gd name="T4" fmla="*/ 13 w 18"/>
                <a:gd name="T5" fmla="*/ 20 h 21"/>
                <a:gd name="T6" fmla="*/ 1 w 18"/>
                <a:gd name="T7" fmla="*/ 7 h 21"/>
                <a:gd name="T8" fmla="*/ 1 w 18"/>
                <a:gd name="T9" fmla="*/ 4 h 21"/>
                <a:gd name="T10" fmla="*/ 2 w 18"/>
                <a:gd name="T11" fmla="*/ 2 h 21"/>
                <a:gd name="T12" fmla="*/ 5 w 18"/>
                <a:gd name="T13" fmla="*/ 1 h 21"/>
                <a:gd name="T14" fmla="*/ 18 w 18"/>
                <a:gd name="T15" fmla="*/ 15 h 21"/>
                <a:gd name="T16" fmla="*/ 18 w 18"/>
                <a:gd name="T1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1">
                  <a:moveTo>
                    <a:pt x="18" y="17"/>
                  </a:moveTo>
                  <a:cubicBezTo>
                    <a:pt x="16" y="19"/>
                    <a:pt x="16" y="19"/>
                    <a:pt x="16" y="19"/>
                  </a:cubicBezTo>
                  <a:cubicBezTo>
                    <a:pt x="16" y="21"/>
                    <a:pt x="14" y="21"/>
                    <a:pt x="13" y="20"/>
                  </a:cubicBezTo>
                  <a:cubicBezTo>
                    <a:pt x="1" y="7"/>
                    <a:pt x="1" y="7"/>
                    <a:pt x="1" y="7"/>
                  </a:cubicBezTo>
                  <a:cubicBezTo>
                    <a:pt x="0" y="6"/>
                    <a:pt x="0" y="5"/>
                    <a:pt x="1" y="4"/>
                  </a:cubicBezTo>
                  <a:cubicBezTo>
                    <a:pt x="2" y="2"/>
                    <a:pt x="2" y="2"/>
                    <a:pt x="2" y="2"/>
                  </a:cubicBezTo>
                  <a:cubicBezTo>
                    <a:pt x="3" y="1"/>
                    <a:pt x="4" y="0"/>
                    <a:pt x="5" y="1"/>
                  </a:cubicBezTo>
                  <a:cubicBezTo>
                    <a:pt x="18" y="15"/>
                    <a:pt x="18" y="15"/>
                    <a:pt x="18" y="15"/>
                  </a:cubicBezTo>
                  <a:cubicBezTo>
                    <a:pt x="18" y="15"/>
                    <a:pt x="18" y="16"/>
                    <a:pt x="18" y="1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9"/>
            <p:cNvSpPr>
              <a:spLocks/>
            </p:cNvSpPr>
            <p:nvPr/>
          </p:nvSpPr>
          <p:spPr bwMode="auto">
            <a:xfrm>
              <a:off x="1319" y="4070"/>
              <a:ext cx="36" cy="42"/>
            </a:xfrm>
            <a:custGeom>
              <a:avLst/>
              <a:gdLst>
                <a:gd name="T0" fmla="*/ 17 w 18"/>
                <a:gd name="T1" fmla="*/ 18 h 21"/>
                <a:gd name="T2" fmla="*/ 16 w 18"/>
                <a:gd name="T3" fmla="*/ 20 h 21"/>
                <a:gd name="T4" fmla="*/ 13 w 18"/>
                <a:gd name="T5" fmla="*/ 20 h 21"/>
                <a:gd name="T6" fmla="*/ 1 w 18"/>
                <a:gd name="T7" fmla="*/ 6 h 21"/>
                <a:gd name="T8" fmla="*/ 1 w 18"/>
                <a:gd name="T9" fmla="*/ 4 h 21"/>
                <a:gd name="T10" fmla="*/ 2 w 18"/>
                <a:gd name="T11" fmla="*/ 1 h 21"/>
                <a:gd name="T12" fmla="*/ 6 w 18"/>
                <a:gd name="T13" fmla="*/ 1 h 21"/>
                <a:gd name="T14" fmla="*/ 17 w 18"/>
                <a:gd name="T15" fmla="*/ 15 h 21"/>
                <a:gd name="T16" fmla="*/ 17 w 18"/>
                <a:gd name="T1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1">
                  <a:moveTo>
                    <a:pt x="17" y="18"/>
                  </a:moveTo>
                  <a:cubicBezTo>
                    <a:pt x="16" y="20"/>
                    <a:pt x="16" y="20"/>
                    <a:pt x="16" y="20"/>
                  </a:cubicBezTo>
                  <a:cubicBezTo>
                    <a:pt x="15" y="21"/>
                    <a:pt x="14" y="21"/>
                    <a:pt x="13" y="20"/>
                  </a:cubicBezTo>
                  <a:cubicBezTo>
                    <a:pt x="1" y="6"/>
                    <a:pt x="1" y="6"/>
                    <a:pt x="1" y="6"/>
                  </a:cubicBezTo>
                  <a:cubicBezTo>
                    <a:pt x="0" y="5"/>
                    <a:pt x="1" y="4"/>
                    <a:pt x="1" y="4"/>
                  </a:cubicBezTo>
                  <a:cubicBezTo>
                    <a:pt x="2" y="1"/>
                    <a:pt x="2" y="1"/>
                    <a:pt x="2" y="1"/>
                  </a:cubicBezTo>
                  <a:cubicBezTo>
                    <a:pt x="3" y="0"/>
                    <a:pt x="5" y="0"/>
                    <a:pt x="6" y="1"/>
                  </a:cubicBezTo>
                  <a:cubicBezTo>
                    <a:pt x="17" y="15"/>
                    <a:pt x="17" y="15"/>
                    <a:pt x="17" y="15"/>
                  </a:cubicBezTo>
                  <a:cubicBezTo>
                    <a:pt x="18" y="16"/>
                    <a:pt x="18" y="17"/>
                    <a:pt x="17" y="1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0"/>
            <p:cNvSpPr>
              <a:spLocks/>
            </p:cNvSpPr>
            <p:nvPr/>
          </p:nvSpPr>
          <p:spPr bwMode="auto">
            <a:xfrm>
              <a:off x="1305" y="4090"/>
              <a:ext cx="34" cy="42"/>
            </a:xfrm>
            <a:custGeom>
              <a:avLst/>
              <a:gdLst>
                <a:gd name="T0" fmla="*/ 17 w 17"/>
                <a:gd name="T1" fmla="*/ 18 h 21"/>
                <a:gd name="T2" fmla="*/ 15 w 17"/>
                <a:gd name="T3" fmla="*/ 20 h 21"/>
                <a:gd name="T4" fmla="*/ 12 w 17"/>
                <a:gd name="T5" fmla="*/ 21 h 21"/>
                <a:gd name="T6" fmla="*/ 1 w 17"/>
                <a:gd name="T7" fmla="*/ 6 h 21"/>
                <a:gd name="T8" fmla="*/ 1 w 17"/>
                <a:gd name="T9" fmla="*/ 3 h 21"/>
                <a:gd name="T10" fmla="*/ 3 w 17"/>
                <a:gd name="T11" fmla="*/ 1 h 21"/>
                <a:gd name="T12" fmla="*/ 6 w 17"/>
                <a:gd name="T13" fmla="*/ 1 h 21"/>
                <a:gd name="T14" fmla="*/ 17 w 17"/>
                <a:gd name="T15" fmla="*/ 16 h 21"/>
                <a:gd name="T16" fmla="*/ 17 w 17"/>
                <a:gd name="T1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1">
                  <a:moveTo>
                    <a:pt x="17" y="18"/>
                  </a:moveTo>
                  <a:cubicBezTo>
                    <a:pt x="15" y="20"/>
                    <a:pt x="15" y="20"/>
                    <a:pt x="15" y="20"/>
                  </a:cubicBezTo>
                  <a:cubicBezTo>
                    <a:pt x="14" y="21"/>
                    <a:pt x="13" y="21"/>
                    <a:pt x="12" y="21"/>
                  </a:cubicBezTo>
                  <a:cubicBezTo>
                    <a:pt x="1" y="6"/>
                    <a:pt x="1" y="6"/>
                    <a:pt x="1" y="6"/>
                  </a:cubicBezTo>
                  <a:cubicBezTo>
                    <a:pt x="0" y="5"/>
                    <a:pt x="1" y="4"/>
                    <a:pt x="1" y="3"/>
                  </a:cubicBezTo>
                  <a:cubicBezTo>
                    <a:pt x="3" y="1"/>
                    <a:pt x="3" y="1"/>
                    <a:pt x="3" y="1"/>
                  </a:cubicBezTo>
                  <a:cubicBezTo>
                    <a:pt x="4" y="0"/>
                    <a:pt x="5" y="0"/>
                    <a:pt x="6" y="1"/>
                  </a:cubicBezTo>
                  <a:cubicBezTo>
                    <a:pt x="17" y="16"/>
                    <a:pt x="17" y="16"/>
                    <a:pt x="17" y="16"/>
                  </a:cubicBezTo>
                  <a:cubicBezTo>
                    <a:pt x="17" y="16"/>
                    <a:pt x="17" y="17"/>
                    <a:pt x="17" y="1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1"/>
            <p:cNvSpPr>
              <a:spLocks/>
            </p:cNvSpPr>
            <p:nvPr/>
          </p:nvSpPr>
          <p:spPr bwMode="auto">
            <a:xfrm>
              <a:off x="1291" y="4108"/>
              <a:ext cx="32" cy="44"/>
            </a:xfrm>
            <a:custGeom>
              <a:avLst/>
              <a:gdLst>
                <a:gd name="T0" fmla="*/ 16 w 16"/>
                <a:gd name="T1" fmla="*/ 19 h 22"/>
                <a:gd name="T2" fmla="*/ 14 w 16"/>
                <a:gd name="T3" fmla="*/ 21 h 22"/>
                <a:gd name="T4" fmla="*/ 11 w 16"/>
                <a:gd name="T5" fmla="*/ 21 h 22"/>
                <a:gd name="T6" fmla="*/ 1 w 16"/>
                <a:gd name="T7" fmla="*/ 6 h 22"/>
                <a:gd name="T8" fmla="*/ 1 w 16"/>
                <a:gd name="T9" fmla="*/ 3 h 22"/>
                <a:gd name="T10" fmla="*/ 3 w 16"/>
                <a:gd name="T11" fmla="*/ 1 h 22"/>
                <a:gd name="T12" fmla="*/ 6 w 16"/>
                <a:gd name="T13" fmla="*/ 1 h 22"/>
                <a:gd name="T14" fmla="*/ 16 w 16"/>
                <a:gd name="T15" fmla="*/ 17 h 22"/>
                <a:gd name="T16" fmla="*/ 16 w 16"/>
                <a:gd name="T1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2">
                  <a:moveTo>
                    <a:pt x="16" y="19"/>
                  </a:moveTo>
                  <a:cubicBezTo>
                    <a:pt x="14" y="21"/>
                    <a:pt x="14" y="21"/>
                    <a:pt x="14" y="21"/>
                  </a:cubicBezTo>
                  <a:cubicBezTo>
                    <a:pt x="13" y="22"/>
                    <a:pt x="12" y="22"/>
                    <a:pt x="11" y="21"/>
                  </a:cubicBezTo>
                  <a:cubicBezTo>
                    <a:pt x="1" y="6"/>
                    <a:pt x="1" y="6"/>
                    <a:pt x="1" y="6"/>
                  </a:cubicBezTo>
                  <a:cubicBezTo>
                    <a:pt x="0" y="5"/>
                    <a:pt x="0" y="4"/>
                    <a:pt x="1" y="3"/>
                  </a:cubicBezTo>
                  <a:cubicBezTo>
                    <a:pt x="3" y="1"/>
                    <a:pt x="3" y="1"/>
                    <a:pt x="3" y="1"/>
                  </a:cubicBezTo>
                  <a:cubicBezTo>
                    <a:pt x="3" y="0"/>
                    <a:pt x="5" y="0"/>
                    <a:pt x="6" y="1"/>
                  </a:cubicBezTo>
                  <a:cubicBezTo>
                    <a:pt x="16" y="17"/>
                    <a:pt x="16" y="17"/>
                    <a:pt x="16" y="17"/>
                  </a:cubicBezTo>
                  <a:cubicBezTo>
                    <a:pt x="16" y="17"/>
                    <a:pt x="16" y="18"/>
                    <a:pt x="16" y="1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2"/>
            <p:cNvSpPr>
              <a:spLocks/>
            </p:cNvSpPr>
            <p:nvPr/>
          </p:nvSpPr>
          <p:spPr bwMode="auto">
            <a:xfrm>
              <a:off x="1276" y="4126"/>
              <a:ext cx="31" cy="44"/>
            </a:xfrm>
            <a:custGeom>
              <a:avLst/>
              <a:gdLst>
                <a:gd name="T0" fmla="*/ 14 w 15"/>
                <a:gd name="T1" fmla="*/ 19 h 22"/>
                <a:gd name="T2" fmla="*/ 13 w 15"/>
                <a:gd name="T3" fmla="*/ 21 h 22"/>
                <a:gd name="T4" fmla="*/ 9 w 15"/>
                <a:gd name="T5" fmla="*/ 21 h 22"/>
                <a:gd name="T6" fmla="*/ 0 w 15"/>
                <a:gd name="T7" fmla="*/ 5 h 22"/>
                <a:gd name="T8" fmla="*/ 0 w 15"/>
                <a:gd name="T9" fmla="*/ 3 h 22"/>
                <a:gd name="T10" fmla="*/ 2 w 15"/>
                <a:gd name="T11" fmla="*/ 1 h 22"/>
                <a:gd name="T12" fmla="*/ 5 w 15"/>
                <a:gd name="T13" fmla="*/ 1 h 22"/>
                <a:gd name="T14" fmla="*/ 15 w 15"/>
                <a:gd name="T15" fmla="*/ 17 h 22"/>
                <a:gd name="T16" fmla="*/ 14 w 15"/>
                <a:gd name="T1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14" y="19"/>
                  </a:moveTo>
                  <a:cubicBezTo>
                    <a:pt x="13" y="21"/>
                    <a:pt x="13" y="21"/>
                    <a:pt x="13" y="21"/>
                  </a:cubicBezTo>
                  <a:cubicBezTo>
                    <a:pt x="12" y="22"/>
                    <a:pt x="10" y="22"/>
                    <a:pt x="9" y="21"/>
                  </a:cubicBezTo>
                  <a:cubicBezTo>
                    <a:pt x="0" y="5"/>
                    <a:pt x="0" y="5"/>
                    <a:pt x="0" y="5"/>
                  </a:cubicBezTo>
                  <a:cubicBezTo>
                    <a:pt x="0" y="5"/>
                    <a:pt x="0" y="4"/>
                    <a:pt x="0" y="3"/>
                  </a:cubicBezTo>
                  <a:cubicBezTo>
                    <a:pt x="2" y="1"/>
                    <a:pt x="2" y="1"/>
                    <a:pt x="2" y="1"/>
                  </a:cubicBezTo>
                  <a:cubicBezTo>
                    <a:pt x="3" y="0"/>
                    <a:pt x="5" y="0"/>
                    <a:pt x="5" y="1"/>
                  </a:cubicBezTo>
                  <a:cubicBezTo>
                    <a:pt x="15" y="17"/>
                    <a:pt x="15" y="17"/>
                    <a:pt x="15" y="17"/>
                  </a:cubicBezTo>
                  <a:cubicBezTo>
                    <a:pt x="15" y="18"/>
                    <a:pt x="15" y="19"/>
                    <a:pt x="14" y="1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3"/>
            <p:cNvSpPr>
              <a:spLocks/>
            </p:cNvSpPr>
            <p:nvPr/>
          </p:nvSpPr>
          <p:spPr bwMode="auto">
            <a:xfrm>
              <a:off x="1260" y="4142"/>
              <a:ext cx="31" cy="44"/>
            </a:xfrm>
            <a:custGeom>
              <a:avLst/>
              <a:gdLst>
                <a:gd name="T0" fmla="*/ 14 w 15"/>
                <a:gd name="T1" fmla="*/ 20 h 22"/>
                <a:gd name="T2" fmla="*/ 12 w 15"/>
                <a:gd name="T3" fmla="*/ 22 h 22"/>
                <a:gd name="T4" fmla="*/ 9 w 15"/>
                <a:gd name="T5" fmla="*/ 21 h 22"/>
                <a:gd name="T6" fmla="*/ 0 w 15"/>
                <a:gd name="T7" fmla="*/ 5 h 22"/>
                <a:gd name="T8" fmla="*/ 1 w 15"/>
                <a:gd name="T9" fmla="*/ 3 h 22"/>
                <a:gd name="T10" fmla="*/ 3 w 15"/>
                <a:gd name="T11" fmla="*/ 1 h 22"/>
                <a:gd name="T12" fmla="*/ 6 w 15"/>
                <a:gd name="T13" fmla="*/ 1 h 22"/>
                <a:gd name="T14" fmla="*/ 14 w 15"/>
                <a:gd name="T15" fmla="*/ 17 h 22"/>
                <a:gd name="T16" fmla="*/ 14 w 15"/>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14" y="20"/>
                  </a:moveTo>
                  <a:cubicBezTo>
                    <a:pt x="12" y="22"/>
                    <a:pt x="12" y="22"/>
                    <a:pt x="12" y="22"/>
                  </a:cubicBezTo>
                  <a:cubicBezTo>
                    <a:pt x="11" y="22"/>
                    <a:pt x="9" y="22"/>
                    <a:pt x="9" y="21"/>
                  </a:cubicBezTo>
                  <a:cubicBezTo>
                    <a:pt x="0" y="5"/>
                    <a:pt x="0" y="5"/>
                    <a:pt x="0" y="5"/>
                  </a:cubicBezTo>
                  <a:cubicBezTo>
                    <a:pt x="0" y="4"/>
                    <a:pt x="0" y="3"/>
                    <a:pt x="1" y="3"/>
                  </a:cubicBezTo>
                  <a:cubicBezTo>
                    <a:pt x="3" y="1"/>
                    <a:pt x="3" y="1"/>
                    <a:pt x="3" y="1"/>
                  </a:cubicBezTo>
                  <a:cubicBezTo>
                    <a:pt x="4" y="0"/>
                    <a:pt x="5" y="0"/>
                    <a:pt x="6" y="1"/>
                  </a:cubicBezTo>
                  <a:cubicBezTo>
                    <a:pt x="14" y="17"/>
                    <a:pt x="14" y="17"/>
                    <a:pt x="14" y="17"/>
                  </a:cubicBezTo>
                  <a:cubicBezTo>
                    <a:pt x="15" y="18"/>
                    <a:pt x="14" y="19"/>
                    <a:pt x="14" y="2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4"/>
            <p:cNvSpPr>
              <a:spLocks/>
            </p:cNvSpPr>
            <p:nvPr/>
          </p:nvSpPr>
          <p:spPr bwMode="auto">
            <a:xfrm>
              <a:off x="1244" y="4156"/>
              <a:ext cx="28" cy="46"/>
            </a:xfrm>
            <a:custGeom>
              <a:avLst/>
              <a:gdLst>
                <a:gd name="T0" fmla="*/ 13 w 14"/>
                <a:gd name="T1" fmla="*/ 21 h 23"/>
                <a:gd name="T2" fmla="*/ 11 w 14"/>
                <a:gd name="T3" fmla="*/ 22 h 23"/>
                <a:gd name="T4" fmla="*/ 8 w 14"/>
                <a:gd name="T5" fmla="*/ 22 h 23"/>
                <a:gd name="T6" fmla="*/ 0 w 14"/>
                <a:gd name="T7" fmla="*/ 5 h 23"/>
                <a:gd name="T8" fmla="*/ 1 w 14"/>
                <a:gd name="T9" fmla="*/ 3 h 23"/>
                <a:gd name="T10" fmla="*/ 3 w 14"/>
                <a:gd name="T11" fmla="*/ 1 h 23"/>
                <a:gd name="T12" fmla="*/ 6 w 14"/>
                <a:gd name="T13" fmla="*/ 1 h 23"/>
                <a:gd name="T14" fmla="*/ 14 w 14"/>
                <a:gd name="T15" fmla="*/ 18 h 23"/>
                <a:gd name="T16" fmla="*/ 13 w 14"/>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3" y="21"/>
                  </a:moveTo>
                  <a:cubicBezTo>
                    <a:pt x="11" y="22"/>
                    <a:pt x="11" y="22"/>
                    <a:pt x="11" y="22"/>
                  </a:cubicBezTo>
                  <a:cubicBezTo>
                    <a:pt x="10" y="23"/>
                    <a:pt x="8" y="23"/>
                    <a:pt x="8" y="22"/>
                  </a:cubicBezTo>
                  <a:cubicBezTo>
                    <a:pt x="0" y="5"/>
                    <a:pt x="0" y="5"/>
                    <a:pt x="0" y="5"/>
                  </a:cubicBezTo>
                  <a:cubicBezTo>
                    <a:pt x="0" y="4"/>
                    <a:pt x="0" y="3"/>
                    <a:pt x="1" y="3"/>
                  </a:cubicBezTo>
                  <a:cubicBezTo>
                    <a:pt x="3" y="1"/>
                    <a:pt x="3" y="1"/>
                    <a:pt x="3" y="1"/>
                  </a:cubicBezTo>
                  <a:cubicBezTo>
                    <a:pt x="4" y="0"/>
                    <a:pt x="5" y="0"/>
                    <a:pt x="6" y="1"/>
                  </a:cubicBezTo>
                  <a:cubicBezTo>
                    <a:pt x="14" y="18"/>
                    <a:pt x="14" y="18"/>
                    <a:pt x="14" y="18"/>
                  </a:cubicBezTo>
                  <a:cubicBezTo>
                    <a:pt x="14" y="19"/>
                    <a:pt x="14" y="20"/>
                    <a:pt x="13" y="2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5"/>
            <p:cNvSpPr>
              <a:spLocks/>
            </p:cNvSpPr>
            <p:nvPr/>
          </p:nvSpPr>
          <p:spPr bwMode="auto">
            <a:xfrm>
              <a:off x="1228" y="4170"/>
              <a:ext cx="26" cy="46"/>
            </a:xfrm>
            <a:custGeom>
              <a:avLst/>
              <a:gdLst>
                <a:gd name="T0" fmla="*/ 12 w 13"/>
                <a:gd name="T1" fmla="*/ 21 h 23"/>
                <a:gd name="T2" fmla="*/ 10 w 13"/>
                <a:gd name="T3" fmla="*/ 22 h 23"/>
                <a:gd name="T4" fmla="*/ 7 w 13"/>
                <a:gd name="T5" fmla="*/ 22 h 23"/>
                <a:gd name="T6" fmla="*/ 0 w 13"/>
                <a:gd name="T7" fmla="*/ 5 h 23"/>
                <a:gd name="T8" fmla="*/ 1 w 13"/>
                <a:gd name="T9" fmla="*/ 2 h 23"/>
                <a:gd name="T10" fmla="*/ 3 w 13"/>
                <a:gd name="T11" fmla="*/ 1 h 23"/>
                <a:gd name="T12" fmla="*/ 6 w 13"/>
                <a:gd name="T13" fmla="*/ 1 h 23"/>
                <a:gd name="T14" fmla="*/ 13 w 13"/>
                <a:gd name="T15" fmla="*/ 18 h 23"/>
                <a:gd name="T16" fmla="*/ 12 w 13"/>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3">
                  <a:moveTo>
                    <a:pt x="12" y="21"/>
                  </a:moveTo>
                  <a:cubicBezTo>
                    <a:pt x="10" y="22"/>
                    <a:pt x="10" y="22"/>
                    <a:pt x="10" y="22"/>
                  </a:cubicBezTo>
                  <a:cubicBezTo>
                    <a:pt x="9" y="23"/>
                    <a:pt x="7" y="23"/>
                    <a:pt x="7" y="22"/>
                  </a:cubicBezTo>
                  <a:cubicBezTo>
                    <a:pt x="0" y="5"/>
                    <a:pt x="0" y="5"/>
                    <a:pt x="0" y="5"/>
                  </a:cubicBezTo>
                  <a:cubicBezTo>
                    <a:pt x="0" y="4"/>
                    <a:pt x="0" y="3"/>
                    <a:pt x="1" y="2"/>
                  </a:cubicBezTo>
                  <a:cubicBezTo>
                    <a:pt x="3" y="1"/>
                    <a:pt x="3" y="1"/>
                    <a:pt x="3" y="1"/>
                  </a:cubicBezTo>
                  <a:cubicBezTo>
                    <a:pt x="4" y="0"/>
                    <a:pt x="6" y="0"/>
                    <a:pt x="6" y="1"/>
                  </a:cubicBezTo>
                  <a:cubicBezTo>
                    <a:pt x="13" y="18"/>
                    <a:pt x="13" y="18"/>
                    <a:pt x="13" y="18"/>
                  </a:cubicBezTo>
                  <a:cubicBezTo>
                    <a:pt x="13" y="19"/>
                    <a:pt x="13" y="20"/>
                    <a:pt x="12" y="2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6"/>
            <p:cNvSpPr>
              <a:spLocks/>
            </p:cNvSpPr>
            <p:nvPr/>
          </p:nvSpPr>
          <p:spPr bwMode="auto">
            <a:xfrm>
              <a:off x="1212" y="4182"/>
              <a:ext cx="24" cy="46"/>
            </a:xfrm>
            <a:custGeom>
              <a:avLst/>
              <a:gdLst>
                <a:gd name="T0" fmla="*/ 10 w 12"/>
                <a:gd name="T1" fmla="*/ 21 h 23"/>
                <a:gd name="T2" fmla="*/ 8 w 12"/>
                <a:gd name="T3" fmla="*/ 22 h 23"/>
                <a:gd name="T4" fmla="*/ 5 w 12"/>
                <a:gd name="T5" fmla="*/ 22 h 23"/>
                <a:gd name="T6" fmla="*/ 0 w 12"/>
                <a:gd name="T7" fmla="*/ 4 h 23"/>
                <a:gd name="T8" fmla="*/ 1 w 12"/>
                <a:gd name="T9" fmla="*/ 2 h 23"/>
                <a:gd name="T10" fmla="*/ 3 w 12"/>
                <a:gd name="T11" fmla="*/ 0 h 23"/>
                <a:gd name="T12" fmla="*/ 6 w 12"/>
                <a:gd name="T13" fmla="*/ 1 h 23"/>
                <a:gd name="T14" fmla="*/ 11 w 12"/>
                <a:gd name="T15" fmla="*/ 19 h 23"/>
                <a:gd name="T16" fmla="*/ 10 w 12"/>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3">
                  <a:moveTo>
                    <a:pt x="10" y="21"/>
                  </a:moveTo>
                  <a:cubicBezTo>
                    <a:pt x="8" y="22"/>
                    <a:pt x="8" y="22"/>
                    <a:pt x="8" y="22"/>
                  </a:cubicBezTo>
                  <a:cubicBezTo>
                    <a:pt x="7" y="23"/>
                    <a:pt x="6" y="23"/>
                    <a:pt x="5" y="22"/>
                  </a:cubicBezTo>
                  <a:cubicBezTo>
                    <a:pt x="0" y="4"/>
                    <a:pt x="0" y="4"/>
                    <a:pt x="0" y="4"/>
                  </a:cubicBezTo>
                  <a:cubicBezTo>
                    <a:pt x="0" y="3"/>
                    <a:pt x="0" y="2"/>
                    <a:pt x="1" y="2"/>
                  </a:cubicBezTo>
                  <a:cubicBezTo>
                    <a:pt x="3" y="0"/>
                    <a:pt x="3" y="0"/>
                    <a:pt x="3" y="0"/>
                  </a:cubicBezTo>
                  <a:cubicBezTo>
                    <a:pt x="4" y="0"/>
                    <a:pt x="6" y="0"/>
                    <a:pt x="6" y="1"/>
                  </a:cubicBezTo>
                  <a:cubicBezTo>
                    <a:pt x="11" y="19"/>
                    <a:pt x="11" y="19"/>
                    <a:pt x="11" y="19"/>
                  </a:cubicBezTo>
                  <a:cubicBezTo>
                    <a:pt x="12" y="20"/>
                    <a:pt x="11" y="21"/>
                    <a:pt x="10" y="2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7"/>
            <p:cNvSpPr>
              <a:spLocks/>
            </p:cNvSpPr>
            <p:nvPr/>
          </p:nvSpPr>
          <p:spPr bwMode="auto">
            <a:xfrm>
              <a:off x="1194" y="4192"/>
              <a:ext cx="22" cy="48"/>
            </a:xfrm>
            <a:custGeom>
              <a:avLst/>
              <a:gdLst>
                <a:gd name="T0" fmla="*/ 10 w 11"/>
                <a:gd name="T1" fmla="*/ 22 h 24"/>
                <a:gd name="T2" fmla="*/ 8 w 11"/>
                <a:gd name="T3" fmla="*/ 23 h 24"/>
                <a:gd name="T4" fmla="*/ 5 w 11"/>
                <a:gd name="T5" fmla="*/ 22 h 24"/>
                <a:gd name="T6" fmla="*/ 0 w 11"/>
                <a:gd name="T7" fmla="*/ 4 h 24"/>
                <a:gd name="T8" fmla="*/ 2 w 11"/>
                <a:gd name="T9" fmla="*/ 2 h 24"/>
                <a:gd name="T10" fmla="*/ 4 w 11"/>
                <a:gd name="T11" fmla="*/ 1 h 24"/>
                <a:gd name="T12" fmla="*/ 7 w 11"/>
                <a:gd name="T13" fmla="*/ 2 h 24"/>
                <a:gd name="T14" fmla="*/ 11 w 11"/>
                <a:gd name="T15" fmla="*/ 19 h 24"/>
                <a:gd name="T16" fmla="*/ 10 w 11"/>
                <a:gd name="T17"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4">
                  <a:moveTo>
                    <a:pt x="10" y="22"/>
                  </a:moveTo>
                  <a:cubicBezTo>
                    <a:pt x="8" y="23"/>
                    <a:pt x="8" y="23"/>
                    <a:pt x="8" y="23"/>
                  </a:cubicBezTo>
                  <a:cubicBezTo>
                    <a:pt x="7" y="24"/>
                    <a:pt x="5" y="23"/>
                    <a:pt x="5" y="22"/>
                  </a:cubicBezTo>
                  <a:cubicBezTo>
                    <a:pt x="0" y="4"/>
                    <a:pt x="0" y="4"/>
                    <a:pt x="0" y="4"/>
                  </a:cubicBezTo>
                  <a:cubicBezTo>
                    <a:pt x="0" y="3"/>
                    <a:pt x="1" y="2"/>
                    <a:pt x="2" y="2"/>
                  </a:cubicBezTo>
                  <a:cubicBezTo>
                    <a:pt x="4" y="1"/>
                    <a:pt x="4" y="1"/>
                    <a:pt x="4" y="1"/>
                  </a:cubicBezTo>
                  <a:cubicBezTo>
                    <a:pt x="5" y="0"/>
                    <a:pt x="6" y="1"/>
                    <a:pt x="7" y="2"/>
                  </a:cubicBezTo>
                  <a:cubicBezTo>
                    <a:pt x="11" y="19"/>
                    <a:pt x="11" y="19"/>
                    <a:pt x="11" y="19"/>
                  </a:cubicBezTo>
                  <a:cubicBezTo>
                    <a:pt x="11" y="20"/>
                    <a:pt x="11" y="21"/>
                    <a:pt x="10" y="2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8"/>
            <p:cNvSpPr>
              <a:spLocks/>
            </p:cNvSpPr>
            <p:nvPr/>
          </p:nvSpPr>
          <p:spPr bwMode="auto">
            <a:xfrm>
              <a:off x="1178" y="4202"/>
              <a:ext cx="20" cy="46"/>
            </a:xfrm>
            <a:custGeom>
              <a:avLst/>
              <a:gdLst>
                <a:gd name="T0" fmla="*/ 8 w 10"/>
                <a:gd name="T1" fmla="*/ 22 h 23"/>
                <a:gd name="T2" fmla="*/ 6 w 10"/>
                <a:gd name="T3" fmla="*/ 23 h 23"/>
                <a:gd name="T4" fmla="*/ 3 w 10"/>
                <a:gd name="T5" fmla="*/ 22 h 23"/>
                <a:gd name="T6" fmla="*/ 0 w 10"/>
                <a:gd name="T7" fmla="*/ 4 h 23"/>
                <a:gd name="T8" fmla="*/ 1 w 10"/>
                <a:gd name="T9" fmla="*/ 1 h 23"/>
                <a:gd name="T10" fmla="*/ 4 w 10"/>
                <a:gd name="T11" fmla="*/ 0 h 23"/>
                <a:gd name="T12" fmla="*/ 7 w 10"/>
                <a:gd name="T13" fmla="*/ 1 h 23"/>
                <a:gd name="T14" fmla="*/ 10 w 10"/>
                <a:gd name="T15" fmla="*/ 20 h 23"/>
                <a:gd name="T16" fmla="*/ 8 w 10"/>
                <a:gd name="T1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3">
                  <a:moveTo>
                    <a:pt x="8" y="22"/>
                  </a:moveTo>
                  <a:cubicBezTo>
                    <a:pt x="6" y="23"/>
                    <a:pt x="6" y="23"/>
                    <a:pt x="6" y="23"/>
                  </a:cubicBezTo>
                  <a:cubicBezTo>
                    <a:pt x="5" y="23"/>
                    <a:pt x="4" y="23"/>
                    <a:pt x="3" y="22"/>
                  </a:cubicBezTo>
                  <a:cubicBezTo>
                    <a:pt x="0" y="4"/>
                    <a:pt x="0" y="4"/>
                    <a:pt x="0" y="4"/>
                  </a:cubicBezTo>
                  <a:cubicBezTo>
                    <a:pt x="0" y="3"/>
                    <a:pt x="0" y="2"/>
                    <a:pt x="1" y="1"/>
                  </a:cubicBezTo>
                  <a:cubicBezTo>
                    <a:pt x="4" y="0"/>
                    <a:pt x="4" y="0"/>
                    <a:pt x="4" y="0"/>
                  </a:cubicBezTo>
                  <a:cubicBezTo>
                    <a:pt x="5" y="0"/>
                    <a:pt x="6" y="0"/>
                    <a:pt x="7" y="1"/>
                  </a:cubicBezTo>
                  <a:cubicBezTo>
                    <a:pt x="10" y="20"/>
                    <a:pt x="10" y="20"/>
                    <a:pt x="10" y="20"/>
                  </a:cubicBezTo>
                  <a:cubicBezTo>
                    <a:pt x="10" y="20"/>
                    <a:pt x="9" y="21"/>
                    <a:pt x="8" y="2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9"/>
            <p:cNvSpPr>
              <a:spLocks/>
            </p:cNvSpPr>
            <p:nvPr/>
          </p:nvSpPr>
          <p:spPr bwMode="auto">
            <a:xfrm>
              <a:off x="1160" y="4210"/>
              <a:ext cx="18" cy="46"/>
            </a:xfrm>
            <a:custGeom>
              <a:avLst/>
              <a:gdLst>
                <a:gd name="T0" fmla="*/ 8 w 9"/>
                <a:gd name="T1" fmla="*/ 22 h 23"/>
                <a:gd name="T2" fmla="*/ 5 w 9"/>
                <a:gd name="T3" fmla="*/ 23 h 23"/>
                <a:gd name="T4" fmla="*/ 3 w 9"/>
                <a:gd name="T5" fmla="*/ 22 h 23"/>
                <a:gd name="T6" fmla="*/ 1 w 9"/>
                <a:gd name="T7" fmla="*/ 3 h 23"/>
                <a:gd name="T8" fmla="*/ 2 w 9"/>
                <a:gd name="T9" fmla="*/ 1 h 23"/>
                <a:gd name="T10" fmla="*/ 4 w 9"/>
                <a:gd name="T11" fmla="*/ 0 h 23"/>
                <a:gd name="T12" fmla="*/ 7 w 9"/>
                <a:gd name="T13" fmla="*/ 2 h 23"/>
                <a:gd name="T14" fmla="*/ 9 w 9"/>
                <a:gd name="T15" fmla="*/ 20 h 23"/>
                <a:gd name="T16" fmla="*/ 8 w 9"/>
                <a:gd name="T1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3">
                  <a:moveTo>
                    <a:pt x="8" y="22"/>
                  </a:moveTo>
                  <a:cubicBezTo>
                    <a:pt x="5" y="23"/>
                    <a:pt x="5" y="23"/>
                    <a:pt x="5" y="23"/>
                  </a:cubicBezTo>
                  <a:cubicBezTo>
                    <a:pt x="4" y="23"/>
                    <a:pt x="3" y="23"/>
                    <a:pt x="3" y="22"/>
                  </a:cubicBezTo>
                  <a:cubicBezTo>
                    <a:pt x="1" y="3"/>
                    <a:pt x="1" y="3"/>
                    <a:pt x="1" y="3"/>
                  </a:cubicBezTo>
                  <a:cubicBezTo>
                    <a:pt x="0" y="3"/>
                    <a:pt x="1" y="2"/>
                    <a:pt x="2" y="1"/>
                  </a:cubicBezTo>
                  <a:cubicBezTo>
                    <a:pt x="4" y="0"/>
                    <a:pt x="4" y="0"/>
                    <a:pt x="4" y="0"/>
                  </a:cubicBezTo>
                  <a:cubicBezTo>
                    <a:pt x="6" y="0"/>
                    <a:pt x="7" y="0"/>
                    <a:pt x="7" y="2"/>
                  </a:cubicBezTo>
                  <a:cubicBezTo>
                    <a:pt x="9" y="20"/>
                    <a:pt x="9" y="20"/>
                    <a:pt x="9" y="20"/>
                  </a:cubicBezTo>
                  <a:cubicBezTo>
                    <a:pt x="9" y="21"/>
                    <a:pt x="9" y="22"/>
                    <a:pt x="8" y="2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0"/>
            <p:cNvSpPr>
              <a:spLocks/>
            </p:cNvSpPr>
            <p:nvPr/>
          </p:nvSpPr>
          <p:spPr bwMode="auto">
            <a:xfrm>
              <a:off x="1144" y="4216"/>
              <a:ext cx="16" cy="48"/>
            </a:xfrm>
            <a:custGeom>
              <a:avLst/>
              <a:gdLst>
                <a:gd name="T0" fmla="*/ 6 w 8"/>
                <a:gd name="T1" fmla="*/ 22 h 24"/>
                <a:gd name="T2" fmla="*/ 4 w 8"/>
                <a:gd name="T3" fmla="*/ 23 h 24"/>
                <a:gd name="T4" fmla="*/ 1 w 8"/>
                <a:gd name="T5" fmla="*/ 22 h 24"/>
                <a:gd name="T6" fmla="*/ 0 w 8"/>
                <a:gd name="T7" fmla="*/ 3 h 24"/>
                <a:gd name="T8" fmla="*/ 2 w 8"/>
                <a:gd name="T9" fmla="*/ 1 h 24"/>
                <a:gd name="T10" fmla="*/ 4 w 8"/>
                <a:gd name="T11" fmla="*/ 1 h 24"/>
                <a:gd name="T12" fmla="*/ 7 w 8"/>
                <a:gd name="T13" fmla="*/ 2 h 24"/>
                <a:gd name="T14" fmla="*/ 8 w 8"/>
                <a:gd name="T15" fmla="*/ 20 h 24"/>
                <a:gd name="T16" fmla="*/ 6 w 8"/>
                <a:gd name="T17"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
                  <a:moveTo>
                    <a:pt x="6" y="22"/>
                  </a:moveTo>
                  <a:cubicBezTo>
                    <a:pt x="4" y="23"/>
                    <a:pt x="4" y="23"/>
                    <a:pt x="4" y="23"/>
                  </a:cubicBezTo>
                  <a:cubicBezTo>
                    <a:pt x="2" y="24"/>
                    <a:pt x="1" y="23"/>
                    <a:pt x="1" y="22"/>
                  </a:cubicBezTo>
                  <a:cubicBezTo>
                    <a:pt x="0" y="3"/>
                    <a:pt x="0" y="3"/>
                    <a:pt x="0" y="3"/>
                  </a:cubicBezTo>
                  <a:cubicBezTo>
                    <a:pt x="0" y="3"/>
                    <a:pt x="1" y="2"/>
                    <a:pt x="2" y="1"/>
                  </a:cubicBezTo>
                  <a:cubicBezTo>
                    <a:pt x="4" y="1"/>
                    <a:pt x="4" y="1"/>
                    <a:pt x="4" y="1"/>
                  </a:cubicBezTo>
                  <a:cubicBezTo>
                    <a:pt x="5" y="0"/>
                    <a:pt x="7" y="1"/>
                    <a:pt x="7" y="2"/>
                  </a:cubicBezTo>
                  <a:cubicBezTo>
                    <a:pt x="8" y="20"/>
                    <a:pt x="8" y="20"/>
                    <a:pt x="8" y="20"/>
                  </a:cubicBezTo>
                  <a:cubicBezTo>
                    <a:pt x="8" y="21"/>
                    <a:pt x="7" y="22"/>
                    <a:pt x="6" y="2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1"/>
            <p:cNvSpPr>
              <a:spLocks/>
            </p:cNvSpPr>
            <p:nvPr/>
          </p:nvSpPr>
          <p:spPr bwMode="auto">
            <a:xfrm>
              <a:off x="1126" y="4222"/>
              <a:ext cx="14" cy="46"/>
            </a:xfrm>
            <a:custGeom>
              <a:avLst/>
              <a:gdLst>
                <a:gd name="T0" fmla="*/ 5 w 7"/>
                <a:gd name="T1" fmla="*/ 22 h 23"/>
                <a:gd name="T2" fmla="*/ 3 w 7"/>
                <a:gd name="T3" fmla="*/ 23 h 23"/>
                <a:gd name="T4" fmla="*/ 0 w 7"/>
                <a:gd name="T5" fmla="*/ 21 h 23"/>
                <a:gd name="T6" fmla="*/ 1 w 7"/>
                <a:gd name="T7" fmla="*/ 3 h 23"/>
                <a:gd name="T8" fmla="*/ 2 w 7"/>
                <a:gd name="T9" fmla="*/ 1 h 23"/>
                <a:gd name="T10" fmla="*/ 5 w 7"/>
                <a:gd name="T11" fmla="*/ 0 h 23"/>
                <a:gd name="T12" fmla="*/ 7 w 7"/>
                <a:gd name="T13" fmla="*/ 2 h 23"/>
                <a:gd name="T14" fmla="*/ 7 w 7"/>
                <a:gd name="T15" fmla="*/ 20 h 23"/>
                <a:gd name="T16" fmla="*/ 5 w 7"/>
                <a:gd name="T1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3">
                  <a:moveTo>
                    <a:pt x="5" y="22"/>
                  </a:moveTo>
                  <a:cubicBezTo>
                    <a:pt x="3" y="23"/>
                    <a:pt x="3" y="23"/>
                    <a:pt x="3" y="23"/>
                  </a:cubicBezTo>
                  <a:cubicBezTo>
                    <a:pt x="1" y="23"/>
                    <a:pt x="0" y="22"/>
                    <a:pt x="0" y="21"/>
                  </a:cubicBezTo>
                  <a:cubicBezTo>
                    <a:pt x="1" y="3"/>
                    <a:pt x="1" y="3"/>
                    <a:pt x="1" y="3"/>
                  </a:cubicBezTo>
                  <a:cubicBezTo>
                    <a:pt x="1" y="2"/>
                    <a:pt x="1" y="1"/>
                    <a:pt x="2" y="1"/>
                  </a:cubicBezTo>
                  <a:cubicBezTo>
                    <a:pt x="5" y="0"/>
                    <a:pt x="5" y="0"/>
                    <a:pt x="5" y="0"/>
                  </a:cubicBezTo>
                  <a:cubicBezTo>
                    <a:pt x="6" y="0"/>
                    <a:pt x="7" y="1"/>
                    <a:pt x="7" y="2"/>
                  </a:cubicBezTo>
                  <a:cubicBezTo>
                    <a:pt x="7" y="20"/>
                    <a:pt x="7" y="20"/>
                    <a:pt x="7" y="20"/>
                  </a:cubicBezTo>
                  <a:cubicBezTo>
                    <a:pt x="7" y="21"/>
                    <a:pt x="6" y="22"/>
                    <a:pt x="5" y="2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
            <p:cNvSpPr>
              <a:spLocks/>
            </p:cNvSpPr>
            <p:nvPr/>
          </p:nvSpPr>
          <p:spPr bwMode="auto">
            <a:xfrm>
              <a:off x="1106" y="4226"/>
              <a:ext cx="18" cy="46"/>
            </a:xfrm>
            <a:custGeom>
              <a:avLst/>
              <a:gdLst>
                <a:gd name="T0" fmla="*/ 5 w 9"/>
                <a:gd name="T1" fmla="*/ 22 h 23"/>
                <a:gd name="T2" fmla="*/ 3 w 9"/>
                <a:gd name="T3" fmla="*/ 23 h 23"/>
                <a:gd name="T4" fmla="*/ 0 w 9"/>
                <a:gd name="T5" fmla="*/ 21 h 23"/>
                <a:gd name="T6" fmla="*/ 2 w 9"/>
                <a:gd name="T7" fmla="*/ 3 h 23"/>
                <a:gd name="T8" fmla="*/ 4 w 9"/>
                <a:gd name="T9" fmla="*/ 1 h 23"/>
                <a:gd name="T10" fmla="*/ 7 w 9"/>
                <a:gd name="T11" fmla="*/ 0 h 23"/>
                <a:gd name="T12" fmla="*/ 9 w 9"/>
                <a:gd name="T13" fmla="*/ 2 h 23"/>
                <a:gd name="T14" fmla="*/ 7 w 9"/>
                <a:gd name="T15" fmla="*/ 21 h 23"/>
                <a:gd name="T16" fmla="*/ 5 w 9"/>
                <a:gd name="T1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3">
                  <a:moveTo>
                    <a:pt x="5" y="22"/>
                  </a:moveTo>
                  <a:cubicBezTo>
                    <a:pt x="3" y="23"/>
                    <a:pt x="3" y="23"/>
                    <a:pt x="3" y="23"/>
                  </a:cubicBezTo>
                  <a:cubicBezTo>
                    <a:pt x="2" y="23"/>
                    <a:pt x="0" y="22"/>
                    <a:pt x="0" y="21"/>
                  </a:cubicBezTo>
                  <a:cubicBezTo>
                    <a:pt x="2" y="3"/>
                    <a:pt x="2" y="3"/>
                    <a:pt x="2" y="3"/>
                  </a:cubicBezTo>
                  <a:cubicBezTo>
                    <a:pt x="2" y="2"/>
                    <a:pt x="3" y="1"/>
                    <a:pt x="4" y="1"/>
                  </a:cubicBezTo>
                  <a:cubicBezTo>
                    <a:pt x="7" y="0"/>
                    <a:pt x="7" y="0"/>
                    <a:pt x="7" y="0"/>
                  </a:cubicBezTo>
                  <a:cubicBezTo>
                    <a:pt x="8" y="0"/>
                    <a:pt x="9" y="1"/>
                    <a:pt x="9" y="2"/>
                  </a:cubicBezTo>
                  <a:cubicBezTo>
                    <a:pt x="7" y="21"/>
                    <a:pt x="7" y="21"/>
                    <a:pt x="7" y="21"/>
                  </a:cubicBezTo>
                  <a:cubicBezTo>
                    <a:pt x="7" y="21"/>
                    <a:pt x="6" y="22"/>
                    <a:pt x="5" y="2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3"/>
            <p:cNvSpPr>
              <a:spLocks/>
            </p:cNvSpPr>
            <p:nvPr/>
          </p:nvSpPr>
          <p:spPr bwMode="auto">
            <a:xfrm>
              <a:off x="1088" y="4230"/>
              <a:ext cx="20" cy="44"/>
            </a:xfrm>
            <a:custGeom>
              <a:avLst/>
              <a:gdLst>
                <a:gd name="T0" fmla="*/ 5 w 10"/>
                <a:gd name="T1" fmla="*/ 22 h 22"/>
                <a:gd name="T2" fmla="*/ 2 w 10"/>
                <a:gd name="T3" fmla="*/ 22 h 22"/>
                <a:gd name="T4" fmla="*/ 0 w 10"/>
                <a:gd name="T5" fmla="*/ 20 h 22"/>
                <a:gd name="T6" fmla="*/ 3 w 10"/>
                <a:gd name="T7" fmla="*/ 2 h 22"/>
                <a:gd name="T8" fmla="*/ 5 w 10"/>
                <a:gd name="T9" fmla="*/ 0 h 22"/>
                <a:gd name="T10" fmla="*/ 7 w 10"/>
                <a:gd name="T11" fmla="*/ 0 h 22"/>
                <a:gd name="T12" fmla="*/ 10 w 10"/>
                <a:gd name="T13" fmla="*/ 2 h 22"/>
                <a:gd name="T14" fmla="*/ 7 w 10"/>
                <a:gd name="T15" fmla="*/ 20 h 22"/>
                <a:gd name="T16" fmla="*/ 5 w 1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22"/>
                  </a:moveTo>
                  <a:cubicBezTo>
                    <a:pt x="2" y="22"/>
                    <a:pt x="2" y="22"/>
                    <a:pt x="2" y="22"/>
                  </a:cubicBezTo>
                  <a:cubicBezTo>
                    <a:pt x="1" y="22"/>
                    <a:pt x="0" y="21"/>
                    <a:pt x="0" y="20"/>
                  </a:cubicBezTo>
                  <a:cubicBezTo>
                    <a:pt x="3" y="2"/>
                    <a:pt x="3" y="2"/>
                    <a:pt x="3" y="2"/>
                  </a:cubicBezTo>
                  <a:cubicBezTo>
                    <a:pt x="3" y="1"/>
                    <a:pt x="4" y="0"/>
                    <a:pt x="5" y="0"/>
                  </a:cubicBezTo>
                  <a:cubicBezTo>
                    <a:pt x="7" y="0"/>
                    <a:pt x="7" y="0"/>
                    <a:pt x="7" y="0"/>
                  </a:cubicBezTo>
                  <a:cubicBezTo>
                    <a:pt x="9" y="0"/>
                    <a:pt x="10" y="1"/>
                    <a:pt x="10" y="2"/>
                  </a:cubicBezTo>
                  <a:cubicBezTo>
                    <a:pt x="7" y="20"/>
                    <a:pt x="7" y="20"/>
                    <a:pt x="7" y="20"/>
                  </a:cubicBezTo>
                  <a:cubicBezTo>
                    <a:pt x="6" y="21"/>
                    <a:pt x="6" y="22"/>
                    <a:pt x="5" y="2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4"/>
            <p:cNvSpPr>
              <a:spLocks/>
            </p:cNvSpPr>
            <p:nvPr/>
          </p:nvSpPr>
          <p:spPr bwMode="auto">
            <a:xfrm>
              <a:off x="1068" y="4232"/>
              <a:ext cx="24" cy="42"/>
            </a:xfrm>
            <a:custGeom>
              <a:avLst/>
              <a:gdLst>
                <a:gd name="T0" fmla="*/ 5 w 12"/>
                <a:gd name="T1" fmla="*/ 21 h 21"/>
                <a:gd name="T2" fmla="*/ 2 w 12"/>
                <a:gd name="T3" fmla="*/ 21 h 21"/>
                <a:gd name="T4" fmla="*/ 0 w 12"/>
                <a:gd name="T5" fmla="*/ 19 h 21"/>
                <a:gd name="T6" fmla="*/ 5 w 12"/>
                <a:gd name="T7" fmla="*/ 1 h 21"/>
                <a:gd name="T8" fmla="*/ 7 w 12"/>
                <a:gd name="T9" fmla="*/ 0 h 21"/>
                <a:gd name="T10" fmla="*/ 9 w 12"/>
                <a:gd name="T11" fmla="*/ 0 h 21"/>
                <a:gd name="T12" fmla="*/ 11 w 12"/>
                <a:gd name="T13" fmla="*/ 2 h 21"/>
                <a:gd name="T14" fmla="*/ 7 w 12"/>
                <a:gd name="T15" fmla="*/ 20 h 21"/>
                <a:gd name="T16" fmla="*/ 5 w 1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1">
                  <a:moveTo>
                    <a:pt x="5" y="21"/>
                  </a:moveTo>
                  <a:cubicBezTo>
                    <a:pt x="2" y="21"/>
                    <a:pt x="2" y="21"/>
                    <a:pt x="2" y="21"/>
                  </a:cubicBezTo>
                  <a:cubicBezTo>
                    <a:pt x="1" y="21"/>
                    <a:pt x="0" y="20"/>
                    <a:pt x="0" y="19"/>
                  </a:cubicBezTo>
                  <a:cubicBezTo>
                    <a:pt x="5" y="1"/>
                    <a:pt x="5" y="1"/>
                    <a:pt x="5" y="1"/>
                  </a:cubicBezTo>
                  <a:cubicBezTo>
                    <a:pt x="5" y="1"/>
                    <a:pt x="6" y="0"/>
                    <a:pt x="7" y="0"/>
                  </a:cubicBezTo>
                  <a:cubicBezTo>
                    <a:pt x="9" y="0"/>
                    <a:pt x="9" y="0"/>
                    <a:pt x="9" y="0"/>
                  </a:cubicBezTo>
                  <a:cubicBezTo>
                    <a:pt x="11" y="0"/>
                    <a:pt x="12" y="1"/>
                    <a:pt x="11" y="2"/>
                  </a:cubicBezTo>
                  <a:cubicBezTo>
                    <a:pt x="7" y="20"/>
                    <a:pt x="7" y="20"/>
                    <a:pt x="7" y="20"/>
                  </a:cubicBezTo>
                  <a:cubicBezTo>
                    <a:pt x="7" y="21"/>
                    <a:pt x="6" y="21"/>
                    <a:pt x="5" y="2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5"/>
            <p:cNvSpPr>
              <a:spLocks/>
            </p:cNvSpPr>
            <p:nvPr/>
          </p:nvSpPr>
          <p:spPr bwMode="auto">
            <a:xfrm>
              <a:off x="1048" y="4232"/>
              <a:ext cx="26" cy="42"/>
            </a:xfrm>
            <a:custGeom>
              <a:avLst/>
              <a:gdLst>
                <a:gd name="T0" fmla="*/ 5 w 13"/>
                <a:gd name="T1" fmla="*/ 21 h 21"/>
                <a:gd name="T2" fmla="*/ 3 w 13"/>
                <a:gd name="T3" fmla="*/ 21 h 21"/>
                <a:gd name="T4" fmla="*/ 1 w 13"/>
                <a:gd name="T5" fmla="*/ 19 h 21"/>
                <a:gd name="T6" fmla="*/ 6 w 13"/>
                <a:gd name="T7" fmla="*/ 1 h 21"/>
                <a:gd name="T8" fmla="*/ 9 w 13"/>
                <a:gd name="T9" fmla="*/ 0 h 21"/>
                <a:gd name="T10" fmla="*/ 11 w 13"/>
                <a:gd name="T11" fmla="*/ 0 h 21"/>
                <a:gd name="T12" fmla="*/ 13 w 13"/>
                <a:gd name="T13" fmla="*/ 2 h 21"/>
                <a:gd name="T14" fmla="*/ 7 w 13"/>
                <a:gd name="T15" fmla="*/ 20 h 21"/>
                <a:gd name="T16" fmla="*/ 5 w 13"/>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1">
                  <a:moveTo>
                    <a:pt x="5" y="21"/>
                  </a:moveTo>
                  <a:cubicBezTo>
                    <a:pt x="3" y="21"/>
                    <a:pt x="3" y="21"/>
                    <a:pt x="3" y="21"/>
                  </a:cubicBezTo>
                  <a:cubicBezTo>
                    <a:pt x="1" y="21"/>
                    <a:pt x="0" y="20"/>
                    <a:pt x="1" y="19"/>
                  </a:cubicBezTo>
                  <a:cubicBezTo>
                    <a:pt x="6" y="1"/>
                    <a:pt x="6" y="1"/>
                    <a:pt x="6" y="1"/>
                  </a:cubicBezTo>
                  <a:cubicBezTo>
                    <a:pt x="7" y="0"/>
                    <a:pt x="8" y="0"/>
                    <a:pt x="9" y="0"/>
                  </a:cubicBezTo>
                  <a:cubicBezTo>
                    <a:pt x="11" y="0"/>
                    <a:pt x="11" y="0"/>
                    <a:pt x="11" y="0"/>
                  </a:cubicBezTo>
                  <a:cubicBezTo>
                    <a:pt x="12" y="0"/>
                    <a:pt x="13" y="1"/>
                    <a:pt x="13" y="2"/>
                  </a:cubicBezTo>
                  <a:cubicBezTo>
                    <a:pt x="7" y="20"/>
                    <a:pt x="7" y="20"/>
                    <a:pt x="7" y="20"/>
                  </a:cubicBezTo>
                  <a:cubicBezTo>
                    <a:pt x="7" y="21"/>
                    <a:pt x="6" y="21"/>
                    <a:pt x="5" y="2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6"/>
            <p:cNvSpPr>
              <a:spLocks/>
            </p:cNvSpPr>
            <p:nvPr/>
          </p:nvSpPr>
          <p:spPr bwMode="auto">
            <a:xfrm>
              <a:off x="1030" y="4230"/>
              <a:ext cx="28" cy="42"/>
            </a:xfrm>
            <a:custGeom>
              <a:avLst/>
              <a:gdLst>
                <a:gd name="T0" fmla="*/ 5 w 14"/>
                <a:gd name="T1" fmla="*/ 21 h 21"/>
                <a:gd name="T2" fmla="*/ 2 w 14"/>
                <a:gd name="T3" fmla="*/ 21 h 21"/>
                <a:gd name="T4" fmla="*/ 0 w 14"/>
                <a:gd name="T5" fmla="*/ 18 h 21"/>
                <a:gd name="T6" fmla="*/ 7 w 14"/>
                <a:gd name="T7" fmla="*/ 2 h 21"/>
                <a:gd name="T8" fmla="*/ 10 w 14"/>
                <a:gd name="T9" fmla="*/ 0 h 21"/>
                <a:gd name="T10" fmla="*/ 12 w 14"/>
                <a:gd name="T11" fmla="*/ 1 h 21"/>
                <a:gd name="T12" fmla="*/ 14 w 14"/>
                <a:gd name="T13" fmla="*/ 3 h 21"/>
                <a:gd name="T14" fmla="*/ 7 w 14"/>
                <a:gd name="T15" fmla="*/ 20 h 21"/>
                <a:gd name="T16" fmla="*/ 5 w 14"/>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1">
                  <a:moveTo>
                    <a:pt x="5" y="21"/>
                  </a:moveTo>
                  <a:cubicBezTo>
                    <a:pt x="2" y="21"/>
                    <a:pt x="2" y="21"/>
                    <a:pt x="2" y="21"/>
                  </a:cubicBezTo>
                  <a:cubicBezTo>
                    <a:pt x="1" y="21"/>
                    <a:pt x="0" y="20"/>
                    <a:pt x="0" y="18"/>
                  </a:cubicBezTo>
                  <a:cubicBezTo>
                    <a:pt x="7" y="2"/>
                    <a:pt x="7" y="2"/>
                    <a:pt x="7" y="2"/>
                  </a:cubicBezTo>
                  <a:cubicBezTo>
                    <a:pt x="8" y="1"/>
                    <a:pt x="9" y="0"/>
                    <a:pt x="10" y="0"/>
                  </a:cubicBezTo>
                  <a:cubicBezTo>
                    <a:pt x="12" y="1"/>
                    <a:pt x="12" y="1"/>
                    <a:pt x="12" y="1"/>
                  </a:cubicBezTo>
                  <a:cubicBezTo>
                    <a:pt x="14" y="1"/>
                    <a:pt x="14" y="2"/>
                    <a:pt x="14" y="3"/>
                  </a:cubicBezTo>
                  <a:cubicBezTo>
                    <a:pt x="7" y="20"/>
                    <a:pt x="7" y="20"/>
                    <a:pt x="7" y="20"/>
                  </a:cubicBezTo>
                  <a:cubicBezTo>
                    <a:pt x="7" y="21"/>
                    <a:pt x="6" y="21"/>
                    <a:pt x="5" y="2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7"/>
            <p:cNvSpPr>
              <a:spLocks/>
            </p:cNvSpPr>
            <p:nvPr/>
          </p:nvSpPr>
          <p:spPr bwMode="auto">
            <a:xfrm>
              <a:off x="1012" y="4228"/>
              <a:ext cx="30" cy="42"/>
            </a:xfrm>
            <a:custGeom>
              <a:avLst/>
              <a:gdLst>
                <a:gd name="T0" fmla="*/ 4 w 15"/>
                <a:gd name="T1" fmla="*/ 21 h 21"/>
                <a:gd name="T2" fmla="*/ 2 w 15"/>
                <a:gd name="T3" fmla="*/ 20 h 21"/>
                <a:gd name="T4" fmla="*/ 0 w 15"/>
                <a:gd name="T5" fmla="*/ 17 h 21"/>
                <a:gd name="T6" fmla="*/ 8 w 15"/>
                <a:gd name="T7" fmla="*/ 1 h 21"/>
                <a:gd name="T8" fmla="*/ 11 w 15"/>
                <a:gd name="T9" fmla="*/ 0 h 21"/>
                <a:gd name="T10" fmla="*/ 13 w 15"/>
                <a:gd name="T11" fmla="*/ 1 h 21"/>
                <a:gd name="T12" fmla="*/ 15 w 15"/>
                <a:gd name="T13" fmla="*/ 3 h 21"/>
                <a:gd name="T14" fmla="*/ 7 w 15"/>
                <a:gd name="T15" fmla="*/ 20 h 21"/>
                <a:gd name="T16" fmla="*/ 4 w 15"/>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1">
                  <a:moveTo>
                    <a:pt x="4" y="21"/>
                  </a:moveTo>
                  <a:cubicBezTo>
                    <a:pt x="2" y="20"/>
                    <a:pt x="2" y="20"/>
                    <a:pt x="2" y="20"/>
                  </a:cubicBezTo>
                  <a:cubicBezTo>
                    <a:pt x="0" y="20"/>
                    <a:pt x="0" y="19"/>
                    <a:pt x="0" y="17"/>
                  </a:cubicBezTo>
                  <a:cubicBezTo>
                    <a:pt x="8" y="1"/>
                    <a:pt x="8" y="1"/>
                    <a:pt x="8" y="1"/>
                  </a:cubicBezTo>
                  <a:cubicBezTo>
                    <a:pt x="9" y="0"/>
                    <a:pt x="10" y="0"/>
                    <a:pt x="11" y="0"/>
                  </a:cubicBezTo>
                  <a:cubicBezTo>
                    <a:pt x="13" y="1"/>
                    <a:pt x="13" y="1"/>
                    <a:pt x="13" y="1"/>
                  </a:cubicBezTo>
                  <a:cubicBezTo>
                    <a:pt x="15" y="1"/>
                    <a:pt x="15" y="2"/>
                    <a:pt x="15" y="3"/>
                  </a:cubicBezTo>
                  <a:cubicBezTo>
                    <a:pt x="7" y="20"/>
                    <a:pt x="7" y="20"/>
                    <a:pt x="7" y="20"/>
                  </a:cubicBezTo>
                  <a:cubicBezTo>
                    <a:pt x="6" y="20"/>
                    <a:pt x="5" y="21"/>
                    <a:pt x="4" y="2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8"/>
            <p:cNvSpPr>
              <a:spLocks/>
            </p:cNvSpPr>
            <p:nvPr/>
          </p:nvSpPr>
          <p:spPr bwMode="auto">
            <a:xfrm>
              <a:off x="994" y="4224"/>
              <a:ext cx="34" cy="42"/>
            </a:xfrm>
            <a:custGeom>
              <a:avLst/>
              <a:gdLst>
                <a:gd name="T0" fmla="*/ 4 w 17"/>
                <a:gd name="T1" fmla="*/ 20 h 21"/>
                <a:gd name="T2" fmla="*/ 2 w 17"/>
                <a:gd name="T3" fmla="*/ 20 h 21"/>
                <a:gd name="T4" fmla="*/ 0 w 17"/>
                <a:gd name="T5" fmla="*/ 17 h 21"/>
                <a:gd name="T6" fmla="*/ 10 w 17"/>
                <a:gd name="T7" fmla="*/ 1 h 21"/>
                <a:gd name="T8" fmla="*/ 12 w 17"/>
                <a:gd name="T9" fmla="*/ 0 h 21"/>
                <a:gd name="T10" fmla="*/ 15 w 17"/>
                <a:gd name="T11" fmla="*/ 1 h 21"/>
                <a:gd name="T12" fmla="*/ 16 w 17"/>
                <a:gd name="T13" fmla="*/ 4 h 21"/>
                <a:gd name="T14" fmla="*/ 6 w 17"/>
                <a:gd name="T15" fmla="*/ 19 h 21"/>
                <a:gd name="T16" fmla="*/ 4 w 17"/>
                <a:gd name="T1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1">
                  <a:moveTo>
                    <a:pt x="4" y="20"/>
                  </a:moveTo>
                  <a:cubicBezTo>
                    <a:pt x="2" y="20"/>
                    <a:pt x="2" y="20"/>
                    <a:pt x="2" y="20"/>
                  </a:cubicBezTo>
                  <a:cubicBezTo>
                    <a:pt x="0" y="19"/>
                    <a:pt x="0" y="18"/>
                    <a:pt x="0" y="17"/>
                  </a:cubicBezTo>
                  <a:cubicBezTo>
                    <a:pt x="10" y="1"/>
                    <a:pt x="10" y="1"/>
                    <a:pt x="10" y="1"/>
                  </a:cubicBezTo>
                  <a:cubicBezTo>
                    <a:pt x="10" y="0"/>
                    <a:pt x="11" y="0"/>
                    <a:pt x="12" y="0"/>
                  </a:cubicBezTo>
                  <a:cubicBezTo>
                    <a:pt x="15" y="1"/>
                    <a:pt x="15" y="1"/>
                    <a:pt x="15" y="1"/>
                  </a:cubicBezTo>
                  <a:cubicBezTo>
                    <a:pt x="16" y="2"/>
                    <a:pt x="17" y="3"/>
                    <a:pt x="16" y="4"/>
                  </a:cubicBezTo>
                  <a:cubicBezTo>
                    <a:pt x="6" y="19"/>
                    <a:pt x="6" y="19"/>
                    <a:pt x="6" y="19"/>
                  </a:cubicBezTo>
                  <a:cubicBezTo>
                    <a:pt x="6" y="20"/>
                    <a:pt x="5" y="21"/>
                    <a:pt x="4" y="2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9"/>
            <p:cNvSpPr>
              <a:spLocks/>
            </p:cNvSpPr>
            <p:nvPr/>
          </p:nvSpPr>
          <p:spPr bwMode="auto">
            <a:xfrm>
              <a:off x="975" y="4220"/>
              <a:ext cx="37" cy="40"/>
            </a:xfrm>
            <a:custGeom>
              <a:avLst/>
              <a:gdLst>
                <a:gd name="T0" fmla="*/ 4 w 18"/>
                <a:gd name="T1" fmla="*/ 19 h 20"/>
                <a:gd name="T2" fmla="*/ 2 w 18"/>
                <a:gd name="T3" fmla="*/ 18 h 20"/>
                <a:gd name="T4" fmla="*/ 0 w 18"/>
                <a:gd name="T5" fmla="*/ 15 h 20"/>
                <a:gd name="T6" fmla="*/ 11 w 18"/>
                <a:gd name="T7" fmla="*/ 1 h 20"/>
                <a:gd name="T8" fmla="*/ 14 w 18"/>
                <a:gd name="T9" fmla="*/ 0 h 20"/>
                <a:gd name="T10" fmla="*/ 16 w 18"/>
                <a:gd name="T11" fmla="*/ 1 h 20"/>
                <a:gd name="T12" fmla="*/ 17 w 18"/>
                <a:gd name="T13" fmla="*/ 4 h 20"/>
                <a:gd name="T14" fmla="*/ 6 w 18"/>
                <a:gd name="T15" fmla="*/ 19 h 20"/>
                <a:gd name="T16" fmla="*/ 4 w 18"/>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4" y="19"/>
                  </a:moveTo>
                  <a:cubicBezTo>
                    <a:pt x="2" y="18"/>
                    <a:pt x="2" y="18"/>
                    <a:pt x="2" y="18"/>
                  </a:cubicBezTo>
                  <a:cubicBezTo>
                    <a:pt x="0" y="18"/>
                    <a:pt x="0" y="16"/>
                    <a:pt x="0" y="15"/>
                  </a:cubicBezTo>
                  <a:cubicBezTo>
                    <a:pt x="11" y="1"/>
                    <a:pt x="11" y="1"/>
                    <a:pt x="11" y="1"/>
                  </a:cubicBezTo>
                  <a:cubicBezTo>
                    <a:pt x="12" y="0"/>
                    <a:pt x="13" y="0"/>
                    <a:pt x="14" y="0"/>
                  </a:cubicBezTo>
                  <a:cubicBezTo>
                    <a:pt x="16" y="1"/>
                    <a:pt x="16" y="1"/>
                    <a:pt x="16" y="1"/>
                  </a:cubicBezTo>
                  <a:cubicBezTo>
                    <a:pt x="17" y="1"/>
                    <a:pt x="18" y="3"/>
                    <a:pt x="17" y="4"/>
                  </a:cubicBezTo>
                  <a:cubicBezTo>
                    <a:pt x="6" y="19"/>
                    <a:pt x="6" y="19"/>
                    <a:pt x="6" y="19"/>
                  </a:cubicBezTo>
                  <a:cubicBezTo>
                    <a:pt x="6" y="19"/>
                    <a:pt x="5" y="20"/>
                    <a:pt x="4" y="1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00"/>
            <p:cNvSpPr>
              <a:spLocks/>
            </p:cNvSpPr>
            <p:nvPr/>
          </p:nvSpPr>
          <p:spPr bwMode="auto">
            <a:xfrm>
              <a:off x="957" y="4214"/>
              <a:ext cx="41" cy="38"/>
            </a:xfrm>
            <a:custGeom>
              <a:avLst/>
              <a:gdLst>
                <a:gd name="T0" fmla="*/ 4 w 20"/>
                <a:gd name="T1" fmla="*/ 18 h 19"/>
                <a:gd name="T2" fmla="*/ 2 w 20"/>
                <a:gd name="T3" fmla="*/ 17 h 19"/>
                <a:gd name="T4" fmla="*/ 1 w 20"/>
                <a:gd name="T5" fmla="*/ 14 h 19"/>
                <a:gd name="T6" fmla="*/ 13 w 20"/>
                <a:gd name="T7" fmla="*/ 0 h 19"/>
                <a:gd name="T8" fmla="*/ 16 w 20"/>
                <a:gd name="T9" fmla="*/ 0 h 19"/>
                <a:gd name="T10" fmla="*/ 18 w 20"/>
                <a:gd name="T11" fmla="*/ 1 h 19"/>
                <a:gd name="T12" fmla="*/ 19 w 20"/>
                <a:gd name="T13" fmla="*/ 4 h 19"/>
                <a:gd name="T14" fmla="*/ 7 w 20"/>
                <a:gd name="T15" fmla="*/ 18 h 19"/>
                <a:gd name="T16" fmla="*/ 4 w 20"/>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9">
                  <a:moveTo>
                    <a:pt x="4" y="18"/>
                  </a:moveTo>
                  <a:cubicBezTo>
                    <a:pt x="2" y="17"/>
                    <a:pt x="2" y="17"/>
                    <a:pt x="2" y="17"/>
                  </a:cubicBezTo>
                  <a:cubicBezTo>
                    <a:pt x="1" y="17"/>
                    <a:pt x="0" y="15"/>
                    <a:pt x="1" y="14"/>
                  </a:cubicBezTo>
                  <a:cubicBezTo>
                    <a:pt x="13" y="0"/>
                    <a:pt x="13" y="0"/>
                    <a:pt x="13" y="0"/>
                  </a:cubicBezTo>
                  <a:cubicBezTo>
                    <a:pt x="14" y="0"/>
                    <a:pt x="15" y="0"/>
                    <a:pt x="16" y="0"/>
                  </a:cubicBezTo>
                  <a:cubicBezTo>
                    <a:pt x="18" y="1"/>
                    <a:pt x="18" y="1"/>
                    <a:pt x="18" y="1"/>
                  </a:cubicBezTo>
                  <a:cubicBezTo>
                    <a:pt x="19" y="2"/>
                    <a:pt x="20" y="3"/>
                    <a:pt x="19" y="4"/>
                  </a:cubicBezTo>
                  <a:cubicBezTo>
                    <a:pt x="7" y="18"/>
                    <a:pt x="7" y="18"/>
                    <a:pt x="7" y="18"/>
                  </a:cubicBezTo>
                  <a:cubicBezTo>
                    <a:pt x="6" y="19"/>
                    <a:pt x="5" y="19"/>
                    <a:pt x="4" y="1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01"/>
            <p:cNvSpPr>
              <a:spLocks/>
            </p:cNvSpPr>
            <p:nvPr/>
          </p:nvSpPr>
          <p:spPr bwMode="auto">
            <a:xfrm>
              <a:off x="941" y="4206"/>
              <a:ext cx="40" cy="36"/>
            </a:xfrm>
            <a:custGeom>
              <a:avLst/>
              <a:gdLst>
                <a:gd name="T0" fmla="*/ 4 w 20"/>
                <a:gd name="T1" fmla="*/ 18 h 18"/>
                <a:gd name="T2" fmla="*/ 2 w 20"/>
                <a:gd name="T3" fmla="*/ 16 h 18"/>
                <a:gd name="T4" fmla="*/ 1 w 20"/>
                <a:gd name="T5" fmla="*/ 13 h 18"/>
                <a:gd name="T6" fmla="*/ 14 w 20"/>
                <a:gd name="T7" fmla="*/ 1 h 18"/>
                <a:gd name="T8" fmla="*/ 17 w 20"/>
                <a:gd name="T9" fmla="*/ 1 h 18"/>
                <a:gd name="T10" fmla="*/ 19 w 20"/>
                <a:gd name="T11" fmla="*/ 2 h 18"/>
                <a:gd name="T12" fmla="*/ 19 w 20"/>
                <a:gd name="T13" fmla="*/ 5 h 18"/>
                <a:gd name="T14" fmla="*/ 6 w 20"/>
                <a:gd name="T15" fmla="*/ 18 h 18"/>
                <a:gd name="T16" fmla="*/ 4 w 20"/>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4" y="18"/>
                  </a:moveTo>
                  <a:cubicBezTo>
                    <a:pt x="2" y="16"/>
                    <a:pt x="2" y="16"/>
                    <a:pt x="2" y="16"/>
                  </a:cubicBezTo>
                  <a:cubicBezTo>
                    <a:pt x="0" y="16"/>
                    <a:pt x="0" y="14"/>
                    <a:pt x="1" y="13"/>
                  </a:cubicBezTo>
                  <a:cubicBezTo>
                    <a:pt x="14" y="1"/>
                    <a:pt x="14" y="1"/>
                    <a:pt x="14" y="1"/>
                  </a:cubicBezTo>
                  <a:cubicBezTo>
                    <a:pt x="15" y="0"/>
                    <a:pt x="16" y="0"/>
                    <a:pt x="17" y="1"/>
                  </a:cubicBezTo>
                  <a:cubicBezTo>
                    <a:pt x="19" y="2"/>
                    <a:pt x="19" y="2"/>
                    <a:pt x="19" y="2"/>
                  </a:cubicBezTo>
                  <a:cubicBezTo>
                    <a:pt x="20" y="3"/>
                    <a:pt x="20" y="4"/>
                    <a:pt x="19" y="5"/>
                  </a:cubicBezTo>
                  <a:cubicBezTo>
                    <a:pt x="6" y="18"/>
                    <a:pt x="6" y="18"/>
                    <a:pt x="6" y="18"/>
                  </a:cubicBezTo>
                  <a:cubicBezTo>
                    <a:pt x="6" y="18"/>
                    <a:pt x="5" y="18"/>
                    <a:pt x="4" y="1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02"/>
            <p:cNvSpPr>
              <a:spLocks/>
            </p:cNvSpPr>
            <p:nvPr/>
          </p:nvSpPr>
          <p:spPr bwMode="auto">
            <a:xfrm>
              <a:off x="925" y="4198"/>
              <a:ext cx="42" cy="34"/>
            </a:xfrm>
            <a:custGeom>
              <a:avLst/>
              <a:gdLst>
                <a:gd name="T0" fmla="*/ 4 w 21"/>
                <a:gd name="T1" fmla="*/ 16 h 17"/>
                <a:gd name="T2" fmla="*/ 2 w 21"/>
                <a:gd name="T3" fmla="*/ 15 h 17"/>
                <a:gd name="T4" fmla="*/ 1 w 21"/>
                <a:gd name="T5" fmla="*/ 12 h 17"/>
                <a:gd name="T6" fmla="*/ 15 w 21"/>
                <a:gd name="T7" fmla="*/ 0 h 17"/>
                <a:gd name="T8" fmla="*/ 18 w 21"/>
                <a:gd name="T9" fmla="*/ 0 h 17"/>
                <a:gd name="T10" fmla="*/ 20 w 21"/>
                <a:gd name="T11" fmla="*/ 2 h 17"/>
                <a:gd name="T12" fmla="*/ 20 w 21"/>
                <a:gd name="T13" fmla="*/ 5 h 17"/>
                <a:gd name="T14" fmla="*/ 6 w 21"/>
                <a:gd name="T15" fmla="*/ 16 h 17"/>
                <a:gd name="T16" fmla="*/ 4 w 21"/>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
                  <a:moveTo>
                    <a:pt x="4" y="16"/>
                  </a:moveTo>
                  <a:cubicBezTo>
                    <a:pt x="2" y="15"/>
                    <a:pt x="2" y="15"/>
                    <a:pt x="2" y="15"/>
                  </a:cubicBezTo>
                  <a:cubicBezTo>
                    <a:pt x="0" y="14"/>
                    <a:pt x="0" y="13"/>
                    <a:pt x="1" y="12"/>
                  </a:cubicBezTo>
                  <a:cubicBezTo>
                    <a:pt x="15" y="0"/>
                    <a:pt x="15" y="0"/>
                    <a:pt x="15" y="0"/>
                  </a:cubicBezTo>
                  <a:cubicBezTo>
                    <a:pt x="16" y="0"/>
                    <a:pt x="17" y="0"/>
                    <a:pt x="18" y="0"/>
                  </a:cubicBezTo>
                  <a:cubicBezTo>
                    <a:pt x="20" y="2"/>
                    <a:pt x="20" y="2"/>
                    <a:pt x="20" y="2"/>
                  </a:cubicBezTo>
                  <a:cubicBezTo>
                    <a:pt x="21" y="3"/>
                    <a:pt x="21" y="4"/>
                    <a:pt x="20" y="5"/>
                  </a:cubicBezTo>
                  <a:cubicBezTo>
                    <a:pt x="6" y="16"/>
                    <a:pt x="6" y="16"/>
                    <a:pt x="6" y="16"/>
                  </a:cubicBezTo>
                  <a:cubicBezTo>
                    <a:pt x="5" y="17"/>
                    <a:pt x="4" y="17"/>
                    <a:pt x="4" y="1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3"/>
            <p:cNvSpPr>
              <a:spLocks/>
            </p:cNvSpPr>
            <p:nvPr/>
          </p:nvSpPr>
          <p:spPr bwMode="auto">
            <a:xfrm>
              <a:off x="911" y="4188"/>
              <a:ext cx="42" cy="32"/>
            </a:xfrm>
            <a:custGeom>
              <a:avLst/>
              <a:gdLst>
                <a:gd name="T0" fmla="*/ 3 w 21"/>
                <a:gd name="T1" fmla="*/ 15 h 16"/>
                <a:gd name="T2" fmla="*/ 1 w 21"/>
                <a:gd name="T3" fmla="*/ 14 h 16"/>
                <a:gd name="T4" fmla="*/ 1 w 21"/>
                <a:gd name="T5" fmla="*/ 11 h 16"/>
                <a:gd name="T6" fmla="*/ 16 w 21"/>
                <a:gd name="T7" fmla="*/ 0 h 16"/>
                <a:gd name="T8" fmla="*/ 18 w 21"/>
                <a:gd name="T9" fmla="*/ 1 h 16"/>
                <a:gd name="T10" fmla="*/ 20 w 21"/>
                <a:gd name="T11" fmla="*/ 2 h 16"/>
                <a:gd name="T12" fmla="*/ 20 w 21"/>
                <a:gd name="T13" fmla="*/ 5 h 16"/>
                <a:gd name="T14" fmla="*/ 5 w 21"/>
                <a:gd name="T15" fmla="*/ 16 h 16"/>
                <a:gd name="T16" fmla="*/ 3 w 21"/>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6">
                  <a:moveTo>
                    <a:pt x="3" y="15"/>
                  </a:moveTo>
                  <a:cubicBezTo>
                    <a:pt x="1" y="14"/>
                    <a:pt x="1" y="14"/>
                    <a:pt x="1" y="14"/>
                  </a:cubicBezTo>
                  <a:cubicBezTo>
                    <a:pt x="0" y="13"/>
                    <a:pt x="0" y="11"/>
                    <a:pt x="1" y="11"/>
                  </a:cubicBezTo>
                  <a:cubicBezTo>
                    <a:pt x="16" y="0"/>
                    <a:pt x="16" y="0"/>
                    <a:pt x="16" y="0"/>
                  </a:cubicBezTo>
                  <a:cubicBezTo>
                    <a:pt x="17" y="0"/>
                    <a:pt x="18" y="0"/>
                    <a:pt x="18" y="1"/>
                  </a:cubicBezTo>
                  <a:cubicBezTo>
                    <a:pt x="20" y="2"/>
                    <a:pt x="20" y="2"/>
                    <a:pt x="20" y="2"/>
                  </a:cubicBezTo>
                  <a:cubicBezTo>
                    <a:pt x="21" y="3"/>
                    <a:pt x="21" y="5"/>
                    <a:pt x="20" y="5"/>
                  </a:cubicBezTo>
                  <a:cubicBezTo>
                    <a:pt x="5" y="16"/>
                    <a:pt x="5" y="16"/>
                    <a:pt x="5" y="16"/>
                  </a:cubicBezTo>
                  <a:cubicBezTo>
                    <a:pt x="5" y="16"/>
                    <a:pt x="4" y="16"/>
                    <a:pt x="3" y="1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4"/>
            <p:cNvSpPr>
              <a:spLocks/>
            </p:cNvSpPr>
            <p:nvPr/>
          </p:nvSpPr>
          <p:spPr bwMode="auto">
            <a:xfrm>
              <a:off x="897" y="4176"/>
              <a:ext cx="44" cy="32"/>
            </a:xfrm>
            <a:custGeom>
              <a:avLst/>
              <a:gdLst>
                <a:gd name="T0" fmla="*/ 3 w 22"/>
                <a:gd name="T1" fmla="*/ 15 h 16"/>
                <a:gd name="T2" fmla="*/ 1 w 22"/>
                <a:gd name="T3" fmla="*/ 13 h 16"/>
                <a:gd name="T4" fmla="*/ 1 w 22"/>
                <a:gd name="T5" fmla="*/ 10 h 16"/>
                <a:gd name="T6" fmla="*/ 17 w 22"/>
                <a:gd name="T7" fmla="*/ 1 h 16"/>
                <a:gd name="T8" fmla="*/ 19 w 22"/>
                <a:gd name="T9" fmla="*/ 1 h 16"/>
                <a:gd name="T10" fmla="*/ 21 w 22"/>
                <a:gd name="T11" fmla="*/ 3 h 16"/>
                <a:gd name="T12" fmla="*/ 21 w 22"/>
                <a:gd name="T13" fmla="*/ 6 h 16"/>
                <a:gd name="T14" fmla="*/ 5 w 22"/>
                <a:gd name="T15" fmla="*/ 15 h 16"/>
                <a:gd name="T16" fmla="*/ 3 w 22"/>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6">
                  <a:moveTo>
                    <a:pt x="3" y="15"/>
                  </a:moveTo>
                  <a:cubicBezTo>
                    <a:pt x="1" y="13"/>
                    <a:pt x="1" y="13"/>
                    <a:pt x="1" y="13"/>
                  </a:cubicBezTo>
                  <a:cubicBezTo>
                    <a:pt x="0" y="12"/>
                    <a:pt x="0" y="10"/>
                    <a:pt x="1" y="10"/>
                  </a:cubicBezTo>
                  <a:cubicBezTo>
                    <a:pt x="17" y="1"/>
                    <a:pt x="17" y="1"/>
                    <a:pt x="17" y="1"/>
                  </a:cubicBezTo>
                  <a:cubicBezTo>
                    <a:pt x="17" y="0"/>
                    <a:pt x="18" y="0"/>
                    <a:pt x="19" y="1"/>
                  </a:cubicBezTo>
                  <a:cubicBezTo>
                    <a:pt x="21" y="3"/>
                    <a:pt x="21" y="3"/>
                    <a:pt x="21" y="3"/>
                  </a:cubicBezTo>
                  <a:cubicBezTo>
                    <a:pt x="22" y="4"/>
                    <a:pt x="22" y="5"/>
                    <a:pt x="21" y="6"/>
                  </a:cubicBezTo>
                  <a:cubicBezTo>
                    <a:pt x="5" y="15"/>
                    <a:pt x="5" y="15"/>
                    <a:pt x="5" y="15"/>
                  </a:cubicBezTo>
                  <a:cubicBezTo>
                    <a:pt x="4" y="16"/>
                    <a:pt x="3" y="15"/>
                    <a:pt x="3" y="1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5"/>
            <p:cNvSpPr>
              <a:spLocks/>
            </p:cNvSpPr>
            <p:nvPr/>
          </p:nvSpPr>
          <p:spPr bwMode="auto">
            <a:xfrm>
              <a:off x="883" y="4164"/>
              <a:ext cx="46" cy="28"/>
            </a:xfrm>
            <a:custGeom>
              <a:avLst/>
              <a:gdLst>
                <a:gd name="T0" fmla="*/ 3 w 23"/>
                <a:gd name="T1" fmla="*/ 13 h 14"/>
                <a:gd name="T2" fmla="*/ 1 w 23"/>
                <a:gd name="T3" fmla="*/ 11 h 14"/>
                <a:gd name="T4" fmla="*/ 1 w 23"/>
                <a:gd name="T5" fmla="*/ 8 h 14"/>
                <a:gd name="T6" fmla="*/ 18 w 23"/>
                <a:gd name="T7" fmla="*/ 0 h 14"/>
                <a:gd name="T8" fmla="*/ 20 w 23"/>
                <a:gd name="T9" fmla="*/ 1 h 14"/>
                <a:gd name="T10" fmla="*/ 22 w 23"/>
                <a:gd name="T11" fmla="*/ 3 h 14"/>
                <a:gd name="T12" fmla="*/ 22 w 23"/>
                <a:gd name="T13" fmla="*/ 6 h 14"/>
                <a:gd name="T14" fmla="*/ 5 w 23"/>
                <a:gd name="T15" fmla="*/ 14 h 14"/>
                <a:gd name="T16" fmla="*/ 3 w 2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4">
                  <a:moveTo>
                    <a:pt x="3" y="13"/>
                  </a:moveTo>
                  <a:cubicBezTo>
                    <a:pt x="1" y="11"/>
                    <a:pt x="1" y="11"/>
                    <a:pt x="1" y="11"/>
                  </a:cubicBezTo>
                  <a:cubicBezTo>
                    <a:pt x="0" y="10"/>
                    <a:pt x="0" y="9"/>
                    <a:pt x="1" y="8"/>
                  </a:cubicBezTo>
                  <a:cubicBezTo>
                    <a:pt x="18" y="0"/>
                    <a:pt x="18" y="0"/>
                    <a:pt x="18" y="0"/>
                  </a:cubicBezTo>
                  <a:cubicBezTo>
                    <a:pt x="19" y="0"/>
                    <a:pt x="20" y="0"/>
                    <a:pt x="20" y="1"/>
                  </a:cubicBezTo>
                  <a:cubicBezTo>
                    <a:pt x="22" y="3"/>
                    <a:pt x="22" y="3"/>
                    <a:pt x="22" y="3"/>
                  </a:cubicBezTo>
                  <a:cubicBezTo>
                    <a:pt x="23" y="4"/>
                    <a:pt x="23" y="6"/>
                    <a:pt x="22" y="6"/>
                  </a:cubicBezTo>
                  <a:cubicBezTo>
                    <a:pt x="5" y="14"/>
                    <a:pt x="5" y="14"/>
                    <a:pt x="5" y="14"/>
                  </a:cubicBezTo>
                  <a:cubicBezTo>
                    <a:pt x="4" y="14"/>
                    <a:pt x="3" y="14"/>
                    <a:pt x="3" y="1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6"/>
            <p:cNvSpPr>
              <a:spLocks/>
            </p:cNvSpPr>
            <p:nvPr/>
          </p:nvSpPr>
          <p:spPr bwMode="auto">
            <a:xfrm>
              <a:off x="871" y="4150"/>
              <a:ext cx="46" cy="26"/>
            </a:xfrm>
            <a:custGeom>
              <a:avLst/>
              <a:gdLst>
                <a:gd name="T0" fmla="*/ 2 w 23"/>
                <a:gd name="T1" fmla="*/ 12 h 13"/>
                <a:gd name="T2" fmla="*/ 1 w 23"/>
                <a:gd name="T3" fmla="*/ 10 h 13"/>
                <a:gd name="T4" fmla="*/ 1 w 23"/>
                <a:gd name="T5" fmla="*/ 7 h 13"/>
                <a:gd name="T6" fmla="*/ 18 w 23"/>
                <a:gd name="T7" fmla="*/ 1 h 13"/>
                <a:gd name="T8" fmla="*/ 21 w 23"/>
                <a:gd name="T9" fmla="*/ 1 h 13"/>
                <a:gd name="T10" fmla="*/ 22 w 23"/>
                <a:gd name="T11" fmla="*/ 3 h 13"/>
                <a:gd name="T12" fmla="*/ 22 w 23"/>
                <a:gd name="T13" fmla="*/ 6 h 13"/>
                <a:gd name="T14" fmla="*/ 5 w 23"/>
                <a:gd name="T15" fmla="*/ 13 h 13"/>
                <a:gd name="T16" fmla="*/ 2 w 23"/>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3">
                  <a:moveTo>
                    <a:pt x="2" y="12"/>
                  </a:moveTo>
                  <a:cubicBezTo>
                    <a:pt x="1" y="10"/>
                    <a:pt x="1" y="10"/>
                    <a:pt x="1" y="10"/>
                  </a:cubicBezTo>
                  <a:cubicBezTo>
                    <a:pt x="0" y="9"/>
                    <a:pt x="0" y="8"/>
                    <a:pt x="1" y="7"/>
                  </a:cubicBezTo>
                  <a:cubicBezTo>
                    <a:pt x="18" y="1"/>
                    <a:pt x="18" y="1"/>
                    <a:pt x="18" y="1"/>
                  </a:cubicBezTo>
                  <a:cubicBezTo>
                    <a:pt x="19" y="0"/>
                    <a:pt x="20" y="1"/>
                    <a:pt x="21" y="1"/>
                  </a:cubicBezTo>
                  <a:cubicBezTo>
                    <a:pt x="22" y="3"/>
                    <a:pt x="22" y="3"/>
                    <a:pt x="22" y="3"/>
                  </a:cubicBezTo>
                  <a:cubicBezTo>
                    <a:pt x="23" y="4"/>
                    <a:pt x="23" y="6"/>
                    <a:pt x="22" y="6"/>
                  </a:cubicBezTo>
                  <a:cubicBezTo>
                    <a:pt x="5" y="13"/>
                    <a:pt x="5" y="13"/>
                    <a:pt x="5" y="13"/>
                  </a:cubicBezTo>
                  <a:cubicBezTo>
                    <a:pt x="4" y="13"/>
                    <a:pt x="3" y="13"/>
                    <a:pt x="2" y="1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7"/>
            <p:cNvSpPr>
              <a:spLocks/>
            </p:cNvSpPr>
            <p:nvPr/>
          </p:nvSpPr>
          <p:spPr bwMode="auto">
            <a:xfrm>
              <a:off x="859" y="4136"/>
              <a:ext cx="48" cy="24"/>
            </a:xfrm>
            <a:custGeom>
              <a:avLst/>
              <a:gdLst>
                <a:gd name="T0" fmla="*/ 2 w 24"/>
                <a:gd name="T1" fmla="*/ 10 h 12"/>
                <a:gd name="T2" fmla="*/ 1 w 24"/>
                <a:gd name="T3" fmla="*/ 8 h 12"/>
                <a:gd name="T4" fmla="*/ 2 w 24"/>
                <a:gd name="T5" fmla="*/ 5 h 12"/>
                <a:gd name="T6" fmla="*/ 19 w 24"/>
                <a:gd name="T7" fmla="*/ 0 h 12"/>
                <a:gd name="T8" fmla="*/ 21 w 24"/>
                <a:gd name="T9" fmla="*/ 1 h 12"/>
                <a:gd name="T10" fmla="*/ 23 w 24"/>
                <a:gd name="T11" fmla="*/ 3 h 12"/>
                <a:gd name="T12" fmla="*/ 22 w 24"/>
                <a:gd name="T13" fmla="*/ 6 h 12"/>
                <a:gd name="T14" fmla="*/ 4 w 24"/>
                <a:gd name="T15" fmla="*/ 11 h 12"/>
                <a:gd name="T16" fmla="*/ 2 w 24"/>
                <a:gd name="T1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2">
                  <a:moveTo>
                    <a:pt x="2" y="10"/>
                  </a:moveTo>
                  <a:cubicBezTo>
                    <a:pt x="1" y="8"/>
                    <a:pt x="1" y="8"/>
                    <a:pt x="1" y="8"/>
                  </a:cubicBezTo>
                  <a:cubicBezTo>
                    <a:pt x="0" y="7"/>
                    <a:pt x="0" y="6"/>
                    <a:pt x="2" y="5"/>
                  </a:cubicBezTo>
                  <a:cubicBezTo>
                    <a:pt x="19" y="0"/>
                    <a:pt x="19" y="0"/>
                    <a:pt x="19" y="0"/>
                  </a:cubicBezTo>
                  <a:cubicBezTo>
                    <a:pt x="20" y="0"/>
                    <a:pt x="21" y="0"/>
                    <a:pt x="21" y="1"/>
                  </a:cubicBezTo>
                  <a:cubicBezTo>
                    <a:pt x="23" y="3"/>
                    <a:pt x="23" y="3"/>
                    <a:pt x="23" y="3"/>
                  </a:cubicBezTo>
                  <a:cubicBezTo>
                    <a:pt x="24" y="4"/>
                    <a:pt x="23" y="6"/>
                    <a:pt x="22" y="6"/>
                  </a:cubicBezTo>
                  <a:cubicBezTo>
                    <a:pt x="4" y="11"/>
                    <a:pt x="4" y="11"/>
                    <a:pt x="4" y="11"/>
                  </a:cubicBezTo>
                  <a:cubicBezTo>
                    <a:pt x="4" y="12"/>
                    <a:pt x="3" y="11"/>
                    <a:pt x="2" y="1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8"/>
            <p:cNvSpPr>
              <a:spLocks/>
            </p:cNvSpPr>
            <p:nvPr/>
          </p:nvSpPr>
          <p:spPr bwMode="auto">
            <a:xfrm>
              <a:off x="849" y="4120"/>
              <a:ext cx="46" cy="20"/>
            </a:xfrm>
            <a:custGeom>
              <a:avLst/>
              <a:gdLst>
                <a:gd name="T0" fmla="*/ 2 w 23"/>
                <a:gd name="T1" fmla="*/ 9 h 10"/>
                <a:gd name="T2" fmla="*/ 1 w 23"/>
                <a:gd name="T3" fmla="*/ 7 h 10"/>
                <a:gd name="T4" fmla="*/ 1 w 23"/>
                <a:gd name="T5" fmla="*/ 4 h 10"/>
                <a:gd name="T6" fmla="*/ 19 w 23"/>
                <a:gd name="T7" fmla="*/ 0 h 10"/>
                <a:gd name="T8" fmla="*/ 22 w 23"/>
                <a:gd name="T9" fmla="*/ 1 h 10"/>
                <a:gd name="T10" fmla="*/ 23 w 23"/>
                <a:gd name="T11" fmla="*/ 3 h 10"/>
                <a:gd name="T12" fmla="*/ 22 w 23"/>
                <a:gd name="T13" fmla="*/ 6 h 10"/>
                <a:gd name="T14" fmla="*/ 4 w 23"/>
                <a:gd name="T15" fmla="*/ 10 h 10"/>
                <a:gd name="T16" fmla="*/ 2 w 23"/>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0">
                  <a:moveTo>
                    <a:pt x="2" y="9"/>
                  </a:moveTo>
                  <a:cubicBezTo>
                    <a:pt x="1" y="7"/>
                    <a:pt x="1" y="7"/>
                    <a:pt x="1" y="7"/>
                  </a:cubicBezTo>
                  <a:cubicBezTo>
                    <a:pt x="0" y="5"/>
                    <a:pt x="0" y="4"/>
                    <a:pt x="1" y="4"/>
                  </a:cubicBezTo>
                  <a:cubicBezTo>
                    <a:pt x="19" y="0"/>
                    <a:pt x="19" y="0"/>
                    <a:pt x="19" y="0"/>
                  </a:cubicBezTo>
                  <a:cubicBezTo>
                    <a:pt x="20" y="0"/>
                    <a:pt x="21" y="0"/>
                    <a:pt x="22" y="1"/>
                  </a:cubicBezTo>
                  <a:cubicBezTo>
                    <a:pt x="23" y="3"/>
                    <a:pt x="23" y="3"/>
                    <a:pt x="23" y="3"/>
                  </a:cubicBezTo>
                  <a:cubicBezTo>
                    <a:pt x="23" y="4"/>
                    <a:pt x="23" y="6"/>
                    <a:pt x="22" y="6"/>
                  </a:cubicBezTo>
                  <a:cubicBezTo>
                    <a:pt x="4" y="10"/>
                    <a:pt x="4" y="10"/>
                    <a:pt x="4" y="10"/>
                  </a:cubicBezTo>
                  <a:cubicBezTo>
                    <a:pt x="3" y="10"/>
                    <a:pt x="2" y="10"/>
                    <a:pt x="2" y="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9"/>
            <p:cNvSpPr>
              <a:spLocks/>
            </p:cNvSpPr>
            <p:nvPr/>
          </p:nvSpPr>
          <p:spPr bwMode="auto">
            <a:xfrm>
              <a:off x="839" y="4102"/>
              <a:ext cx="48" cy="18"/>
            </a:xfrm>
            <a:custGeom>
              <a:avLst/>
              <a:gdLst>
                <a:gd name="T0" fmla="*/ 2 w 24"/>
                <a:gd name="T1" fmla="*/ 8 h 9"/>
                <a:gd name="T2" fmla="*/ 1 w 24"/>
                <a:gd name="T3" fmla="*/ 6 h 9"/>
                <a:gd name="T4" fmla="*/ 2 w 24"/>
                <a:gd name="T5" fmla="*/ 3 h 9"/>
                <a:gd name="T6" fmla="*/ 20 w 24"/>
                <a:gd name="T7" fmla="*/ 0 h 9"/>
                <a:gd name="T8" fmla="*/ 22 w 24"/>
                <a:gd name="T9" fmla="*/ 1 h 9"/>
                <a:gd name="T10" fmla="*/ 23 w 24"/>
                <a:gd name="T11" fmla="*/ 4 h 9"/>
                <a:gd name="T12" fmla="*/ 22 w 24"/>
                <a:gd name="T13" fmla="*/ 6 h 9"/>
                <a:gd name="T14" fmla="*/ 4 w 24"/>
                <a:gd name="T15" fmla="*/ 9 h 9"/>
                <a:gd name="T16" fmla="*/ 2 w 24"/>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
                  <a:moveTo>
                    <a:pt x="2" y="8"/>
                  </a:moveTo>
                  <a:cubicBezTo>
                    <a:pt x="1" y="6"/>
                    <a:pt x="1" y="6"/>
                    <a:pt x="1" y="6"/>
                  </a:cubicBezTo>
                  <a:cubicBezTo>
                    <a:pt x="0" y="4"/>
                    <a:pt x="1" y="3"/>
                    <a:pt x="2" y="3"/>
                  </a:cubicBezTo>
                  <a:cubicBezTo>
                    <a:pt x="20" y="0"/>
                    <a:pt x="20" y="0"/>
                    <a:pt x="20" y="0"/>
                  </a:cubicBezTo>
                  <a:cubicBezTo>
                    <a:pt x="21" y="0"/>
                    <a:pt x="22" y="0"/>
                    <a:pt x="22" y="1"/>
                  </a:cubicBezTo>
                  <a:cubicBezTo>
                    <a:pt x="23" y="4"/>
                    <a:pt x="23" y="4"/>
                    <a:pt x="23" y="4"/>
                  </a:cubicBezTo>
                  <a:cubicBezTo>
                    <a:pt x="24" y="5"/>
                    <a:pt x="23" y="6"/>
                    <a:pt x="22" y="6"/>
                  </a:cubicBezTo>
                  <a:cubicBezTo>
                    <a:pt x="4" y="9"/>
                    <a:pt x="4" y="9"/>
                    <a:pt x="4" y="9"/>
                  </a:cubicBezTo>
                  <a:cubicBezTo>
                    <a:pt x="3" y="9"/>
                    <a:pt x="2" y="9"/>
                    <a:pt x="2"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0"/>
            <p:cNvSpPr>
              <a:spLocks/>
            </p:cNvSpPr>
            <p:nvPr/>
          </p:nvSpPr>
          <p:spPr bwMode="auto">
            <a:xfrm>
              <a:off x="831" y="4082"/>
              <a:ext cx="48" cy="18"/>
            </a:xfrm>
            <a:custGeom>
              <a:avLst/>
              <a:gdLst>
                <a:gd name="T0" fmla="*/ 1 w 24"/>
                <a:gd name="T1" fmla="*/ 7 h 9"/>
                <a:gd name="T2" fmla="*/ 1 w 24"/>
                <a:gd name="T3" fmla="*/ 5 h 9"/>
                <a:gd name="T4" fmla="*/ 2 w 24"/>
                <a:gd name="T5" fmla="*/ 2 h 9"/>
                <a:gd name="T6" fmla="*/ 20 w 24"/>
                <a:gd name="T7" fmla="*/ 0 h 9"/>
                <a:gd name="T8" fmla="*/ 22 w 24"/>
                <a:gd name="T9" fmla="*/ 2 h 9"/>
                <a:gd name="T10" fmla="*/ 23 w 24"/>
                <a:gd name="T11" fmla="*/ 4 h 9"/>
                <a:gd name="T12" fmla="*/ 22 w 24"/>
                <a:gd name="T13" fmla="*/ 7 h 9"/>
                <a:gd name="T14" fmla="*/ 4 w 24"/>
                <a:gd name="T15" fmla="*/ 9 h 9"/>
                <a:gd name="T16" fmla="*/ 1 w 24"/>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
                  <a:moveTo>
                    <a:pt x="1" y="7"/>
                  </a:moveTo>
                  <a:cubicBezTo>
                    <a:pt x="1" y="5"/>
                    <a:pt x="1" y="5"/>
                    <a:pt x="1" y="5"/>
                  </a:cubicBezTo>
                  <a:cubicBezTo>
                    <a:pt x="0" y="3"/>
                    <a:pt x="1" y="2"/>
                    <a:pt x="2" y="2"/>
                  </a:cubicBezTo>
                  <a:cubicBezTo>
                    <a:pt x="20" y="0"/>
                    <a:pt x="20" y="0"/>
                    <a:pt x="20" y="0"/>
                  </a:cubicBezTo>
                  <a:cubicBezTo>
                    <a:pt x="21" y="0"/>
                    <a:pt x="22" y="1"/>
                    <a:pt x="22" y="2"/>
                  </a:cubicBezTo>
                  <a:cubicBezTo>
                    <a:pt x="23" y="4"/>
                    <a:pt x="23" y="4"/>
                    <a:pt x="23" y="4"/>
                  </a:cubicBezTo>
                  <a:cubicBezTo>
                    <a:pt x="24" y="6"/>
                    <a:pt x="23" y="7"/>
                    <a:pt x="22" y="7"/>
                  </a:cubicBezTo>
                  <a:cubicBezTo>
                    <a:pt x="4" y="9"/>
                    <a:pt x="4" y="9"/>
                    <a:pt x="4" y="9"/>
                  </a:cubicBezTo>
                  <a:cubicBezTo>
                    <a:pt x="3" y="9"/>
                    <a:pt x="2" y="8"/>
                    <a:pt x="1"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1"/>
            <p:cNvSpPr>
              <a:spLocks/>
            </p:cNvSpPr>
            <p:nvPr/>
          </p:nvSpPr>
          <p:spPr bwMode="auto">
            <a:xfrm>
              <a:off x="825" y="4062"/>
              <a:ext cx="46" cy="14"/>
            </a:xfrm>
            <a:custGeom>
              <a:avLst/>
              <a:gdLst>
                <a:gd name="T0" fmla="*/ 1 w 23"/>
                <a:gd name="T1" fmla="*/ 6 h 7"/>
                <a:gd name="T2" fmla="*/ 0 w 23"/>
                <a:gd name="T3" fmla="*/ 3 h 7"/>
                <a:gd name="T4" fmla="*/ 2 w 23"/>
                <a:gd name="T5" fmla="*/ 1 h 7"/>
                <a:gd name="T6" fmla="*/ 20 w 23"/>
                <a:gd name="T7" fmla="*/ 0 h 7"/>
                <a:gd name="T8" fmla="*/ 22 w 23"/>
                <a:gd name="T9" fmla="*/ 2 h 7"/>
                <a:gd name="T10" fmla="*/ 23 w 23"/>
                <a:gd name="T11" fmla="*/ 4 h 7"/>
                <a:gd name="T12" fmla="*/ 21 w 23"/>
                <a:gd name="T13" fmla="*/ 7 h 7"/>
                <a:gd name="T14" fmla="*/ 3 w 23"/>
                <a:gd name="T15" fmla="*/ 7 h 7"/>
                <a:gd name="T16" fmla="*/ 1 w 23"/>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7">
                  <a:moveTo>
                    <a:pt x="1" y="6"/>
                  </a:moveTo>
                  <a:cubicBezTo>
                    <a:pt x="0" y="3"/>
                    <a:pt x="0" y="3"/>
                    <a:pt x="0" y="3"/>
                  </a:cubicBezTo>
                  <a:cubicBezTo>
                    <a:pt x="0" y="2"/>
                    <a:pt x="0" y="1"/>
                    <a:pt x="2" y="1"/>
                  </a:cubicBezTo>
                  <a:cubicBezTo>
                    <a:pt x="20" y="0"/>
                    <a:pt x="20" y="0"/>
                    <a:pt x="20" y="0"/>
                  </a:cubicBezTo>
                  <a:cubicBezTo>
                    <a:pt x="21" y="0"/>
                    <a:pt x="22" y="1"/>
                    <a:pt x="22" y="2"/>
                  </a:cubicBezTo>
                  <a:cubicBezTo>
                    <a:pt x="23" y="4"/>
                    <a:pt x="23" y="4"/>
                    <a:pt x="23" y="4"/>
                  </a:cubicBezTo>
                  <a:cubicBezTo>
                    <a:pt x="23" y="6"/>
                    <a:pt x="22" y="7"/>
                    <a:pt x="21" y="7"/>
                  </a:cubicBezTo>
                  <a:cubicBezTo>
                    <a:pt x="3" y="7"/>
                    <a:pt x="3" y="7"/>
                    <a:pt x="3" y="7"/>
                  </a:cubicBezTo>
                  <a:cubicBezTo>
                    <a:pt x="2" y="7"/>
                    <a:pt x="1" y="7"/>
                    <a:pt x="1"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2"/>
            <p:cNvSpPr>
              <a:spLocks/>
            </p:cNvSpPr>
            <p:nvPr/>
          </p:nvSpPr>
          <p:spPr bwMode="auto">
            <a:xfrm>
              <a:off x="819" y="4040"/>
              <a:ext cx="46" cy="14"/>
            </a:xfrm>
            <a:custGeom>
              <a:avLst/>
              <a:gdLst>
                <a:gd name="T0" fmla="*/ 1 w 23"/>
                <a:gd name="T1" fmla="*/ 5 h 7"/>
                <a:gd name="T2" fmla="*/ 0 w 23"/>
                <a:gd name="T3" fmla="*/ 2 h 7"/>
                <a:gd name="T4" fmla="*/ 2 w 23"/>
                <a:gd name="T5" fmla="*/ 0 h 7"/>
                <a:gd name="T6" fmla="*/ 20 w 23"/>
                <a:gd name="T7" fmla="*/ 0 h 7"/>
                <a:gd name="T8" fmla="*/ 22 w 23"/>
                <a:gd name="T9" fmla="*/ 2 h 7"/>
                <a:gd name="T10" fmla="*/ 22 w 23"/>
                <a:gd name="T11" fmla="*/ 5 h 7"/>
                <a:gd name="T12" fmla="*/ 21 w 23"/>
                <a:gd name="T13" fmla="*/ 7 h 7"/>
                <a:gd name="T14" fmla="*/ 2 w 23"/>
                <a:gd name="T15" fmla="*/ 6 h 7"/>
                <a:gd name="T16" fmla="*/ 1 w 23"/>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7">
                  <a:moveTo>
                    <a:pt x="1" y="5"/>
                  </a:moveTo>
                  <a:cubicBezTo>
                    <a:pt x="0" y="2"/>
                    <a:pt x="0" y="2"/>
                    <a:pt x="0" y="2"/>
                  </a:cubicBezTo>
                  <a:cubicBezTo>
                    <a:pt x="0" y="1"/>
                    <a:pt x="1" y="0"/>
                    <a:pt x="2" y="0"/>
                  </a:cubicBezTo>
                  <a:cubicBezTo>
                    <a:pt x="20" y="0"/>
                    <a:pt x="20" y="0"/>
                    <a:pt x="20" y="0"/>
                  </a:cubicBezTo>
                  <a:cubicBezTo>
                    <a:pt x="21" y="0"/>
                    <a:pt x="22" y="1"/>
                    <a:pt x="22" y="2"/>
                  </a:cubicBezTo>
                  <a:cubicBezTo>
                    <a:pt x="22" y="5"/>
                    <a:pt x="22" y="5"/>
                    <a:pt x="22" y="5"/>
                  </a:cubicBezTo>
                  <a:cubicBezTo>
                    <a:pt x="23" y="6"/>
                    <a:pt x="22" y="7"/>
                    <a:pt x="21" y="7"/>
                  </a:cubicBezTo>
                  <a:cubicBezTo>
                    <a:pt x="2" y="6"/>
                    <a:pt x="2" y="6"/>
                    <a:pt x="2" y="6"/>
                  </a:cubicBezTo>
                  <a:cubicBezTo>
                    <a:pt x="2" y="6"/>
                    <a:pt x="1" y="6"/>
                    <a:pt x="1" y="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3"/>
            <p:cNvSpPr>
              <a:spLocks/>
            </p:cNvSpPr>
            <p:nvPr/>
          </p:nvSpPr>
          <p:spPr bwMode="auto">
            <a:xfrm>
              <a:off x="813" y="4014"/>
              <a:ext cx="46" cy="18"/>
            </a:xfrm>
            <a:custGeom>
              <a:avLst/>
              <a:gdLst>
                <a:gd name="T0" fmla="*/ 1 w 23"/>
                <a:gd name="T1" fmla="*/ 5 h 9"/>
                <a:gd name="T2" fmla="*/ 1 w 23"/>
                <a:gd name="T3" fmla="*/ 2 h 9"/>
                <a:gd name="T4" fmla="*/ 3 w 23"/>
                <a:gd name="T5" fmla="*/ 0 h 9"/>
                <a:gd name="T6" fmla="*/ 21 w 23"/>
                <a:gd name="T7" fmla="*/ 2 h 9"/>
                <a:gd name="T8" fmla="*/ 23 w 23"/>
                <a:gd name="T9" fmla="*/ 4 h 9"/>
                <a:gd name="T10" fmla="*/ 23 w 23"/>
                <a:gd name="T11" fmla="*/ 6 h 9"/>
                <a:gd name="T12" fmla="*/ 21 w 23"/>
                <a:gd name="T13" fmla="*/ 9 h 9"/>
                <a:gd name="T14" fmla="*/ 3 w 23"/>
                <a:gd name="T15" fmla="*/ 7 h 9"/>
                <a:gd name="T16" fmla="*/ 1 w 23"/>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
                  <a:moveTo>
                    <a:pt x="1" y="5"/>
                  </a:moveTo>
                  <a:cubicBezTo>
                    <a:pt x="1" y="2"/>
                    <a:pt x="1" y="2"/>
                    <a:pt x="1" y="2"/>
                  </a:cubicBezTo>
                  <a:cubicBezTo>
                    <a:pt x="0" y="1"/>
                    <a:pt x="1" y="0"/>
                    <a:pt x="3" y="0"/>
                  </a:cubicBezTo>
                  <a:cubicBezTo>
                    <a:pt x="21" y="2"/>
                    <a:pt x="21" y="2"/>
                    <a:pt x="21" y="2"/>
                  </a:cubicBezTo>
                  <a:cubicBezTo>
                    <a:pt x="22" y="2"/>
                    <a:pt x="22" y="3"/>
                    <a:pt x="23" y="4"/>
                  </a:cubicBezTo>
                  <a:cubicBezTo>
                    <a:pt x="23" y="6"/>
                    <a:pt x="23" y="6"/>
                    <a:pt x="23" y="6"/>
                  </a:cubicBezTo>
                  <a:cubicBezTo>
                    <a:pt x="23" y="8"/>
                    <a:pt x="22" y="9"/>
                    <a:pt x="21" y="9"/>
                  </a:cubicBezTo>
                  <a:cubicBezTo>
                    <a:pt x="3" y="7"/>
                    <a:pt x="3" y="7"/>
                    <a:pt x="3" y="7"/>
                  </a:cubicBezTo>
                  <a:cubicBezTo>
                    <a:pt x="2" y="7"/>
                    <a:pt x="1" y="6"/>
                    <a:pt x="1" y="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14"/>
            <p:cNvSpPr>
              <a:spLocks/>
            </p:cNvSpPr>
            <p:nvPr/>
          </p:nvSpPr>
          <p:spPr bwMode="auto">
            <a:xfrm>
              <a:off x="811" y="3988"/>
              <a:ext cx="44" cy="20"/>
            </a:xfrm>
            <a:custGeom>
              <a:avLst/>
              <a:gdLst>
                <a:gd name="T0" fmla="*/ 0 w 22"/>
                <a:gd name="T1" fmla="*/ 5 h 10"/>
                <a:gd name="T2" fmla="*/ 0 w 22"/>
                <a:gd name="T3" fmla="*/ 2 h 10"/>
                <a:gd name="T4" fmla="*/ 2 w 22"/>
                <a:gd name="T5" fmla="*/ 0 h 10"/>
                <a:gd name="T6" fmla="*/ 20 w 22"/>
                <a:gd name="T7" fmla="*/ 3 h 10"/>
                <a:gd name="T8" fmla="*/ 22 w 22"/>
                <a:gd name="T9" fmla="*/ 5 h 10"/>
                <a:gd name="T10" fmla="*/ 22 w 22"/>
                <a:gd name="T11" fmla="*/ 7 h 10"/>
                <a:gd name="T12" fmla="*/ 20 w 22"/>
                <a:gd name="T13" fmla="*/ 10 h 10"/>
                <a:gd name="T14" fmla="*/ 2 w 22"/>
                <a:gd name="T15" fmla="*/ 7 h 10"/>
                <a:gd name="T16" fmla="*/ 0 w 22"/>
                <a:gd name="T1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0">
                  <a:moveTo>
                    <a:pt x="0" y="5"/>
                  </a:moveTo>
                  <a:cubicBezTo>
                    <a:pt x="0" y="2"/>
                    <a:pt x="0" y="2"/>
                    <a:pt x="0" y="2"/>
                  </a:cubicBezTo>
                  <a:cubicBezTo>
                    <a:pt x="0" y="1"/>
                    <a:pt x="1" y="0"/>
                    <a:pt x="2" y="0"/>
                  </a:cubicBezTo>
                  <a:cubicBezTo>
                    <a:pt x="20" y="3"/>
                    <a:pt x="20" y="3"/>
                    <a:pt x="20" y="3"/>
                  </a:cubicBezTo>
                  <a:cubicBezTo>
                    <a:pt x="21" y="3"/>
                    <a:pt x="22" y="4"/>
                    <a:pt x="22" y="5"/>
                  </a:cubicBezTo>
                  <a:cubicBezTo>
                    <a:pt x="22" y="7"/>
                    <a:pt x="22" y="7"/>
                    <a:pt x="22" y="7"/>
                  </a:cubicBezTo>
                  <a:cubicBezTo>
                    <a:pt x="22" y="9"/>
                    <a:pt x="21" y="10"/>
                    <a:pt x="20" y="10"/>
                  </a:cubicBezTo>
                  <a:cubicBezTo>
                    <a:pt x="2" y="7"/>
                    <a:pt x="2" y="7"/>
                    <a:pt x="2" y="7"/>
                  </a:cubicBezTo>
                  <a:cubicBezTo>
                    <a:pt x="1" y="6"/>
                    <a:pt x="0" y="6"/>
                    <a:pt x="0" y="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5"/>
            <p:cNvSpPr>
              <a:spLocks/>
            </p:cNvSpPr>
            <p:nvPr/>
          </p:nvSpPr>
          <p:spPr bwMode="auto">
            <a:xfrm>
              <a:off x="809" y="3960"/>
              <a:ext cx="44" cy="22"/>
            </a:xfrm>
            <a:custGeom>
              <a:avLst/>
              <a:gdLst>
                <a:gd name="T0" fmla="*/ 0 w 22"/>
                <a:gd name="T1" fmla="*/ 5 h 11"/>
                <a:gd name="T2" fmla="*/ 0 w 22"/>
                <a:gd name="T3" fmla="*/ 2 h 11"/>
                <a:gd name="T4" fmla="*/ 2 w 22"/>
                <a:gd name="T5" fmla="*/ 0 h 11"/>
                <a:gd name="T6" fmla="*/ 20 w 22"/>
                <a:gd name="T7" fmla="*/ 4 h 11"/>
                <a:gd name="T8" fmla="*/ 22 w 22"/>
                <a:gd name="T9" fmla="*/ 6 h 11"/>
                <a:gd name="T10" fmla="*/ 22 w 22"/>
                <a:gd name="T11" fmla="*/ 8 h 11"/>
                <a:gd name="T12" fmla="*/ 20 w 22"/>
                <a:gd name="T13" fmla="*/ 11 h 11"/>
                <a:gd name="T14" fmla="*/ 2 w 22"/>
                <a:gd name="T15" fmla="*/ 7 h 11"/>
                <a:gd name="T16" fmla="*/ 0 w 22"/>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0" y="5"/>
                  </a:moveTo>
                  <a:cubicBezTo>
                    <a:pt x="0" y="2"/>
                    <a:pt x="0" y="2"/>
                    <a:pt x="0" y="2"/>
                  </a:cubicBezTo>
                  <a:cubicBezTo>
                    <a:pt x="0" y="1"/>
                    <a:pt x="1" y="0"/>
                    <a:pt x="2" y="0"/>
                  </a:cubicBezTo>
                  <a:cubicBezTo>
                    <a:pt x="20" y="4"/>
                    <a:pt x="20" y="4"/>
                    <a:pt x="20" y="4"/>
                  </a:cubicBezTo>
                  <a:cubicBezTo>
                    <a:pt x="21" y="4"/>
                    <a:pt x="21" y="5"/>
                    <a:pt x="22" y="6"/>
                  </a:cubicBezTo>
                  <a:cubicBezTo>
                    <a:pt x="22" y="8"/>
                    <a:pt x="22" y="8"/>
                    <a:pt x="22" y="8"/>
                  </a:cubicBezTo>
                  <a:cubicBezTo>
                    <a:pt x="22" y="10"/>
                    <a:pt x="21" y="11"/>
                    <a:pt x="20" y="11"/>
                  </a:cubicBezTo>
                  <a:cubicBezTo>
                    <a:pt x="2" y="7"/>
                    <a:pt x="2" y="7"/>
                    <a:pt x="2" y="7"/>
                  </a:cubicBezTo>
                  <a:cubicBezTo>
                    <a:pt x="1" y="7"/>
                    <a:pt x="0" y="6"/>
                    <a:pt x="0" y="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16"/>
            <p:cNvSpPr>
              <a:spLocks/>
            </p:cNvSpPr>
            <p:nvPr/>
          </p:nvSpPr>
          <p:spPr bwMode="auto">
            <a:xfrm>
              <a:off x="723" y="3448"/>
              <a:ext cx="182" cy="574"/>
            </a:xfrm>
            <a:custGeom>
              <a:avLst/>
              <a:gdLst>
                <a:gd name="T0" fmla="*/ 57 w 91"/>
                <a:gd name="T1" fmla="*/ 74 h 287"/>
                <a:gd name="T2" fmla="*/ 72 w 91"/>
                <a:gd name="T3" fmla="*/ 74 h 287"/>
                <a:gd name="T4" fmla="*/ 80 w 91"/>
                <a:gd name="T5" fmla="*/ 67 h 287"/>
                <a:gd name="T6" fmla="*/ 90 w 91"/>
                <a:gd name="T7" fmla="*/ 10 h 287"/>
                <a:gd name="T8" fmla="*/ 82 w 91"/>
                <a:gd name="T9" fmla="*/ 0 h 287"/>
                <a:gd name="T10" fmla="*/ 70 w 91"/>
                <a:gd name="T11" fmla="*/ 0 h 287"/>
                <a:gd name="T12" fmla="*/ 45 w 91"/>
                <a:gd name="T13" fmla="*/ 0 h 287"/>
                <a:gd name="T14" fmla="*/ 31 w 91"/>
                <a:gd name="T15" fmla="*/ 0 h 287"/>
                <a:gd name="T16" fmla="*/ 23 w 91"/>
                <a:gd name="T17" fmla="*/ 5 h 287"/>
                <a:gd name="T18" fmla="*/ 0 w 91"/>
                <a:gd name="T19" fmla="*/ 144 h 287"/>
                <a:gd name="T20" fmla="*/ 23 w 91"/>
                <a:gd name="T21" fmla="*/ 282 h 287"/>
                <a:gd name="T22" fmla="*/ 31 w 91"/>
                <a:gd name="T23" fmla="*/ 287 h 287"/>
                <a:gd name="T24" fmla="*/ 45 w 91"/>
                <a:gd name="T25" fmla="*/ 287 h 287"/>
                <a:gd name="T26" fmla="*/ 70 w 91"/>
                <a:gd name="T27" fmla="*/ 287 h 287"/>
                <a:gd name="T28" fmla="*/ 82 w 91"/>
                <a:gd name="T29" fmla="*/ 287 h 287"/>
                <a:gd name="T30" fmla="*/ 90 w 91"/>
                <a:gd name="T31" fmla="*/ 277 h 287"/>
                <a:gd name="T32" fmla="*/ 80 w 91"/>
                <a:gd name="T33" fmla="*/ 220 h 287"/>
                <a:gd name="T34" fmla="*/ 72 w 91"/>
                <a:gd name="T35" fmla="*/ 213 h 287"/>
                <a:gd name="T36" fmla="*/ 57 w 91"/>
                <a:gd name="T37" fmla="*/ 213 h 287"/>
                <a:gd name="T38" fmla="*/ 48 w 91"/>
                <a:gd name="T39" fmla="*/ 206 h 287"/>
                <a:gd name="T40" fmla="*/ 44 w 91"/>
                <a:gd name="T41" fmla="*/ 144 h 287"/>
                <a:gd name="T42" fmla="*/ 48 w 91"/>
                <a:gd name="T43" fmla="*/ 81 h 287"/>
                <a:gd name="T44" fmla="*/ 57 w 91"/>
                <a:gd name="T45" fmla="*/ 7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287">
                  <a:moveTo>
                    <a:pt x="57" y="74"/>
                  </a:moveTo>
                  <a:cubicBezTo>
                    <a:pt x="72" y="74"/>
                    <a:pt x="72" y="74"/>
                    <a:pt x="72" y="74"/>
                  </a:cubicBezTo>
                  <a:cubicBezTo>
                    <a:pt x="76" y="74"/>
                    <a:pt x="79" y="71"/>
                    <a:pt x="80" y="67"/>
                  </a:cubicBezTo>
                  <a:cubicBezTo>
                    <a:pt x="90" y="10"/>
                    <a:pt x="90" y="10"/>
                    <a:pt x="90" y="10"/>
                  </a:cubicBezTo>
                  <a:cubicBezTo>
                    <a:pt x="91" y="5"/>
                    <a:pt x="87" y="0"/>
                    <a:pt x="82" y="0"/>
                  </a:cubicBezTo>
                  <a:cubicBezTo>
                    <a:pt x="70" y="0"/>
                    <a:pt x="70" y="0"/>
                    <a:pt x="70" y="0"/>
                  </a:cubicBezTo>
                  <a:cubicBezTo>
                    <a:pt x="45" y="0"/>
                    <a:pt x="45" y="0"/>
                    <a:pt x="45" y="0"/>
                  </a:cubicBezTo>
                  <a:cubicBezTo>
                    <a:pt x="31" y="0"/>
                    <a:pt x="31" y="0"/>
                    <a:pt x="31" y="0"/>
                  </a:cubicBezTo>
                  <a:cubicBezTo>
                    <a:pt x="28" y="0"/>
                    <a:pt x="25" y="2"/>
                    <a:pt x="23" y="5"/>
                  </a:cubicBezTo>
                  <a:cubicBezTo>
                    <a:pt x="9" y="41"/>
                    <a:pt x="0" y="90"/>
                    <a:pt x="0" y="144"/>
                  </a:cubicBezTo>
                  <a:cubicBezTo>
                    <a:pt x="0" y="197"/>
                    <a:pt x="9" y="246"/>
                    <a:pt x="23" y="282"/>
                  </a:cubicBezTo>
                  <a:cubicBezTo>
                    <a:pt x="25" y="285"/>
                    <a:pt x="28" y="287"/>
                    <a:pt x="31" y="287"/>
                  </a:cubicBezTo>
                  <a:cubicBezTo>
                    <a:pt x="45" y="287"/>
                    <a:pt x="45" y="287"/>
                    <a:pt x="45" y="287"/>
                  </a:cubicBezTo>
                  <a:cubicBezTo>
                    <a:pt x="70" y="287"/>
                    <a:pt x="70" y="287"/>
                    <a:pt x="70" y="287"/>
                  </a:cubicBezTo>
                  <a:cubicBezTo>
                    <a:pt x="82" y="287"/>
                    <a:pt x="82" y="287"/>
                    <a:pt x="82" y="287"/>
                  </a:cubicBezTo>
                  <a:cubicBezTo>
                    <a:pt x="87" y="287"/>
                    <a:pt x="91" y="282"/>
                    <a:pt x="90" y="277"/>
                  </a:cubicBezTo>
                  <a:cubicBezTo>
                    <a:pt x="80" y="220"/>
                    <a:pt x="80" y="220"/>
                    <a:pt x="80" y="220"/>
                  </a:cubicBezTo>
                  <a:cubicBezTo>
                    <a:pt x="79" y="216"/>
                    <a:pt x="76" y="213"/>
                    <a:pt x="72" y="213"/>
                  </a:cubicBezTo>
                  <a:cubicBezTo>
                    <a:pt x="57" y="213"/>
                    <a:pt x="57" y="213"/>
                    <a:pt x="57" y="213"/>
                  </a:cubicBezTo>
                  <a:cubicBezTo>
                    <a:pt x="52" y="213"/>
                    <a:pt x="49" y="210"/>
                    <a:pt x="48" y="206"/>
                  </a:cubicBezTo>
                  <a:cubicBezTo>
                    <a:pt x="46" y="186"/>
                    <a:pt x="44" y="165"/>
                    <a:pt x="44" y="144"/>
                  </a:cubicBezTo>
                  <a:cubicBezTo>
                    <a:pt x="44" y="122"/>
                    <a:pt x="46" y="101"/>
                    <a:pt x="48" y="81"/>
                  </a:cubicBezTo>
                  <a:cubicBezTo>
                    <a:pt x="49" y="77"/>
                    <a:pt x="52" y="74"/>
                    <a:pt x="57" y="7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7"/>
            <p:cNvSpPr>
              <a:spLocks/>
            </p:cNvSpPr>
            <p:nvPr/>
          </p:nvSpPr>
          <p:spPr bwMode="auto">
            <a:xfrm>
              <a:off x="749" y="3448"/>
              <a:ext cx="60" cy="574"/>
            </a:xfrm>
            <a:custGeom>
              <a:avLst/>
              <a:gdLst>
                <a:gd name="T0" fmla="*/ 4 w 30"/>
                <a:gd name="T1" fmla="*/ 144 h 287"/>
                <a:gd name="T2" fmla="*/ 29 w 30"/>
                <a:gd name="T3" fmla="*/ 1 h 287"/>
                <a:gd name="T4" fmla="*/ 30 w 30"/>
                <a:gd name="T5" fmla="*/ 0 h 287"/>
                <a:gd name="T6" fmla="*/ 26 w 30"/>
                <a:gd name="T7" fmla="*/ 0 h 287"/>
                <a:gd name="T8" fmla="*/ 0 w 30"/>
                <a:gd name="T9" fmla="*/ 144 h 287"/>
                <a:gd name="T10" fmla="*/ 26 w 30"/>
                <a:gd name="T11" fmla="*/ 287 h 287"/>
                <a:gd name="T12" fmla="*/ 30 w 30"/>
                <a:gd name="T13" fmla="*/ 287 h 287"/>
                <a:gd name="T14" fmla="*/ 29 w 30"/>
                <a:gd name="T15" fmla="*/ 286 h 287"/>
                <a:gd name="T16" fmla="*/ 4 w 30"/>
                <a:gd name="T17" fmla="*/ 14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87">
                  <a:moveTo>
                    <a:pt x="4" y="144"/>
                  </a:moveTo>
                  <a:cubicBezTo>
                    <a:pt x="4" y="89"/>
                    <a:pt x="13" y="39"/>
                    <a:pt x="29" y="1"/>
                  </a:cubicBezTo>
                  <a:cubicBezTo>
                    <a:pt x="30" y="0"/>
                    <a:pt x="30" y="0"/>
                    <a:pt x="30" y="0"/>
                  </a:cubicBezTo>
                  <a:cubicBezTo>
                    <a:pt x="26" y="0"/>
                    <a:pt x="26" y="0"/>
                    <a:pt x="26" y="0"/>
                  </a:cubicBezTo>
                  <a:cubicBezTo>
                    <a:pt x="9" y="39"/>
                    <a:pt x="0" y="89"/>
                    <a:pt x="0" y="144"/>
                  </a:cubicBezTo>
                  <a:cubicBezTo>
                    <a:pt x="0" y="198"/>
                    <a:pt x="9" y="249"/>
                    <a:pt x="26" y="287"/>
                  </a:cubicBezTo>
                  <a:cubicBezTo>
                    <a:pt x="30" y="287"/>
                    <a:pt x="30" y="287"/>
                    <a:pt x="30" y="287"/>
                  </a:cubicBezTo>
                  <a:cubicBezTo>
                    <a:pt x="29" y="286"/>
                    <a:pt x="29" y="286"/>
                    <a:pt x="29" y="286"/>
                  </a:cubicBezTo>
                  <a:cubicBezTo>
                    <a:pt x="13" y="249"/>
                    <a:pt x="4" y="198"/>
                    <a:pt x="4" y="144"/>
                  </a:cubicBez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8"/>
            <p:cNvSpPr>
              <a:spLocks/>
            </p:cNvSpPr>
            <p:nvPr/>
          </p:nvSpPr>
          <p:spPr bwMode="auto">
            <a:xfrm>
              <a:off x="967" y="3452"/>
              <a:ext cx="578" cy="538"/>
            </a:xfrm>
            <a:custGeom>
              <a:avLst/>
              <a:gdLst>
                <a:gd name="T0" fmla="*/ 282 w 288"/>
                <a:gd name="T1" fmla="*/ 0 h 269"/>
                <a:gd name="T2" fmla="*/ 112 w 288"/>
                <a:gd name="T3" fmla="*/ 0 h 269"/>
                <a:gd name="T4" fmla="*/ 110 w 288"/>
                <a:gd name="T5" fmla="*/ 1 h 269"/>
                <a:gd name="T6" fmla="*/ 110 w 288"/>
                <a:gd name="T7" fmla="*/ 4 h 269"/>
                <a:gd name="T8" fmla="*/ 109 w 288"/>
                <a:gd name="T9" fmla="*/ 6 h 269"/>
                <a:gd name="T10" fmla="*/ 26 w 288"/>
                <a:gd name="T11" fmla="*/ 6 h 269"/>
                <a:gd name="T12" fmla="*/ 25 w 288"/>
                <a:gd name="T13" fmla="*/ 4 h 269"/>
                <a:gd name="T14" fmla="*/ 25 w 288"/>
                <a:gd name="T15" fmla="*/ 1 h 269"/>
                <a:gd name="T16" fmla="*/ 23 w 288"/>
                <a:gd name="T17" fmla="*/ 0 h 269"/>
                <a:gd name="T18" fmla="*/ 6 w 288"/>
                <a:gd name="T19" fmla="*/ 0 h 269"/>
                <a:gd name="T20" fmla="*/ 0 w 288"/>
                <a:gd name="T21" fmla="*/ 6 h 269"/>
                <a:gd name="T22" fmla="*/ 0 w 288"/>
                <a:gd name="T23" fmla="*/ 263 h 269"/>
                <a:gd name="T24" fmla="*/ 6 w 288"/>
                <a:gd name="T25" fmla="*/ 269 h 269"/>
                <a:gd name="T26" fmla="*/ 23 w 288"/>
                <a:gd name="T27" fmla="*/ 269 h 269"/>
                <a:gd name="T28" fmla="*/ 25 w 288"/>
                <a:gd name="T29" fmla="*/ 268 h 269"/>
                <a:gd name="T30" fmla="*/ 25 w 288"/>
                <a:gd name="T31" fmla="*/ 265 h 269"/>
                <a:gd name="T32" fmla="*/ 26 w 288"/>
                <a:gd name="T33" fmla="*/ 263 h 269"/>
                <a:gd name="T34" fmla="*/ 109 w 288"/>
                <a:gd name="T35" fmla="*/ 263 h 269"/>
                <a:gd name="T36" fmla="*/ 110 w 288"/>
                <a:gd name="T37" fmla="*/ 265 h 269"/>
                <a:gd name="T38" fmla="*/ 110 w 288"/>
                <a:gd name="T39" fmla="*/ 268 h 269"/>
                <a:gd name="T40" fmla="*/ 112 w 288"/>
                <a:gd name="T41" fmla="*/ 269 h 269"/>
                <a:gd name="T42" fmla="*/ 282 w 288"/>
                <a:gd name="T43" fmla="*/ 269 h 269"/>
                <a:gd name="T44" fmla="*/ 288 w 288"/>
                <a:gd name="T45" fmla="*/ 263 h 269"/>
                <a:gd name="T46" fmla="*/ 288 w 288"/>
                <a:gd name="T47" fmla="*/ 6 h 269"/>
                <a:gd name="T48" fmla="*/ 282 w 288"/>
                <a:gd name="T49"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69">
                  <a:moveTo>
                    <a:pt x="282" y="0"/>
                  </a:moveTo>
                  <a:cubicBezTo>
                    <a:pt x="112" y="0"/>
                    <a:pt x="112" y="0"/>
                    <a:pt x="112" y="0"/>
                  </a:cubicBezTo>
                  <a:cubicBezTo>
                    <a:pt x="111" y="0"/>
                    <a:pt x="110" y="0"/>
                    <a:pt x="110" y="1"/>
                  </a:cubicBezTo>
                  <a:cubicBezTo>
                    <a:pt x="110" y="4"/>
                    <a:pt x="110" y="4"/>
                    <a:pt x="110" y="4"/>
                  </a:cubicBezTo>
                  <a:cubicBezTo>
                    <a:pt x="110" y="5"/>
                    <a:pt x="110" y="6"/>
                    <a:pt x="109" y="6"/>
                  </a:cubicBezTo>
                  <a:cubicBezTo>
                    <a:pt x="26" y="6"/>
                    <a:pt x="26" y="6"/>
                    <a:pt x="26" y="6"/>
                  </a:cubicBezTo>
                  <a:cubicBezTo>
                    <a:pt x="26" y="6"/>
                    <a:pt x="25" y="5"/>
                    <a:pt x="25" y="4"/>
                  </a:cubicBezTo>
                  <a:cubicBezTo>
                    <a:pt x="25" y="1"/>
                    <a:pt x="25" y="1"/>
                    <a:pt x="25" y="1"/>
                  </a:cubicBezTo>
                  <a:cubicBezTo>
                    <a:pt x="25" y="0"/>
                    <a:pt x="24" y="0"/>
                    <a:pt x="23" y="0"/>
                  </a:cubicBezTo>
                  <a:cubicBezTo>
                    <a:pt x="6" y="0"/>
                    <a:pt x="6" y="0"/>
                    <a:pt x="6" y="0"/>
                  </a:cubicBezTo>
                  <a:cubicBezTo>
                    <a:pt x="3" y="0"/>
                    <a:pt x="0" y="3"/>
                    <a:pt x="0" y="6"/>
                  </a:cubicBezTo>
                  <a:cubicBezTo>
                    <a:pt x="0" y="263"/>
                    <a:pt x="0" y="263"/>
                    <a:pt x="0" y="263"/>
                  </a:cubicBezTo>
                  <a:cubicBezTo>
                    <a:pt x="0" y="267"/>
                    <a:pt x="3" y="269"/>
                    <a:pt x="6" y="269"/>
                  </a:cubicBezTo>
                  <a:cubicBezTo>
                    <a:pt x="23" y="269"/>
                    <a:pt x="23" y="269"/>
                    <a:pt x="23" y="269"/>
                  </a:cubicBezTo>
                  <a:cubicBezTo>
                    <a:pt x="24" y="269"/>
                    <a:pt x="25" y="269"/>
                    <a:pt x="25" y="268"/>
                  </a:cubicBezTo>
                  <a:cubicBezTo>
                    <a:pt x="25" y="265"/>
                    <a:pt x="25" y="265"/>
                    <a:pt x="25" y="265"/>
                  </a:cubicBezTo>
                  <a:cubicBezTo>
                    <a:pt x="25" y="264"/>
                    <a:pt x="26" y="263"/>
                    <a:pt x="26" y="263"/>
                  </a:cubicBezTo>
                  <a:cubicBezTo>
                    <a:pt x="109" y="263"/>
                    <a:pt x="109" y="263"/>
                    <a:pt x="109" y="263"/>
                  </a:cubicBezTo>
                  <a:cubicBezTo>
                    <a:pt x="110" y="263"/>
                    <a:pt x="110" y="264"/>
                    <a:pt x="110" y="265"/>
                  </a:cubicBezTo>
                  <a:cubicBezTo>
                    <a:pt x="110" y="268"/>
                    <a:pt x="110" y="268"/>
                    <a:pt x="110" y="268"/>
                  </a:cubicBezTo>
                  <a:cubicBezTo>
                    <a:pt x="110" y="269"/>
                    <a:pt x="111" y="269"/>
                    <a:pt x="112" y="269"/>
                  </a:cubicBezTo>
                  <a:cubicBezTo>
                    <a:pt x="282" y="269"/>
                    <a:pt x="282" y="269"/>
                    <a:pt x="282" y="269"/>
                  </a:cubicBezTo>
                  <a:cubicBezTo>
                    <a:pt x="285" y="269"/>
                    <a:pt x="288" y="267"/>
                    <a:pt x="288" y="263"/>
                  </a:cubicBezTo>
                  <a:cubicBezTo>
                    <a:pt x="288" y="6"/>
                    <a:pt x="288" y="6"/>
                    <a:pt x="288" y="6"/>
                  </a:cubicBezTo>
                  <a:cubicBezTo>
                    <a:pt x="288" y="3"/>
                    <a:pt x="285" y="0"/>
                    <a:pt x="282" y="0"/>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9"/>
            <p:cNvSpPr>
              <a:spLocks/>
            </p:cNvSpPr>
            <p:nvPr/>
          </p:nvSpPr>
          <p:spPr bwMode="auto">
            <a:xfrm>
              <a:off x="1238" y="3452"/>
              <a:ext cx="277" cy="146"/>
            </a:xfrm>
            <a:custGeom>
              <a:avLst/>
              <a:gdLst>
                <a:gd name="T0" fmla="*/ 0 w 138"/>
                <a:gd name="T1" fmla="*/ 0 h 73"/>
                <a:gd name="T2" fmla="*/ 0 w 138"/>
                <a:gd name="T3" fmla="*/ 57 h 73"/>
                <a:gd name="T4" fmla="*/ 17 w 138"/>
                <a:gd name="T5" fmla="*/ 73 h 73"/>
                <a:gd name="T6" fmla="*/ 121 w 138"/>
                <a:gd name="T7" fmla="*/ 73 h 73"/>
                <a:gd name="T8" fmla="*/ 138 w 138"/>
                <a:gd name="T9" fmla="*/ 57 h 73"/>
                <a:gd name="T10" fmla="*/ 138 w 138"/>
                <a:gd name="T11" fmla="*/ 0 h 73"/>
                <a:gd name="T12" fmla="*/ 0 w 138"/>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38" h="73">
                  <a:moveTo>
                    <a:pt x="0" y="0"/>
                  </a:moveTo>
                  <a:cubicBezTo>
                    <a:pt x="0" y="57"/>
                    <a:pt x="0" y="57"/>
                    <a:pt x="0" y="57"/>
                  </a:cubicBezTo>
                  <a:cubicBezTo>
                    <a:pt x="0" y="66"/>
                    <a:pt x="8" y="73"/>
                    <a:pt x="17" y="73"/>
                  </a:cubicBezTo>
                  <a:cubicBezTo>
                    <a:pt x="121" y="73"/>
                    <a:pt x="121" y="73"/>
                    <a:pt x="121" y="73"/>
                  </a:cubicBezTo>
                  <a:cubicBezTo>
                    <a:pt x="130" y="73"/>
                    <a:pt x="138" y="66"/>
                    <a:pt x="138" y="57"/>
                  </a:cubicBezTo>
                  <a:cubicBezTo>
                    <a:pt x="138" y="0"/>
                    <a:pt x="138" y="0"/>
                    <a:pt x="138" y="0"/>
                  </a:cubicBezTo>
                  <a:lnTo>
                    <a:pt x="0" y="0"/>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20"/>
            <p:cNvSpPr>
              <a:spLocks/>
            </p:cNvSpPr>
            <p:nvPr/>
          </p:nvSpPr>
          <p:spPr bwMode="auto">
            <a:xfrm>
              <a:off x="1264" y="3490"/>
              <a:ext cx="223" cy="74"/>
            </a:xfrm>
            <a:custGeom>
              <a:avLst/>
              <a:gdLst>
                <a:gd name="T0" fmla="*/ 107 w 111"/>
                <a:gd name="T1" fmla="*/ 37 h 37"/>
                <a:gd name="T2" fmla="*/ 5 w 111"/>
                <a:gd name="T3" fmla="*/ 37 h 37"/>
                <a:gd name="T4" fmla="*/ 0 w 111"/>
                <a:gd name="T5" fmla="*/ 33 h 37"/>
                <a:gd name="T6" fmla="*/ 0 w 111"/>
                <a:gd name="T7" fmla="*/ 5 h 37"/>
                <a:gd name="T8" fmla="*/ 5 w 111"/>
                <a:gd name="T9" fmla="*/ 0 h 37"/>
                <a:gd name="T10" fmla="*/ 107 w 111"/>
                <a:gd name="T11" fmla="*/ 0 h 37"/>
                <a:gd name="T12" fmla="*/ 111 w 111"/>
                <a:gd name="T13" fmla="*/ 5 h 37"/>
                <a:gd name="T14" fmla="*/ 111 w 111"/>
                <a:gd name="T15" fmla="*/ 33 h 37"/>
                <a:gd name="T16" fmla="*/ 107 w 111"/>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37">
                  <a:moveTo>
                    <a:pt x="107" y="37"/>
                  </a:moveTo>
                  <a:cubicBezTo>
                    <a:pt x="5" y="37"/>
                    <a:pt x="5" y="37"/>
                    <a:pt x="5" y="37"/>
                  </a:cubicBezTo>
                  <a:cubicBezTo>
                    <a:pt x="3" y="37"/>
                    <a:pt x="0" y="35"/>
                    <a:pt x="0" y="33"/>
                  </a:cubicBezTo>
                  <a:cubicBezTo>
                    <a:pt x="0" y="5"/>
                    <a:pt x="0" y="5"/>
                    <a:pt x="0" y="5"/>
                  </a:cubicBezTo>
                  <a:cubicBezTo>
                    <a:pt x="0" y="3"/>
                    <a:pt x="3" y="0"/>
                    <a:pt x="5" y="0"/>
                  </a:cubicBezTo>
                  <a:cubicBezTo>
                    <a:pt x="107" y="0"/>
                    <a:pt x="107" y="0"/>
                    <a:pt x="107" y="0"/>
                  </a:cubicBezTo>
                  <a:cubicBezTo>
                    <a:pt x="109" y="0"/>
                    <a:pt x="111" y="3"/>
                    <a:pt x="111" y="5"/>
                  </a:cubicBezTo>
                  <a:cubicBezTo>
                    <a:pt x="111" y="33"/>
                    <a:pt x="111" y="33"/>
                    <a:pt x="111" y="33"/>
                  </a:cubicBezTo>
                  <a:cubicBezTo>
                    <a:pt x="111" y="35"/>
                    <a:pt x="109" y="37"/>
                    <a:pt x="107" y="3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21"/>
            <p:cNvSpPr>
              <a:spLocks noEditPoints="1"/>
            </p:cNvSpPr>
            <p:nvPr/>
          </p:nvSpPr>
          <p:spPr bwMode="auto">
            <a:xfrm>
              <a:off x="1264" y="3672"/>
              <a:ext cx="223" cy="222"/>
            </a:xfrm>
            <a:custGeom>
              <a:avLst/>
              <a:gdLst>
                <a:gd name="T0" fmla="*/ 17 w 111"/>
                <a:gd name="T1" fmla="*/ 32 h 111"/>
                <a:gd name="T2" fmla="*/ 0 w 111"/>
                <a:gd name="T3" fmla="*/ 16 h 111"/>
                <a:gd name="T4" fmla="*/ 17 w 111"/>
                <a:gd name="T5" fmla="*/ 0 h 111"/>
                <a:gd name="T6" fmla="*/ 33 w 111"/>
                <a:gd name="T7" fmla="*/ 16 h 111"/>
                <a:gd name="T8" fmla="*/ 17 w 111"/>
                <a:gd name="T9" fmla="*/ 32 h 111"/>
                <a:gd name="T10" fmla="*/ 33 w 111"/>
                <a:gd name="T11" fmla="*/ 56 h 111"/>
                <a:gd name="T12" fmla="*/ 17 w 111"/>
                <a:gd name="T13" fmla="*/ 39 h 111"/>
                <a:gd name="T14" fmla="*/ 0 w 111"/>
                <a:gd name="T15" fmla="*/ 56 h 111"/>
                <a:gd name="T16" fmla="*/ 17 w 111"/>
                <a:gd name="T17" fmla="*/ 72 h 111"/>
                <a:gd name="T18" fmla="*/ 33 w 111"/>
                <a:gd name="T19" fmla="*/ 56 h 111"/>
                <a:gd name="T20" fmla="*/ 33 w 111"/>
                <a:gd name="T21" fmla="*/ 95 h 111"/>
                <a:gd name="T22" fmla="*/ 17 w 111"/>
                <a:gd name="T23" fmla="*/ 79 h 111"/>
                <a:gd name="T24" fmla="*/ 0 w 111"/>
                <a:gd name="T25" fmla="*/ 95 h 111"/>
                <a:gd name="T26" fmla="*/ 17 w 111"/>
                <a:gd name="T27" fmla="*/ 111 h 111"/>
                <a:gd name="T28" fmla="*/ 33 w 111"/>
                <a:gd name="T29" fmla="*/ 95 h 111"/>
                <a:gd name="T30" fmla="*/ 72 w 111"/>
                <a:gd name="T31" fmla="*/ 16 h 111"/>
                <a:gd name="T32" fmla="*/ 56 w 111"/>
                <a:gd name="T33" fmla="*/ 0 h 111"/>
                <a:gd name="T34" fmla="*/ 40 w 111"/>
                <a:gd name="T35" fmla="*/ 16 h 111"/>
                <a:gd name="T36" fmla="*/ 56 w 111"/>
                <a:gd name="T37" fmla="*/ 32 h 111"/>
                <a:gd name="T38" fmla="*/ 72 w 111"/>
                <a:gd name="T39" fmla="*/ 16 h 111"/>
                <a:gd name="T40" fmla="*/ 72 w 111"/>
                <a:gd name="T41" fmla="*/ 56 h 111"/>
                <a:gd name="T42" fmla="*/ 56 w 111"/>
                <a:gd name="T43" fmla="*/ 39 h 111"/>
                <a:gd name="T44" fmla="*/ 40 w 111"/>
                <a:gd name="T45" fmla="*/ 56 h 111"/>
                <a:gd name="T46" fmla="*/ 56 w 111"/>
                <a:gd name="T47" fmla="*/ 72 h 111"/>
                <a:gd name="T48" fmla="*/ 72 w 111"/>
                <a:gd name="T49" fmla="*/ 56 h 111"/>
                <a:gd name="T50" fmla="*/ 72 w 111"/>
                <a:gd name="T51" fmla="*/ 95 h 111"/>
                <a:gd name="T52" fmla="*/ 56 w 111"/>
                <a:gd name="T53" fmla="*/ 79 h 111"/>
                <a:gd name="T54" fmla="*/ 40 w 111"/>
                <a:gd name="T55" fmla="*/ 95 h 111"/>
                <a:gd name="T56" fmla="*/ 56 w 111"/>
                <a:gd name="T57" fmla="*/ 111 h 111"/>
                <a:gd name="T58" fmla="*/ 72 w 111"/>
                <a:gd name="T59" fmla="*/ 95 h 111"/>
                <a:gd name="T60" fmla="*/ 111 w 111"/>
                <a:gd name="T61" fmla="*/ 16 h 111"/>
                <a:gd name="T62" fmla="*/ 95 w 111"/>
                <a:gd name="T63" fmla="*/ 0 h 111"/>
                <a:gd name="T64" fmla="*/ 79 w 111"/>
                <a:gd name="T65" fmla="*/ 16 h 111"/>
                <a:gd name="T66" fmla="*/ 95 w 111"/>
                <a:gd name="T67" fmla="*/ 32 h 111"/>
                <a:gd name="T68" fmla="*/ 111 w 111"/>
                <a:gd name="T69" fmla="*/ 16 h 111"/>
                <a:gd name="T70" fmla="*/ 111 w 111"/>
                <a:gd name="T71" fmla="*/ 56 h 111"/>
                <a:gd name="T72" fmla="*/ 95 w 111"/>
                <a:gd name="T73" fmla="*/ 39 h 111"/>
                <a:gd name="T74" fmla="*/ 79 w 111"/>
                <a:gd name="T75" fmla="*/ 56 h 111"/>
                <a:gd name="T76" fmla="*/ 95 w 111"/>
                <a:gd name="T77" fmla="*/ 72 h 111"/>
                <a:gd name="T78" fmla="*/ 111 w 111"/>
                <a:gd name="T79" fmla="*/ 56 h 111"/>
                <a:gd name="T80" fmla="*/ 111 w 111"/>
                <a:gd name="T81" fmla="*/ 95 h 111"/>
                <a:gd name="T82" fmla="*/ 95 w 111"/>
                <a:gd name="T83" fmla="*/ 79 h 111"/>
                <a:gd name="T84" fmla="*/ 79 w 111"/>
                <a:gd name="T85" fmla="*/ 95 h 111"/>
                <a:gd name="T86" fmla="*/ 95 w 111"/>
                <a:gd name="T87" fmla="*/ 111 h 111"/>
                <a:gd name="T88" fmla="*/ 111 w 111"/>
                <a:gd name="T89" fmla="*/ 9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 h="111">
                  <a:moveTo>
                    <a:pt x="17" y="32"/>
                  </a:moveTo>
                  <a:cubicBezTo>
                    <a:pt x="8" y="32"/>
                    <a:pt x="0" y="25"/>
                    <a:pt x="0" y="16"/>
                  </a:cubicBezTo>
                  <a:cubicBezTo>
                    <a:pt x="0" y="7"/>
                    <a:pt x="8" y="0"/>
                    <a:pt x="17" y="0"/>
                  </a:cubicBezTo>
                  <a:cubicBezTo>
                    <a:pt x="25" y="0"/>
                    <a:pt x="33" y="7"/>
                    <a:pt x="33" y="16"/>
                  </a:cubicBezTo>
                  <a:cubicBezTo>
                    <a:pt x="33" y="25"/>
                    <a:pt x="25" y="32"/>
                    <a:pt x="17" y="32"/>
                  </a:cubicBezTo>
                  <a:close/>
                  <a:moveTo>
                    <a:pt x="33" y="56"/>
                  </a:moveTo>
                  <a:cubicBezTo>
                    <a:pt x="33" y="47"/>
                    <a:pt x="25" y="39"/>
                    <a:pt x="17" y="39"/>
                  </a:cubicBezTo>
                  <a:cubicBezTo>
                    <a:pt x="8" y="39"/>
                    <a:pt x="0" y="47"/>
                    <a:pt x="0" y="56"/>
                  </a:cubicBezTo>
                  <a:cubicBezTo>
                    <a:pt x="0" y="64"/>
                    <a:pt x="8" y="72"/>
                    <a:pt x="17" y="72"/>
                  </a:cubicBezTo>
                  <a:cubicBezTo>
                    <a:pt x="25" y="72"/>
                    <a:pt x="33" y="64"/>
                    <a:pt x="33" y="56"/>
                  </a:cubicBezTo>
                  <a:close/>
                  <a:moveTo>
                    <a:pt x="33" y="95"/>
                  </a:moveTo>
                  <a:cubicBezTo>
                    <a:pt x="33" y="86"/>
                    <a:pt x="25" y="79"/>
                    <a:pt x="17" y="79"/>
                  </a:cubicBezTo>
                  <a:cubicBezTo>
                    <a:pt x="8" y="79"/>
                    <a:pt x="0" y="86"/>
                    <a:pt x="0" y="95"/>
                  </a:cubicBezTo>
                  <a:cubicBezTo>
                    <a:pt x="0" y="104"/>
                    <a:pt x="8" y="111"/>
                    <a:pt x="17" y="111"/>
                  </a:cubicBezTo>
                  <a:cubicBezTo>
                    <a:pt x="25" y="111"/>
                    <a:pt x="33" y="104"/>
                    <a:pt x="33" y="95"/>
                  </a:cubicBezTo>
                  <a:close/>
                  <a:moveTo>
                    <a:pt x="72" y="16"/>
                  </a:moveTo>
                  <a:cubicBezTo>
                    <a:pt x="72" y="7"/>
                    <a:pt x="65" y="0"/>
                    <a:pt x="56" y="0"/>
                  </a:cubicBezTo>
                  <a:cubicBezTo>
                    <a:pt x="47" y="0"/>
                    <a:pt x="40" y="7"/>
                    <a:pt x="40" y="16"/>
                  </a:cubicBezTo>
                  <a:cubicBezTo>
                    <a:pt x="40" y="25"/>
                    <a:pt x="47" y="32"/>
                    <a:pt x="56" y="32"/>
                  </a:cubicBezTo>
                  <a:cubicBezTo>
                    <a:pt x="65" y="32"/>
                    <a:pt x="72" y="25"/>
                    <a:pt x="72" y="16"/>
                  </a:cubicBezTo>
                  <a:close/>
                  <a:moveTo>
                    <a:pt x="72" y="56"/>
                  </a:moveTo>
                  <a:cubicBezTo>
                    <a:pt x="72" y="47"/>
                    <a:pt x="65" y="39"/>
                    <a:pt x="56" y="39"/>
                  </a:cubicBezTo>
                  <a:cubicBezTo>
                    <a:pt x="47" y="39"/>
                    <a:pt x="40" y="47"/>
                    <a:pt x="40" y="56"/>
                  </a:cubicBezTo>
                  <a:cubicBezTo>
                    <a:pt x="40" y="64"/>
                    <a:pt x="47" y="72"/>
                    <a:pt x="56" y="72"/>
                  </a:cubicBezTo>
                  <a:cubicBezTo>
                    <a:pt x="65" y="72"/>
                    <a:pt x="72" y="64"/>
                    <a:pt x="72" y="56"/>
                  </a:cubicBezTo>
                  <a:close/>
                  <a:moveTo>
                    <a:pt x="72" y="95"/>
                  </a:moveTo>
                  <a:cubicBezTo>
                    <a:pt x="72" y="86"/>
                    <a:pt x="65" y="79"/>
                    <a:pt x="56" y="79"/>
                  </a:cubicBezTo>
                  <a:cubicBezTo>
                    <a:pt x="47" y="79"/>
                    <a:pt x="40" y="86"/>
                    <a:pt x="40" y="95"/>
                  </a:cubicBezTo>
                  <a:cubicBezTo>
                    <a:pt x="40" y="104"/>
                    <a:pt x="47" y="111"/>
                    <a:pt x="56" y="111"/>
                  </a:cubicBezTo>
                  <a:cubicBezTo>
                    <a:pt x="65" y="111"/>
                    <a:pt x="72" y="104"/>
                    <a:pt x="72" y="95"/>
                  </a:cubicBezTo>
                  <a:close/>
                  <a:moveTo>
                    <a:pt x="111" y="16"/>
                  </a:moveTo>
                  <a:cubicBezTo>
                    <a:pt x="111" y="7"/>
                    <a:pt x="104" y="0"/>
                    <a:pt x="95" y="0"/>
                  </a:cubicBezTo>
                  <a:cubicBezTo>
                    <a:pt x="86" y="0"/>
                    <a:pt x="79" y="7"/>
                    <a:pt x="79" y="16"/>
                  </a:cubicBezTo>
                  <a:cubicBezTo>
                    <a:pt x="79" y="25"/>
                    <a:pt x="86" y="32"/>
                    <a:pt x="95" y="32"/>
                  </a:cubicBezTo>
                  <a:cubicBezTo>
                    <a:pt x="104" y="32"/>
                    <a:pt x="111" y="25"/>
                    <a:pt x="111" y="16"/>
                  </a:cubicBezTo>
                  <a:close/>
                  <a:moveTo>
                    <a:pt x="111" y="56"/>
                  </a:moveTo>
                  <a:cubicBezTo>
                    <a:pt x="111" y="47"/>
                    <a:pt x="104" y="39"/>
                    <a:pt x="95" y="39"/>
                  </a:cubicBezTo>
                  <a:cubicBezTo>
                    <a:pt x="86" y="39"/>
                    <a:pt x="79" y="47"/>
                    <a:pt x="79" y="56"/>
                  </a:cubicBezTo>
                  <a:cubicBezTo>
                    <a:pt x="79" y="64"/>
                    <a:pt x="86" y="72"/>
                    <a:pt x="95" y="72"/>
                  </a:cubicBezTo>
                  <a:cubicBezTo>
                    <a:pt x="104" y="72"/>
                    <a:pt x="111" y="64"/>
                    <a:pt x="111" y="56"/>
                  </a:cubicBezTo>
                  <a:close/>
                  <a:moveTo>
                    <a:pt x="111" y="95"/>
                  </a:moveTo>
                  <a:cubicBezTo>
                    <a:pt x="111" y="86"/>
                    <a:pt x="104" y="79"/>
                    <a:pt x="95" y="79"/>
                  </a:cubicBezTo>
                  <a:cubicBezTo>
                    <a:pt x="86" y="79"/>
                    <a:pt x="79" y="86"/>
                    <a:pt x="79" y="95"/>
                  </a:cubicBezTo>
                  <a:cubicBezTo>
                    <a:pt x="79" y="104"/>
                    <a:pt x="86" y="111"/>
                    <a:pt x="95" y="111"/>
                  </a:cubicBezTo>
                  <a:cubicBezTo>
                    <a:pt x="104" y="111"/>
                    <a:pt x="111" y="104"/>
                    <a:pt x="111" y="95"/>
                  </a:cubicBezTo>
                  <a:close/>
                </a:path>
              </a:pathLst>
            </a:custGeom>
            <a:solidFill>
              <a:srgbClr val="C5E9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22"/>
            <p:cNvSpPr>
              <a:spLocks noEditPoints="1"/>
            </p:cNvSpPr>
            <p:nvPr/>
          </p:nvSpPr>
          <p:spPr bwMode="auto">
            <a:xfrm>
              <a:off x="1477" y="3964"/>
              <a:ext cx="34" cy="26"/>
            </a:xfrm>
            <a:custGeom>
              <a:avLst/>
              <a:gdLst>
                <a:gd name="T0" fmla="*/ 17 w 17"/>
                <a:gd name="T1" fmla="*/ 2 h 13"/>
                <a:gd name="T2" fmla="*/ 17 w 17"/>
                <a:gd name="T3" fmla="*/ 13 h 13"/>
                <a:gd name="T4" fmla="*/ 13 w 17"/>
                <a:gd name="T5" fmla="*/ 13 h 13"/>
                <a:gd name="T6" fmla="*/ 13 w 17"/>
                <a:gd name="T7" fmla="*/ 2 h 13"/>
                <a:gd name="T8" fmla="*/ 15 w 17"/>
                <a:gd name="T9" fmla="*/ 0 h 13"/>
                <a:gd name="T10" fmla="*/ 17 w 17"/>
                <a:gd name="T11" fmla="*/ 2 h 13"/>
                <a:gd name="T12" fmla="*/ 9 w 17"/>
                <a:gd name="T13" fmla="*/ 0 h 13"/>
                <a:gd name="T14" fmla="*/ 7 w 17"/>
                <a:gd name="T15" fmla="*/ 2 h 13"/>
                <a:gd name="T16" fmla="*/ 7 w 17"/>
                <a:gd name="T17" fmla="*/ 13 h 13"/>
                <a:gd name="T18" fmla="*/ 11 w 17"/>
                <a:gd name="T19" fmla="*/ 13 h 13"/>
                <a:gd name="T20" fmla="*/ 11 w 17"/>
                <a:gd name="T21" fmla="*/ 2 h 13"/>
                <a:gd name="T22" fmla="*/ 9 w 17"/>
                <a:gd name="T23" fmla="*/ 0 h 13"/>
                <a:gd name="T24" fmla="*/ 2 w 17"/>
                <a:gd name="T25" fmla="*/ 0 h 13"/>
                <a:gd name="T26" fmla="*/ 0 w 17"/>
                <a:gd name="T27" fmla="*/ 2 h 13"/>
                <a:gd name="T28" fmla="*/ 0 w 17"/>
                <a:gd name="T29" fmla="*/ 13 h 13"/>
                <a:gd name="T30" fmla="*/ 4 w 17"/>
                <a:gd name="T31" fmla="*/ 13 h 13"/>
                <a:gd name="T32" fmla="*/ 4 w 17"/>
                <a:gd name="T33" fmla="*/ 2 h 13"/>
                <a:gd name="T34" fmla="*/ 2 w 17"/>
                <a:gd name="T3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3">
                  <a:moveTo>
                    <a:pt x="17" y="2"/>
                  </a:moveTo>
                  <a:cubicBezTo>
                    <a:pt x="17" y="13"/>
                    <a:pt x="17" y="13"/>
                    <a:pt x="17" y="13"/>
                  </a:cubicBezTo>
                  <a:cubicBezTo>
                    <a:pt x="13" y="13"/>
                    <a:pt x="13" y="13"/>
                    <a:pt x="13" y="13"/>
                  </a:cubicBezTo>
                  <a:cubicBezTo>
                    <a:pt x="13" y="2"/>
                    <a:pt x="13" y="2"/>
                    <a:pt x="13" y="2"/>
                  </a:cubicBezTo>
                  <a:cubicBezTo>
                    <a:pt x="13" y="0"/>
                    <a:pt x="14" y="0"/>
                    <a:pt x="15" y="0"/>
                  </a:cubicBezTo>
                  <a:cubicBezTo>
                    <a:pt x="16" y="0"/>
                    <a:pt x="17" y="0"/>
                    <a:pt x="17" y="2"/>
                  </a:cubicBezTo>
                  <a:close/>
                  <a:moveTo>
                    <a:pt x="9" y="0"/>
                  </a:moveTo>
                  <a:cubicBezTo>
                    <a:pt x="8" y="0"/>
                    <a:pt x="7" y="0"/>
                    <a:pt x="7" y="2"/>
                  </a:cubicBezTo>
                  <a:cubicBezTo>
                    <a:pt x="7" y="13"/>
                    <a:pt x="7" y="13"/>
                    <a:pt x="7" y="13"/>
                  </a:cubicBezTo>
                  <a:cubicBezTo>
                    <a:pt x="11" y="13"/>
                    <a:pt x="11" y="13"/>
                    <a:pt x="11" y="13"/>
                  </a:cubicBezTo>
                  <a:cubicBezTo>
                    <a:pt x="11" y="2"/>
                    <a:pt x="11" y="2"/>
                    <a:pt x="11" y="2"/>
                  </a:cubicBezTo>
                  <a:cubicBezTo>
                    <a:pt x="11" y="0"/>
                    <a:pt x="10" y="0"/>
                    <a:pt x="9" y="0"/>
                  </a:cubicBezTo>
                  <a:close/>
                  <a:moveTo>
                    <a:pt x="2" y="0"/>
                  </a:moveTo>
                  <a:cubicBezTo>
                    <a:pt x="1" y="0"/>
                    <a:pt x="0" y="0"/>
                    <a:pt x="0" y="2"/>
                  </a:cubicBezTo>
                  <a:cubicBezTo>
                    <a:pt x="0" y="13"/>
                    <a:pt x="0" y="13"/>
                    <a:pt x="0" y="13"/>
                  </a:cubicBezTo>
                  <a:cubicBezTo>
                    <a:pt x="4" y="13"/>
                    <a:pt x="4" y="13"/>
                    <a:pt x="4" y="13"/>
                  </a:cubicBezTo>
                  <a:cubicBezTo>
                    <a:pt x="4" y="2"/>
                    <a:pt x="4" y="2"/>
                    <a:pt x="4" y="2"/>
                  </a:cubicBezTo>
                  <a:cubicBezTo>
                    <a:pt x="4" y="0"/>
                    <a:pt x="3"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23"/>
            <p:cNvSpPr>
              <a:spLocks/>
            </p:cNvSpPr>
            <p:nvPr/>
          </p:nvSpPr>
          <p:spPr bwMode="auto">
            <a:xfrm>
              <a:off x="1018" y="3820"/>
              <a:ext cx="170" cy="160"/>
            </a:xfrm>
            <a:custGeom>
              <a:avLst/>
              <a:gdLst>
                <a:gd name="T0" fmla="*/ 85 w 85"/>
                <a:gd name="T1" fmla="*/ 9 h 80"/>
                <a:gd name="T2" fmla="*/ 77 w 85"/>
                <a:gd name="T3" fmla="*/ 0 h 80"/>
                <a:gd name="T4" fmla="*/ 8 w 85"/>
                <a:gd name="T5" fmla="*/ 0 h 80"/>
                <a:gd name="T6" fmla="*/ 0 w 85"/>
                <a:gd name="T7" fmla="*/ 9 h 80"/>
                <a:gd name="T8" fmla="*/ 0 w 85"/>
                <a:gd name="T9" fmla="*/ 77 h 80"/>
                <a:gd name="T10" fmla="*/ 0 w 85"/>
                <a:gd name="T11" fmla="*/ 80 h 80"/>
                <a:gd name="T12" fmla="*/ 1 w 85"/>
                <a:gd name="T13" fmla="*/ 79 h 80"/>
                <a:gd name="T14" fmla="*/ 84 w 85"/>
                <a:gd name="T15" fmla="*/ 79 h 80"/>
                <a:gd name="T16" fmla="*/ 85 w 85"/>
                <a:gd name="T17" fmla="*/ 80 h 80"/>
                <a:gd name="T18" fmla="*/ 85 w 85"/>
                <a:gd name="T19" fmla="*/ 77 h 80"/>
                <a:gd name="T20" fmla="*/ 85 w 85"/>
                <a:gd name="T21"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80">
                  <a:moveTo>
                    <a:pt x="85" y="9"/>
                  </a:moveTo>
                  <a:cubicBezTo>
                    <a:pt x="85" y="4"/>
                    <a:pt x="81" y="0"/>
                    <a:pt x="77" y="0"/>
                  </a:cubicBezTo>
                  <a:cubicBezTo>
                    <a:pt x="8" y="0"/>
                    <a:pt x="8" y="0"/>
                    <a:pt x="8" y="0"/>
                  </a:cubicBezTo>
                  <a:cubicBezTo>
                    <a:pt x="4" y="0"/>
                    <a:pt x="0" y="4"/>
                    <a:pt x="0" y="9"/>
                  </a:cubicBezTo>
                  <a:cubicBezTo>
                    <a:pt x="0" y="77"/>
                    <a:pt x="0" y="77"/>
                    <a:pt x="0" y="77"/>
                  </a:cubicBezTo>
                  <a:cubicBezTo>
                    <a:pt x="0" y="78"/>
                    <a:pt x="0" y="79"/>
                    <a:pt x="0" y="80"/>
                  </a:cubicBezTo>
                  <a:cubicBezTo>
                    <a:pt x="1" y="79"/>
                    <a:pt x="1" y="79"/>
                    <a:pt x="1" y="79"/>
                  </a:cubicBezTo>
                  <a:cubicBezTo>
                    <a:pt x="84" y="79"/>
                    <a:pt x="84" y="79"/>
                    <a:pt x="84" y="79"/>
                  </a:cubicBezTo>
                  <a:cubicBezTo>
                    <a:pt x="84" y="79"/>
                    <a:pt x="84" y="79"/>
                    <a:pt x="85" y="80"/>
                  </a:cubicBezTo>
                  <a:cubicBezTo>
                    <a:pt x="85" y="79"/>
                    <a:pt x="85" y="78"/>
                    <a:pt x="85" y="77"/>
                  </a:cubicBezTo>
                  <a:lnTo>
                    <a:pt x="85" y="9"/>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24"/>
            <p:cNvSpPr>
              <a:spLocks/>
            </p:cNvSpPr>
            <p:nvPr/>
          </p:nvSpPr>
          <p:spPr bwMode="auto">
            <a:xfrm>
              <a:off x="1018" y="3462"/>
              <a:ext cx="170" cy="160"/>
            </a:xfrm>
            <a:custGeom>
              <a:avLst/>
              <a:gdLst>
                <a:gd name="T0" fmla="*/ 0 w 85"/>
                <a:gd name="T1" fmla="*/ 71 h 80"/>
                <a:gd name="T2" fmla="*/ 8 w 85"/>
                <a:gd name="T3" fmla="*/ 80 h 80"/>
                <a:gd name="T4" fmla="*/ 77 w 85"/>
                <a:gd name="T5" fmla="*/ 80 h 80"/>
                <a:gd name="T6" fmla="*/ 85 w 85"/>
                <a:gd name="T7" fmla="*/ 71 h 80"/>
                <a:gd name="T8" fmla="*/ 85 w 85"/>
                <a:gd name="T9" fmla="*/ 3 h 80"/>
                <a:gd name="T10" fmla="*/ 85 w 85"/>
                <a:gd name="T11" fmla="*/ 0 h 80"/>
                <a:gd name="T12" fmla="*/ 84 w 85"/>
                <a:gd name="T13" fmla="*/ 1 h 80"/>
                <a:gd name="T14" fmla="*/ 1 w 85"/>
                <a:gd name="T15" fmla="*/ 1 h 80"/>
                <a:gd name="T16" fmla="*/ 0 w 85"/>
                <a:gd name="T17" fmla="*/ 0 h 80"/>
                <a:gd name="T18" fmla="*/ 0 w 85"/>
                <a:gd name="T19" fmla="*/ 3 h 80"/>
                <a:gd name="T20" fmla="*/ 0 w 85"/>
                <a:gd name="T21"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80">
                  <a:moveTo>
                    <a:pt x="0" y="71"/>
                  </a:moveTo>
                  <a:cubicBezTo>
                    <a:pt x="0" y="76"/>
                    <a:pt x="4" y="80"/>
                    <a:pt x="8" y="80"/>
                  </a:cubicBezTo>
                  <a:cubicBezTo>
                    <a:pt x="77" y="80"/>
                    <a:pt x="77" y="80"/>
                    <a:pt x="77" y="80"/>
                  </a:cubicBezTo>
                  <a:cubicBezTo>
                    <a:pt x="81" y="80"/>
                    <a:pt x="85" y="76"/>
                    <a:pt x="85" y="71"/>
                  </a:cubicBezTo>
                  <a:cubicBezTo>
                    <a:pt x="85" y="3"/>
                    <a:pt x="85" y="3"/>
                    <a:pt x="85" y="3"/>
                  </a:cubicBezTo>
                  <a:cubicBezTo>
                    <a:pt x="85" y="2"/>
                    <a:pt x="85" y="1"/>
                    <a:pt x="85" y="0"/>
                  </a:cubicBezTo>
                  <a:cubicBezTo>
                    <a:pt x="84" y="1"/>
                    <a:pt x="84" y="1"/>
                    <a:pt x="84" y="1"/>
                  </a:cubicBezTo>
                  <a:cubicBezTo>
                    <a:pt x="1" y="1"/>
                    <a:pt x="1" y="1"/>
                    <a:pt x="1" y="1"/>
                  </a:cubicBezTo>
                  <a:cubicBezTo>
                    <a:pt x="1" y="1"/>
                    <a:pt x="1" y="1"/>
                    <a:pt x="0" y="0"/>
                  </a:cubicBezTo>
                  <a:cubicBezTo>
                    <a:pt x="0" y="1"/>
                    <a:pt x="0" y="2"/>
                    <a:pt x="0" y="3"/>
                  </a:cubicBezTo>
                  <a:lnTo>
                    <a:pt x="0" y="7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5"/>
            <p:cNvSpPr>
              <a:spLocks/>
            </p:cNvSpPr>
            <p:nvPr/>
          </p:nvSpPr>
          <p:spPr bwMode="auto">
            <a:xfrm>
              <a:off x="1032" y="3730"/>
              <a:ext cx="142" cy="12"/>
            </a:xfrm>
            <a:custGeom>
              <a:avLst/>
              <a:gdLst>
                <a:gd name="T0" fmla="*/ 0 w 71"/>
                <a:gd name="T1" fmla="*/ 0 h 6"/>
                <a:gd name="T2" fmla="*/ 1 w 71"/>
                <a:gd name="T3" fmla="*/ 6 h 6"/>
                <a:gd name="T4" fmla="*/ 70 w 71"/>
                <a:gd name="T5" fmla="*/ 6 h 6"/>
                <a:gd name="T6" fmla="*/ 71 w 71"/>
                <a:gd name="T7" fmla="*/ 0 h 6"/>
                <a:gd name="T8" fmla="*/ 0 w 71"/>
                <a:gd name="T9" fmla="*/ 0 h 6"/>
              </a:gdLst>
              <a:ahLst/>
              <a:cxnLst>
                <a:cxn ang="0">
                  <a:pos x="T0" y="T1"/>
                </a:cxn>
                <a:cxn ang="0">
                  <a:pos x="T2" y="T3"/>
                </a:cxn>
                <a:cxn ang="0">
                  <a:pos x="T4" y="T5"/>
                </a:cxn>
                <a:cxn ang="0">
                  <a:pos x="T6" y="T7"/>
                </a:cxn>
                <a:cxn ang="0">
                  <a:pos x="T8" y="T9"/>
                </a:cxn>
              </a:cxnLst>
              <a:rect l="0" t="0" r="r" b="b"/>
              <a:pathLst>
                <a:path w="71" h="6">
                  <a:moveTo>
                    <a:pt x="0" y="0"/>
                  </a:moveTo>
                  <a:cubicBezTo>
                    <a:pt x="0" y="2"/>
                    <a:pt x="1" y="4"/>
                    <a:pt x="1" y="6"/>
                  </a:cubicBezTo>
                  <a:cubicBezTo>
                    <a:pt x="70" y="6"/>
                    <a:pt x="70" y="6"/>
                    <a:pt x="70" y="6"/>
                  </a:cubicBezTo>
                  <a:cubicBezTo>
                    <a:pt x="71" y="4"/>
                    <a:pt x="71" y="2"/>
                    <a:pt x="7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26"/>
            <p:cNvSpPr>
              <a:spLocks/>
            </p:cNvSpPr>
            <p:nvPr/>
          </p:nvSpPr>
          <p:spPr bwMode="auto">
            <a:xfrm>
              <a:off x="1032" y="3704"/>
              <a:ext cx="142" cy="12"/>
            </a:xfrm>
            <a:custGeom>
              <a:avLst/>
              <a:gdLst>
                <a:gd name="T0" fmla="*/ 1 w 71"/>
                <a:gd name="T1" fmla="*/ 0 h 6"/>
                <a:gd name="T2" fmla="*/ 0 w 71"/>
                <a:gd name="T3" fmla="*/ 6 h 6"/>
                <a:gd name="T4" fmla="*/ 71 w 71"/>
                <a:gd name="T5" fmla="*/ 6 h 6"/>
                <a:gd name="T6" fmla="*/ 70 w 71"/>
                <a:gd name="T7" fmla="*/ 0 h 6"/>
                <a:gd name="T8" fmla="*/ 1 w 71"/>
                <a:gd name="T9" fmla="*/ 0 h 6"/>
              </a:gdLst>
              <a:ahLst/>
              <a:cxnLst>
                <a:cxn ang="0">
                  <a:pos x="T0" y="T1"/>
                </a:cxn>
                <a:cxn ang="0">
                  <a:pos x="T2" y="T3"/>
                </a:cxn>
                <a:cxn ang="0">
                  <a:pos x="T4" y="T5"/>
                </a:cxn>
                <a:cxn ang="0">
                  <a:pos x="T6" y="T7"/>
                </a:cxn>
                <a:cxn ang="0">
                  <a:pos x="T8" y="T9"/>
                </a:cxn>
              </a:cxnLst>
              <a:rect l="0" t="0" r="r" b="b"/>
              <a:pathLst>
                <a:path w="71" h="6">
                  <a:moveTo>
                    <a:pt x="1" y="0"/>
                  </a:moveTo>
                  <a:cubicBezTo>
                    <a:pt x="1" y="2"/>
                    <a:pt x="0" y="4"/>
                    <a:pt x="0" y="6"/>
                  </a:cubicBezTo>
                  <a:cubicBezTo>
                    <a:pt x="71" y="6"/>
                    <a:pt x="71" y="6"/>
                    <a:pt x="71" y="6"/>
                  </a:cubicBezTo>
                  <a:cubicBezTo>
                    <a:pt x="71" y="4"/>
                    <a:pt x="71" y="2"/>
                    <a:pt x="70" y="0"/>
                  </a:cubicBezTo>
                  <a:lnTo>
                    <a:pt x="1"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27"/>
            <p:cNvSpPr>
              <a:spLocks/>
            </p:cNvSpPr>
            <p:nvPr/>
          </p:nvSpPr>
          <p:spPr bwMode="auto">
            <a:xfrm>
              <a:off x="1040" y="3756"/>
              <a:ext cx="126" cy="12"/>
            </a:xfrm>
            <a:custGeom>
              <a:avLst/>
              <a:gdLst>
                <a:gd name="T0" fmla="*/ 0 w 63"/>
                <a:gd name="T1" fmla="*/ 0 h 6"/>
                <a:gd name="T2" fmla="*/ 4 w 63"/>
                <a:gd name="T3" fmla="*/ 6 h 6"/>
                <a:gd name="T4" fmla="*/ 59 w 63"/>
                <a:gd name="T5" fmla="*/ 6 h 6"/>
                <a:gd name="T6" fmla="*/ 63 w 63"/>
                <a:gd name="T7" fmla="*/ 0 h 6"/>
                <a:gd name="T8" fmla="*/ 0 w 63"/>
                <a:gd name="T9" fmla="*/ 0 h 6"/>
              </a:gdLst>
              <a:ahLst/>
              <a:cxnLst>
                <a:cxn ang="0">
                  <a:pos x="T0" y="T1"/>
                </a:cxn>
                <a:cxn ang="0">
                  <a:pos x="T2" y="T3"/>
                </a:cxn>
                <a:cxn ang="0">
                  <a:pos x="T4" y="T5"/>
                </a:cxn>
                <a:cxn ang="0">
                  <a:pos x="T6" y="T7"/>
                </a:cxn>
                <a:cxn ang="0">
                  <a:pos x="T8" y="T9"/>
                </a:cxn>
              </a:cxnLst>
              <a:rect l="0" t="0" r="r" b="b"/>
              <a:pathLst>
                <a:path w="63" h="6">
                  <a:moveTo>
                    <a:pt x="0" y="0"/>
                  </a:moveTo>
                  <a:cubicBezTo>
                    <a:pt x="1" y="2"/>
                    <a:pt x="2" y="4"/>
                    <a:pt x="4" y="6"/>
                  </a:cubicBezTo>
                  <a:cubicBezTo>
                    <a:pt x="59" y="6"/>
                    <a:pt x="59" y="6"/>
                    <a:pt x="59" y="6"/>
                  </a:cubicBezTo>
                  <a:cubicBezTo>
                    <a:pt x="61" y="4"/>
                    <a:pt x="62" y="2"/>
                    <a:pt x="63"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28"/>
            <p:cNvSpPr>
              <a:spLocks/>
            </p:cNvSpPr>
            <p:nvPr/>
          </p:nvSpPr>
          <p:spPr bwMode="auto">
            <a:xfrm>
              <a:off x="1062" y="3782"/>
              <a:ext cx="82" cy="12"/>
            </a:xfrm>
            <a:custGeom>
              <a:avLst/>
              <a:gdLst>
                <a:gd name="T0" fmla="*/ 0 w 41"/>
                <a:gd name="T1" fmla="*/ 0 h 6"/>
                <a:gd name="T2" fmla="*/ 21 w 41"/>
                <a:gd name="T3" fmla="*/ 6 h 6"/>
                <a:gd name="T4" fmla="*/ 41 w 41"/>
                <a:gd name="T5" fmla="*/ 0 h 6"/>
                <a:gd name="T6" fmla="*/ 0 w 41"/>
                <a:gd name="T7" fmla="*/ 0 h 6"/>
              </a:gdLst>
              <a:ahLst/>
              <a:cxnLst>
                <a:cxn ang="0">
                  <a:pos x="T0" y="T1"/>
                </a:cxn>
                <a:cxn ang="0">
                  <a:pos x="T2" y="T3"/>
                </a:cxn>
                <a:cxn ang="0">
                  <a:pos x="T4" y="T5"/>
                </a:cxn>
                <a:cxn ang="0">
                  <a:pos x="T6" y="T7"/>
                </a:cxn>
              </a:cxnLst>
              <a:rect l="0" t="0" r="r" b="b"/>
              <a:pathLst>
                <a:path w="41" h="6">
                  <a:moveTo>
                    <a:pt x="0" y="0"/>
                  </a:moveTo>
                  <a:cubicBezTo>
                    <a:pt x="6" y="4"/>
                    <a:pt x="13" y="6"/>
                    <a:pt x="21" y="6"/>
                  </a:cubicBezTo>
                  <a:cubicBezTo>
                    <a:pt x="28" y="6"/>
                    <a:pt x="35" y="4"/>
                    <a:pt x="4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9"/>
            <p:cNvSpPr>
              <a:spLocks/>
            </p:cNvSpPr>
            <p:nvPr/>
          </p:nvSpPr>
          <p:spPr bwMode="auto">
            <a:xfrm>
              <a:off x="1062" y="3652"/>
              <a:ext cx="82" cy="12"/>
            </a:xfrm>
            <a:custGeom>
              <a:avLst/>
              <a:gdLst>
                <a:gd name="T0" fmla="*/ 41 w 41"/>
                <a:gd name="T1" fmla="*/ 6 h 6"/>
                <a:gd name="T2" fmla="*/ 21 w 41"/>
                <a:gd name="T3" fmla="*/ 0 h 6"/>
                <a:gd name="T4" fmla="*/ 0 w 41"/>
                <a:gd name="T5" fmla="*/ 6 h 6"/>
                <a:gd name="T6" fmla="*/ 41 w 41"/>
                <a:gd name="T7" fmla="*/ 6 h 6"/>
              </a:gdLst>
              <a:ahLst/>
              <a:cxnLst>
                <a:cxn ang="0">
                  <a:pos x="T0" y="T1"/>
                </a:cxn>
                <a:cxn ang="0">
                  <a:pos x="T2" y="T3"/>
                </a:cxn>
                <a:cxn ang="0">
                  <a:pos x="T4" y="T5"/>
                </a:cxn>
                <a:cxn ang="0">
                  <a:pos x="T6" y="T7"/>
                </a:cxn>
              </a:cxnLst>
              <a:rect l="0" t="0" r="r" b="b"/>
              <a:pathLst>
                <a:path w="41" h="6">
                  <a:moveTo>
                    <a:pt x="41" y="6"/>
                  </a:moveTo>
                  <a:cubicBezTo>
                    <a:pt x="35" y="2"/>
                    <a:pt x="28" y="0"/>
                    <a:pt x="21" y="0"/>
                  </a:cubicBezTo>
                  <a:cubicBezTo>
                    <a:pt x="13" y="0"/>
                    <a:pt x="6" y="2"/>
                    <a:pt x="0" y="6"/>
                  </a:cubicBezTo>
                  <a:lnTo>
                    <a:pt x="41" y="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30"/>
            <p:cNvSpPr>
              <a:spLocks/>
            </p:cNvSpPr>
            <p:nvPr/>
          </p:nvSpPr>
          <p:spPr bwMode="auto">
            <a:xfrm>
              <a:off x="1040" y="3678"/>
              <a:ext cx="126" cy="12"/>
            </a:xfrm>
            <a:custGeom>
              <a:avLst/>
              <a:gdLst>
                <a:gd name="T0" fmla="*/ 4 w 63"/>
                <a:gd name="T1" fmla="*/ 0 h 6"/>
                <a:gd name="T2" fmla="*/ 0 w 63"/>
                <a:gd name="T3" fmla="*/ 6 h 6"/>
                <a:gd name="T4" fmla="*/ 63 w 63"/>
                <a:gd name="T5" fmla="*/ 6 h 6"/>
                <a:gd name="T6" fmla="*/ 59 w 63"/>
                <a:gd name="T7" fmla="*/ 0 h 6"/>
                <a:gd name="T8" fmla="*/ 4 w 63"/>
                <a:gd name="T9" fmla="*/ 0 h 6"/>
              </a:gdLst>
              <a:ahLst/>
              <a:cxnLst>
                <a:cxn ang="0">
                  <a:pos x="T0" y="T1"/>
                </a:cxn>
                <a:cxn ang="0">
                  <a:pos x="T2" y="T3"/>
                </a:cxn>
                <a:cxn ang="0">
                  <a:pos x="T4" y="T5"/>
                </a:cxn>
                <a:cxn ang="0">
                  <a:pos x="T6" y="T7"/>
                </a:cxn>
                <a:cxn ang="0">
                  <a:pos x="T8" y="T9"/>
                </a:cxn>
              </a:cxnLst>
              <a:rect l="0" t="0" r="r" b="b"/>
              <a:pathLst>
                <a:path w="63" h="6">
                  <a:moveTo>
                    <a:pt x="4" y="0"/>
                  </a:moveTo>
                  <a:cubicBezTo>
                    <a:pt x="2" y="2"/>
                    <a:pt x="1" y="4"/>
                    <a:pt x="0" y="6"/>
                  </a:cubicBezTo>
                  <a:cubicBezTo>
                    <a:pt x="63" y="6"/>
                    <a:pt x="63" y="6"/>
                    <a:pt x="63" y="6"/>
                  </a:cubicBezTo>
                  <a:cubicBezTo>
                    <a:pt x="62" y="4"/>
                    <a:pt x="61" y="2"/>
                    <a:pt x="59" y="0"/>
                  </a:cubicBezTo>
                  <a:lnTo>
                    <a:pt x="4"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31"/>
            <p:cNvSpPr>
              <a:spLocks noChangeArrowheads="1"/>
            </p:cNvSpPr>
            <p:nvPr/>
          </p:nvSpPr>
          <p:spPr bwMode="auto">
            <a:xfrm>
              <a:off x="1313" y="3406"/>
              <a:ext cx="114" cy="46"/>
            </a:xfrm>
            <a:prstGeom prst="rect">
              <a:avLst/>
            </a:prstGeom>
            <a:solidFill>
              <a:srgbClr val="1723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32"/>
            <p:cNvSpPr>
              <a:spLocks noChangeArrowheads="1"/>
            </p:cNvSpPr>
            <p:nvPr/>
          </p:nvSpPr>
          <p:spPr bwMode="auto">
            <a:xfrm>
              <a:off x="2978" y="3662"/>
              <a:ext cx="47" cy="112"/>
            </a:xfrm>
            <a:prstGeom prst="rect">
              <a:avLst/>
            </a:prstGeom>
            <a:solidFill>
              <a:srgbClr val="1723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33"/>
            <p:cNvSpPr>
              <a:spLocks noChangeArrowheads="1"/>
            </p:cNvSpPr>
            <p:nvPr/>
          </p:nvSpPr>
          <p:spPr bwMode="auto">
            <a:xfrm>
              <a:off x="3571" y="3986"/>
              <a:ext cx="112" cy="44"/>
            </a:xfrm>
            <a:prstGeom prst="rect">
              <a:avLst/>
            </a:prstGeom>
            <a:solidFill>
              <a:srgbClr val="1723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34"/>
            <p:cNvSpPr>
              <a:spLocks/>
            </p:cNvSpPr>
            <p:nvPr/>
          </p:nvSpPr>
          <p:spPr bwMode="auto">
            <a:xfrm>
              <a:off x="1363" y="2834"/>
              <a:ext cx="4431" cy="596"/>
            </a:xfrm>
            <a:custGeom>
              <a:avLst/>
              <a:gdLst>
                <a:gd name="T0" fmla="*/ 8 w 4431"/>
                <a:gd name="T1" fmla="*/ 596 h 596"/>
                <a:gd name="T2" fmla="*/ 0 w 4431"/>
                <a:gd name="T3" fmla="*/ 444 h 596"/>
                <a:gd name="T4" fmla="*/ 2659 w 4431"/>
                <a:gd name="T5" fmla="*/ 444 h 596"/>
                <a:gd name="T6" fmla="*/ 2659 w 4431"/>
                <a:gd name="T7" fmla="*/ 0 h 596"/>
                <a:gd name="T8" fmla="*/ 4431 w 4431"/>
                <a:gd name="T9" fmla="*/ 0 h 596"/>
              </a:gdLst>
              <a:ahLst/>
              <a:cxnLst>
                <a:cxn ang="0">
                  <a:pos x="T0" y="T1"/>
                </a:cxn>
                <a:cxn ang="0">
                  <a:pos x="T2" y="T3"/>
                </a:cxn>
                <a:cxn ang="0">
                  <a:pos x="T4" y="T5"/>
                </a:cxn>
                <a:cxn ang="0">
                  <a:pos x="T6" y="T7"/>
                </a:cxn>
                <a:cxn ang="0">
                  <a:pos x="T8" y="T9"/>
                </a:cxn>
              </a:cxnLst>
              <a:rect l="0" t="0" r="r" b="b"/>
              <a:pathLst>
                <a:path w="4431" h="596">
                  <a:moveTo>
                    <a:pt x="8" y="596"/>
                  </a:moveTo>
                  <a:lnTo>
                    <a:pt x="0" y="444"/>
                  </a:lnTo>
                  <a:lnTo>
                    <a:pt x="2659" y="444"/>
                  </a:lnTo>
                  <a:lnTo>
                    <a:pt x="2659" y="0"/>
                  </a:lnTo>
                  <a:lnTo>
                    <a:pt x="4431" y="0"/>
                  </a:lnTo>
                </a:path>
              </a:pathLst>
            </a:custGeom>
            <a:noFill/>
            <a:ln w="38100" cap="rnd">
              <a:solidFill>
                <a:srgbClr val="17234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135"/>
            <p:cNvSpPr>
              <a:spLocks/>
            </p:cNvSpPr>
            <p:nvPr/>
          </p:nvSpPr>
          <p:spPr bwMode="auto">
            <a:xfrm>
              <a:off x="3627" y="3176"/>
              <a:ext cx="2167" cy="966"/>
            </a:xfrm>
            <a:custGeom>
              <a:avLst/>
              <a:gdLst>
                <a:gd name="T0" fmla="*/ 0 w 2167"/>
                <a:gd name="T1" fmla="*/ 832 h 966"/>
                <a:gd name="T2" fmla="*/ 0 w 2167"/>
                <a:gd name="T3" fmla="*/ 966 h 966"/>
                <a:gd name="T4" fmla="*/ 2167 w 2167"/>
                <a:gd name="T5" fmla="*/ 966 h 966"/>
                <a:gd name="T6" fmla="*/ 2167 w 2167"/>
                <a:gd name="T7" fmla="*/ 0 h 966"/>
              </a:gdLst>
              <a:ahLst/>
              <a:cxnLst>
                <a:cxn ang="0">
                  <a:pos x="T0" y="T1"/>
                </a:cxn>
                <a:cxn ang="0">
                  <a:pos x="T2" y="T3"/>
                </a:cxn>
                <a:cxn ang="0">
                  <a:pos x="T4" y="T5"/>
                </a:cxn>
                <a:cxn ang="0">
                  <a:pos x="T6" y="T7"/>
                </a:cxn>
              </a:cxnLst>
              <a:rect l="0" t="0" r="r" b="b"/>
              <a:pathLst>
                <a:path w="2167" h="966">
                  <a:moveTo>
                    <a:pt x="0" y="832"/>
                  </a:moveTo>
                  <a:lnTo>
                    <a:pt x="0" y="966"/>
                  </a:lnTo>
                  <a:lnTo>
                    <a:pt x="2167" y="966"/>
                  </a:lnTo>
                  <a:lnTo>
                    <a:pt x="2167" y="0"/>
                  </a:lnTo>
                </a:path>
              </a:pathLst>
            </a:custGeom>
            <a:noFill/>
            <a:ln w="38100" cap="rnd">
              <a:solidFill>
                <a:srgbClr val="17234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36"/>
            <p:cNvSpPr>
              <a:spLocks/>
            </p:cNvSpPr>
            <p:nvPr/>
          </p:nvSpPr>
          <p:spPr bwMode="auto">
            <a:xfrm>
              <a:off x="3003" y="2676"/>
              <a:ext cx="3646" cy="1578"/>
            </a:xfrm>
            <a:custGeom>
              <a:avLst/>
              <a:gdLst>
                <a:gd name="T0" fmla="*/ 0 w 3646"/>
                <a:gd name="T1" fmla="*/ 1042 h 1578"/>
                <a:gd name="T2" fmla="*/ 240 w 3646"/>
                <a:gd name="T3" fmla="*/ 1042 h 1578"/>
                <a:gd name="T4" fmla="*/ 240 w 3646"/>
                <a:gd name="T5" fmla="*/ 1578 h 1578"/>
                <a:gd name="T6" fmla="*/ 3646 w 3646"/>
                <a:gd name="T7" fmla="*/ 1578 h 1578"/>
                <a:gd name="T8" fmla="*/ 3646 w 3646"/>
                <a:gd name="T9" fmla="*/ 0 h 1578"/>
              </a:gdLst>
              <a:ahLst/>
              <a:cxnLst>
                <a:cxn ang="0">
                  <a:pos x="T0" y="T1"/>
                </a:cxn>
                <a:cxn ang="0">
                  <a:pos x="T2" y="T3"/>
                </a:cxn>
                <a:cxn ang="0">
                  <a:pos x="T4" y="T5"/>
                </a:cxn>
                <a:cxn ang="0">
                  <a:pos x="T6" y="T7"/>
                </a:cxn>
                <a:cxn ang="0">
                  <a:pos x="T8" y="T9"/>
                </a:cxn>
              </a:cxnLst>
              <a:rect l="0" t="0" r="r" b="b"/>
              <a:pathLst>
                <a:path w="3646" h="1578">
                  <a:moveTo>
                    <a:pt x="0" y="1042"/>
                  </a:moveTo>
                  <a:lnTo>
                    <a:pt x="240" y="1042"/>
                  </a:lnTo>
                  <a:lnTo>
                    <a:pt x="240" y="1578"/>
                  </a:lnTo>
                  <a:lnTo>
                    <a:pt x="3646" y="1578"/>
                  </a:lnTo>
                  <a:lnTo>
                    <a:pt x="3646" y="0"/>
                  </a:lnTo>
                </a:path>
              </a:pathLst>
            </a:custGeom>
            <a:noFill/>
            <a:ln w="38100" cap="rnd">
              <a:solidFill>
                <a:srgbClr val="17234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2" name="Rectangle 171"/>
          <p:cNvSpPr/>
          <p:nvPr/>
        </p:nvSpPr>
        <p:spPr>
          <a:xfrm>
            <a:off x="513558" y="729114"/>
            <a:ext cx="6297612" cy="3531736"/>
          </a:xfrm>
          <a:prstGeom prst="rect">
            <a:avLst/>
          </a:prstGeom>
        </p:spPr>
        <p:txBody>
          <a:bodyPr wrap="square">
            <a:spAutoFit/>
          </a:bodyPr>
          <a:lstStyle/>
          <a:p>
            <a:pPr>
              <a:lnSpc>
                <a:spcPct val="106000"/>
              </a:lnSpc>
              <a:spcAft>
                <a:spcPts val="1200"/>
              </a:spcAft>
            </a:pPr>
            <a:r>
              <a:rPr lang="en-US" sz="1600" dirty="0">
                <a:solidFill>
                  <a:srgbClr val="005291"/>
                </a:solidFill>
                <a:ea typeface="Calibri" panose="020F0502020204030204" pitchFamily="34" charset="0"/>
              </a:rPr>
              <a:t>Call centers are essential to businesses of any size. In fact, 61% of consumers prefer to communicate over the phone with most of them preferring self-service</a:t>
            </a:r>
            <a:r>
              <a:rPr lang="en-US" sz="1600" baseline="30000" dirty="0">
                <a:solidFill>
                  <a:srgbClr val="005291"/>
                </a:solidFill>
                <a:ea typeface="Calibri" panose="020F0502020204030204" pitchFamily="34" charset="0"/>
              </a:rPr>
              <a:t>1</a:t>
            </a:r>
            <a:r>
              <a:rPr lang="en-US" sz="1600" dirty="0">
                <a:solidFill>
                  <a:srgbClr val="005291"/>
                </a:solidFill>
                <a:ea typeface="Calibri" panose="020F0502020204030204" pitchFamily="34" charset="0"/>
              </a:rPr>
              <a:t>.</a:t>
            </a:r>
          </a:p>
          <a:p>
            <a:pPr>
              <a:lnSpc>
                <a:spcPct val="106000"/>
              </a:lnSpc>
              <a:spcAft>
                <a:spcPts val="1200"/>
              </a:spcAft>
            </a:pPr>
            <a:r>
              <a:rPr lang="en-US" sz="1600" dirty="0">
                <a:solidFill>
                  <a:srgbClr val="005291"/>
                </a:solidFill>
                <a:ea typeface="Calibri" panose="020F0502020204030204" pitchFamily="34" charset="0"/>
              </a:rPr>
              <a:t>Call Center Automation (CCA) is the ideal solution to satisfy these consumer needs. Businesses with no call center solution can easily implement the solution to build and improve customer relations and companies with a manned call center or an older automated solution can utilize CCA to better customer satisfaction while optimizing costs and productivity.</a:t>
            </a:r>
          </a:p>
          <a:p>
            <a:pPr>
              <a:lnSpc>
                <a:spcPct val="106000"/>
              </a:lnSpc>
              <a:spcAft>
                <a:spcPts val="1200"/>
              </a:spcAft>
            </a:pPr>
            <a:r>
              <a:rPr lang="en-US" sz="1600" dirty="0">
                <a:solidFill>
                  <a:srgbClr val="005291"/>
                </a:solidFill>
                <a:ea typeface="Calibri" panose="020F0502020204030204" pitchFamily="34" charset="0"/>
              </a:rPr>
              <a:t>Call Center Automation provides an intelligent, natural, and easy self-service experience that can be repurposed across other customer service channels. </a:t>
            </a:r>
          </a:p>
        </p:txBody>
      </p:sp>
    </p:spTree>
    <p:extLst>
      <p:ext uri="{BB962C8B-B14F-4D97-AF65-F5344CB8AC3E}">
        <p14:creationId xmlns:p14="http://schemas.microsoft.com/office/powerpoint/2010/main" val="437280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a:t>
            </a:r>
            <a:br>
              <a:rPr lang="en-US" dirty="0"/>
            </a:br>
            <a:r>
              <a:rPr lang="en-US" dirty="0"/>
              <a:t>Call Center Automation</a:t>
            </a:r>
          </a:p>
        </p:txBody>
      </p:sp>
    </p:spTree>
    <p:extLst>
      <p:ext uri="{BB962C8B-B14F-4D97-AF65-F5344CB8AC3E}">
        <p14:creationId xmlns:p14="http://schemas.microsoft.com/office/powerpoint/2010/main" val="426855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8197"/>
            <a:ext cx="12198096" cy="5815128"/>
          </a:xfrm>
          <a:prstGeom prst="rect">
            <a:avLst/>
          </a:prstGeom>
        </p:spPr>
      </p:pic>
      <p:sp>
        <p:nvSpPr>
          <p:cNvPr id="23" name="Title 1"/>
          <p:cNvSpPr txBox="1">
            <a:spLocks/>
          </p:cNvSpPr>
          <p:nvPr/>
        </p:nvSpPr>
        <p:spPr>
          <a:xfrm>
            <a:off x="0" y="0"/>
            <a:ext cx="12192000" cy="883395"/>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563">
              <a:defRPr/>
            </a:pPr>
            <a:r>
              <a:rPr lang="en-US" sz="3400" spc="0" dirty="0">
                <a:ln>
                  <a:noFill/>
                </a:ln>
                <a:solidFill>
                  <a:srgbClr val="505050">
                    <a:lumMod val="75000"/>
                  </a:srgbClr>
                </a:solidFill>
              </a:rPr>
              <a:t>Call Center Automation | </a:t>
            </a:r>
            <a:r>
              <a:rPr lang="en-US" sz="3400" spc="0" dirty="0">
                <a:ln>
                  <a:noFill/>
                </a:ln>
                <a:solidFill>
                  <a:schemeClr val="accent2">
                    <a:lumMod val="75000"/>
                  </a:schemeClr>
                </a:solidFill>
              </a:rPr>
              <a:t>Cost of Human-operated Call Centers</a:t>
            </a:r>
          </a:p>
        </p:txBody>
      </p:sp>
      <p:sp>
        <p:nvSpPr>
          <p:cNvPr id="150" name="TextBox 149"/>
          <p:cNvSpPr txBox="1"/>
          <p:nvPr/>
        </p:nvSpPr>
        <p:spPr>
          <a:xfrm>
            <a:off x="10938931" y="4813578"/>
            <a:ext cx="287867" cy="4339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000" dirty="0">
                <a:solidFill>
                  <a:schemeClr val="bg1"/>
                </a:solidFill>
                <a:latin typeface="Segoe UI Light" panose="020B0502040204020203" pitchFamily="34" charset="0"/>
                <a:cs typeface="Segoe UI Light" panose="020B0502040204020203" pitchFamily="34" charset="0"/>
              </a:rPr>
              <a:t>2</a:t>
            </a:r>
            <a:endParaRPr lang="en-US" sz="1000" dirty="0">
              <a:solidFill>
                <a:schemeClr val="bg1"/>
              </a:solidFill>
            </a:endParaRPr>
          </a:p>
        </p:txBody>
      </p:sp>
    </p:spTree>
    <p:extLst>
      <p:ext uri="{BB962C8B-B14F-4D97-AF65-F5344CB8AC3E}">
        <p14:creationId xmlns:p14="http://schemas.microsoft.com/office/powerpoint/2010/main" val="14826302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3425" cy="6876287"/>
          </a:xfrm>
          <a:prstGeom prst="rect">
            <a:avLst/>
          </a:prstGeom>
        </p:spPr>
      </p:pic>
      <p:sp>
        <p:nvSpPr>
          <p:cNvPr id="4" name="Speech Bubble: Rectangle 3"/>
          <p:cNvSpPr/>
          <p:nvPr/>
        </p:nvSpPr>
        <p:spPr bwMode="auto">
          <a:xfrm>
            <a:off x="7653867" y="3560233"/>
            <a:ext cx="1066800" cy="605367"/>
          </a:xfrm>
          <a:prstGeom prst="wedgeRectCallout">
            <a:avLst>
              <a:gd name="adj1" fmla="val -4828"/>
              <a:gd name="adj2" fmla="val 8497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0000"/>
                </a:solidFill>
                <a:ea typeface="Segoe UI" pitchFamily="34" charset="0"/>
                <a:cs typeface="Segoe UI" pitchFamily="34" charset="0"/>
              </a:rPr>
              <a:t>Please continue to hold.</a:t>
            </a:r>
            <a:endParaRPr lang="en-US" sz="1200" dirty="0">
              <a:solidFill>
                <a:srgbClr val="FF0000"/>
              </a:solidFill>
              <a:ea typeface="Segoe UI" pitchFamily="34" charset="0"/>
              <a:cs typeface="Segoe UI" pitchFamily="34" charset="0"/>
            </a:endParaRPr>
          </a:p>
        </p:txBody>
      </p:sp>
      <p:sp>
        <p:nvSpPr>
          <p:cNvPr id="6" name="Rectangle 5"/>
          <p:cNvSpPr/>
          <p:nvPr/>
        </p:nvSpPr>
        <p:spPr>
          <a:xfrm>
            <a:off x="389466" y="481168"/>
            <a:ext cx="9237133" cy="4893647"/>
          </a:xfrm>
          <a:prstGeom prst="rect">
            <a:avLst/>
          </a:prstGeom>
        </p:spPr>
        <p:txBody>
          <a:bodyPr wrap="square">
            <a:spAutoFit/>
          </a:bodyPr>
          <a:lstStyle/>
          <a:p>
            <a:r>
              <a:rPr lang="en-US" dirty="0">
                <a:solidFill>
                  <a:srgbClr val="0078D7"/>
                </a:solidFill>
                <a:latin typeface="Segoe UI" panose="020B0502040204020203" pitchFamily="34" charset="0"/>
              </a:rPr>
              <a:t>Customers spend</a:t>
            </a:r>
          </a:p>
          <a:p>
            <a:r>
              <a:rPr lang="en-US" sz="6000" dirty="0">
                <a:solidFill>
                  <a:srgbClr val="FF8C00"/>
                </a:solidFill>
                <a:latin typeface="Segoe UI Light" panose="020B0502040204020203" pitchFamily="34" charset="0"/>
                <a:cs typeface="Segoe UI Light" panose="020B0502040204020203" pitchFamily="34" charset="0"/>
              </a:rPr>
              <a:t>60 Million Hours per Year</a:t>
            </a:r>
            <a:br>
              <a:rPr lang="en-US" sz="6000" dirty="0">
                <a:solidFill>
                  <a:srgbClr val="FF8C00"/>
                </a:solidFill>
                <a:latin typeface="Segoe UI Light" panose="020B0502040204020203" pitchFamily="34" charset="0"/>
                <a:cs typeface="Segoe UI Light" panose="020B0502040204020203" pitchFamily="34" charset="0"/>
              </a:rPr>
            </a:br>
            <a:r>
              <a:rPr lang="en-US" sz="6000" dirty="0">
                <a:solidFill>
                  <a:srgbClr val="FF8C00"/>
                </a:solidFill>
                <a:latin typeface="Segoe UI Light" panose="020B0502040204020203" pitchFamily="34" charset="0"/>
                <a:cs typeface="Segoe UI Light" panose="020B0502040204020203" pitchFamily="34" charset="0"/>
              </a:rPr>
              <a:t>on hold with call centers. </a:t>
            </a:r>
          </a:p>
          <a:p>
            <a:endParaRPr lang="en-US" dirty="0">
              <a:solidFill>
                <a:srgbClr val="3F3F3F"/>
              </a:solidFill>
              <a:latin typeface="Segoe UI" panose="020B0502040204020203" pitchFamily="34" charset="0"/>
            </a:endParaRPr>
          </a:p>
          <a:p>
            <a:endParaRPr lang="en-US" dirty="0">
              <a:solidFill>
                <a:srgbClr val="3F3F3F"/>
              </a:solidFill>
              <a:latin typeface="Segoe UI" panose="020B0502040204020203" pitchFamily="34" charset="0"/>
            </a:endParaRPr>
          </a:p>
          <a:p>
            <a:r>
              <a:rPr lang="en-US" dirty="0">
                <a:solidFill>
                  <a:srgbClr val="0078D7"/>
                </a:solidFill>
                <a:latin typeface="Segoe UI" panose="020B0502040204020203" pitchFamily="34" charset="0"/>
              </a:rPr>
              <a:t>That's approximately</a:t>
            </a:r>
            <a:endParaRPr lang="en-US" dirty="0">
              <a:solidFill>
                <a:srgbClr val="3F3F3F"/>
              </a:solidFill>
              <a:latin typeface="Segoe UI" panose="020B0502040204020203" pitchFamily="34" charset="0"/>
            </a:endParaRPr>
          </a:p>
          <a:p>
            <a:r>
              <a:rPr lang="en-US" sz="6000" dirty="0">
                <a:solidFill>
                  <a:srgbClr val="FF8C00"/>
                </a:solidFill>
                <a:latin typeface="Segoe UI Light" panose="020B0502040204020203" pitchFamily="34" charset="0"/>
                <a:cs typeface="Segoe UI Light" panose="020B0502040204020203" pitchFamily="34" charset="0"/>
              </a:rPr>
              <a:t>326 trips to</a:t>
            </a:r>
            <a:br>
              <a:rPr lang="en-US" sz="6000" dirty="0">
                <a:solidFill>
                  <a:srgbClr val="FF8C00"/>
                </a:solidFill>
                <a:latin typeface="Segoe UI Light" panose="020B0502040204020203" pitchFamily="34" charset="0"/>
                <a:cs typeface="Segoe UI Light" panose="020B0502040204020203" pitchFamily="34" charset="0"/>
              </a:rPr>
            </a:br>
            <a:r>
              <a:rPr lang="en-US" sz="6000" dirty="0">
                <a:solidFill>
                  <a:srgbClr val="FF8C00"/>
                </a:solidFill>
                <a:latin typeface="Segoe UI Light" panose="020B0502040204020203" pitchFamily="34" charset="0"/>
                <a:cs typeface="Segoe UI Light" panose="020B0502040204020203" pitchFamily="34" charset="0"/>
              </a:rPr>
              <a:t>Pluto and back.</a:t>
            </a:r>
          </a:p>
        </p:txBody>
      </p:sp>
      <p:sp>
        <p:nvSpPr>
          <p:cNvPr id="3" name="TextBox 2"/>
          <p:cNvSpPr txBox="1"/>
          <p:nvPr/>
        </p:nvSpPr>
        <p:spPr>
          <a:xfrm>
            <a:off x="8187267" y="1841778"/>
            <a:ext cx="287867" cy="4339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000" dirty="0">
                <a:solidFill>
                  <a:srgbClr val="FF8C00"/>
                </a:solidFill>
                <a:latin typeface="Segoe UI Light" panose="020B0502040204020203" pitchFamily="34" charset="0"/>
                <a:cs typeface="Segoe UI Light" panose="020B0502040204020203" pitchFamily="34" charset="0"/>
              </a:rPr>
              <a:t>2</a:t>
            </a:r>
            <a:endParaRPr lang="en-US" sz="1000" dirty="0">
              <a:gradFill>
                <a:gsLst>
                  <a:gs pos="2917">
                    <a:schemeClr val="tx1"/>
                  </a:gs>
                  <a:gs pos="30000">
                    <a:schemeClr val="tx1"/>
                  </a:gs>
                </a:gsLst>
                <a:lin ang="5400000" scaled="0"/>
              </a:gradFill>
            </a:endParaRPr>
          </a:p>
        </p:txBody>
      </p:sp>
      <p:sp>
        <p:nvSpPr>
          <p:cNvPr id="7" name="TextBox 6"/>
          <p:cNvSpPr txBox="1"/>
          <p:nvPr/>
        </p:nvSpPr>
        <p:spPr>
          <a:xfrm>
            <a:off x="5266266" y="4398711"/>
            <a:ext cx="287867" cy="4339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000" dirty="0">
                <a:solidFill>
                  <a:srgbClr val="FF8C00"/>
                </a:solidFill>
                <a:latin typeface="Segoe UI Light" panose="020B0502040204020203" pitchFamily="34" charset="0"/>
                <a:cs typeface="Segoe UI Light" panose="020B0502040204020203" pitchFamily="34" charset="0"/>
              </a:rPr>
              <a:t>4</a:t>
            </a:r>
            <a:endParaRPr lang="en-US" sz="1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501064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6</a:t>
            </a:fld>
            <a:endParaRPr lang="en-IN" dirty="0"/>
          </a:p>
        </p:txBody>
      </p:sp>
      <p:sp>
        <p:nvSpPr>
          <p:cNvPr id="95" name="Title 1"/>
          <p:cNvSpPr txBox="1">
            <a:spLocks/>
          </p:cNvSpPr>
          <p:nvPr/>
        </p:nvSpPr>
        <p:spPr>
          <a:xfrm>
            <a:off x="0" y="0"/>
            <a:ext cx="12192000" cy="883395"/>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563">
              <a:defRPr/>
            </a:pPr>
            <a:r>
              <a:rPr lang="en-US" sz="3400" spc="0" dirty="0">
                <a:ln>
                  <a:noFill/>
                </a:ln>
                <a:solidFill>
                  <a:srgbClr val="505050">
                    <a:lumMod val="75000"/>
                  </a:srgbClr>
                </a:solidFill>
              </a:rPr>
              <a:t>Call Center Automation | </a:t>
            </a:r>
            <a:r>
              <a:rPr lang="en-US" sz="3400" spc="0" dirty="0">
                <a:ln>
                  <a:noFill/>
                </a:ln>
                <a:solidFill>
                  <a:schemeClr val="accent2">
                    <a:lumMod val="75000"/>
                  </a:schemeClr>
                </a:solidFill>
              </a:rPr>
              <a:t>Benefits</a:t>
            </a:r>
          </a:p>
        </p:txBody>
      </p:sp>
      <p:grpSp>
        <p:nvGrpSpPr>
          <p:cNvPr id="41" name="Group 40"/>
          <p:cNvGrpSpPr/>
          <p:nvPr/>
        </p:nvGrpSpPr>
        <p:grpSpPr>
          <a:xfrm>
            <a:off x="9702267" y="1388625"/>
            <a:ext cx="2231497" cy="4741333"/>
            <a:chOff x="9702267" y="1388625"/>
            <a:chExt cx="2231497" cy="4741333"/>
          </a:xfrm>
        </p:grpSpPr>
        <p:sp>
          <p:nvSpPr>
            <p:cNvPr id="60" name="Rectangle: Rounded Corners 59"/>
            <p:cNvSpPr/>
            <p:nvPr/>
          </p:nvSpPr>
          <p:spPr bwMode="auto">
            <a:xfrm>
              <a:off x="9707032" y="1388625"/>
              <a:ext cx="2226732" cy="4741333"/>
            </a:xfrm>
            <a:prstGeom prst="roundRect">
              <a:avLst>
                <a:gd name="adj" fmla="val 2199"/>
              </a:avLst>
            </a:prstGeom>
            <a:solidFill>
              <a:srgbClr val="00A8D6"/>
            </a:solidFill>
            <a:ln>
              <a:noFill/>
              <a:headEnd type="none" w="med" len="med"/>
              <a:tailEnd type="none" w="med" len="med"/>
            </a:ln>
            <a:effectLst>
              <a:outerShdw blurRad="152400" dist="1016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67" name="TextBox 66"/>
            <p:cNvSpPr txBox="1"/>
            <p:nvPr/>
          </p:nvSpPr>
          <p:spPr>
            <a:xfrm>
              <a:off x="9707033" y="1528350"/>
              <a:ext cx="2226731"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bg1"/>
                  </a:solidFill>
                  <a:latin typeface="+mj-lt"/>
                </a:rPr>
                <a:t>ADAPT</a:t>
              </a:r>
            </a:p>
          </p:txBody>
        </p:sp>
        <p:sp>
          <p:nvSpPr>
            <p:cNvPr id="72" name="TextBox 71"/>
            <p:cNvSpPr txBox="1"/>
            <p:nvPr/>
          </p:nvSpPr>
          <p:spPr>
            <a:xfrm>
              <a:off x="9704650" y="3465673"/>
              <a:ext cx="2226731"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Future</a:t>
              </a:r>
              <a:br>
                <a:rPr lang="en-US" sz="2000" dirty="0">
                  <a:solidFill>
                    <a:schemeClr val="bg1"/>
                  </a:solidFill>
                </a:rPr>
              </a:br>
              <a:r>
                <a:rPr lang="en-US" sz="2000" dirty="0">
                  <a:solidFill>
                    <a:schemeClr val="bg1"/>
                  </a:solidFill>
                </a:rPr>
                <a:t>Needs</a:t>
              </a:r>
            </a:p>
          </p:txBody>
        </p:sp>
        <p:sp>
          <p:nvSpPr>
            <p:cNvPr id="77" name="TextBox 76"/>
            <p:cNvSpPr txBox="1"/>
            <p:nvPr/>
          </p:nvSpPr>
          <p:spPr>
            <a:xfrm>
              <a:off x="9702267" y="4302465"/>
              <a:ext cx="2226731" cy="1625060"/>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Segoe UI Semilight" panose="020B0402040204020203" pitchFamily="34" charset="0"/>
                  <a:cs typeface="Segoe UI Semilight" panose="020B0402040204020203" pitchFamily="34" charset="0"/>
                </a:rPr>
                <a:t>The Call Center Automation solution can be expanded to meet standards and needs as they change or evolve.</a:t>
              </a:r>
            </a:p>
          </p:txBody>
        </p:sp>
        <p:sp>
          <p:nvSpPr>
            <p:cNvPr id="99" name="Oval 98"/>
            <p:cNvSpPr/>
            <p:nvPr/>
          </p:nvSpPr>
          <p:spPr bwMode="auto">
            <a:xfrm>
              <a:off x="10188602" y="2211614"/>
              <a:ext cx="1254059" cy="1254059"/>
            </a:xfrm>
            <a:prstGeom prst="ellipse">
              <a:avLst/>
            </a:prstGeom>
            <a:solidFill>
              <a:schemeClr val="bg1"/>
            </a:solidFill>
            <a:ln>
              <a:noFill/>
              <a:headEnd type="none" w="med" len="med"/>
              <a:tailEnd type="none" w="med" len="med"/>
            </a:ln>
            <a:effectLst>
              <a:innerShdw blurRad="101600" dist="127000" dir="16200000">
                <a:prstClr val="black">
                  <a:alpha val="3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24"/>
            <p:cNvSpPr>
              <a:spLocks noEditPoints="1"/>
            </p:cNvSpPr>
            <p:nvPr/>
          </p:nvSpPr>
          <p:spPr bwMode="auto">
            <a:xfrm>
              <a:off x="10458224" y="2562750"/>
              <a:ext cx="714814" cy="551786"/>
            </a:xfrm>
            <a:custGeom>
              <a:avLst/>
              <a:gdLst>
                <a:gd name="T0" fmla="*/ 402 w 509"/>
                <a:gd name="T1" fmla="*/ 114 h 384"/>
                <a:gd name="T2" fmla="*/ 402 w 509"/>
                <a:gd name="T3" fmla="*/ 85 h 384"/>
                <a:gd name="T4" fmla="*/ 351 w 509"/>
                <a:gd name="T5" fmla="*/ 85 h 384"/>
                <a:gd name="T6" fmla="*/ 170 w 509"/>
                <a:gd name="T7" fmla="*/ 336 h 384"/>
                <a:gd name="T8" fmla="*/ 151 w 509"/>
                <a:gd name="T9" fmla="*/ 345 h 384"/>
                <a:gd name="T10" fmla="*/ 25 w 509"/>
                <a:gd name="T11" fmla="*/ 345 h 384"/>
                <a:gd name="T12" fmla="*/ 0 w 509"/>
                <a:gd name="T13" fmla="*/ 323 h 384"/>
                <a:gd name="T14" fmla="*/ 24 w 509"/>
                <a:gd name="T15" fmla="*/ 299 h 384"/>
                <a:gd name="T16" fmla="*/ 139 w 509"/>
                <a:gd name="T17" fmla="*/ 299 h 384"/>
                <a:gd name="T18" fmla="*/ 320 w 509"/>
                <a:gd name="T19" fmla="*/ 48 h 384"/>
                <a:gd name="T20" fmla="*/ 339 w 509"/>
                <a:gd name="T21" fmla="*/ 39 h 384"/>
                <a:gd name="T22" fmla="*/ 402 w 509"/>
                <a:gd name="T23" fmla="*/ 39 h 384"/>
                <a:gd name="T24" fmla="*/ 402 w 509"/>
                <a:gd name="T25" fmla="*/ 10 h 384"/>
                <a:gd name="T26" fmla="*/ 414 w 509"/>
                <a:gd name="T27" fmla="*/ 3 h 384"/>
                <a:gd name="T28" fmla="*/ 504 w 509"/>
                <a:gd name="T29" fmla="*/ 55 h 384"/>
                <a:gd name="T30" fmla="*/ 504 w 509"/>
                <a:gd name="T31" fmla="*/ 69 h 384"/>
                <a:gd name="T32" fmla="*/ 414 w 509"/>
                <a:gd name="T33" fmla="*/ 121 h 384"/>
                <a:gd name="T34" fmla="*/ 402 w 509"/>
                <a:gd name="T35" fmla="*/ 114 h 384"/>
                <a:gd name="T36" fmla="*/ 24 w 509"/>
                <a:gd name="T37" fmla="*/ 85 h 384"/>
                <a:gd name="T38" fmla="*/ 139 w 509"/>
                <a:gd name="T39" fmla="*/ 85 h 384"/>
                <a:gd name="T40" fmla="*/ 202 w 509"/>
                <a:gd name="T41" fmla="*/ 172 h 384"/>
                <a:gd name="T42" fmla="*/ 231 w 509"/>
                <a:gd name="T43" fmla="*/ 131 h 384"/>
                <a:gd name="T44" fmla="*/ 170 w 509"/>
                <a:gd name="T45" fmla="*/ 48 h 384"/>
                <a:gd name="T46" fmla="*/ 151 w 509"/>
                <a:gd name="T47" fmla="*/ 39 h 384"/>
                <a:gd name="T48" fmla="*/ 24 w 509"/>
                <a:gd name="T49" fmla="*/ 39 h 384"/>
                <a:gd name="T50" fmla="*/ 0 w 509"/>
                <a:gd name="T51" fmla="*/ 62 h 384"/>
                <a:gd name="T52" fmla="*/ 24 w 509"/>
                <a:gd name="T53" fmla="*/ 85 h 384"/>
                <a:gd name="T54" fmla="*/ 402 w 509"/>
                <a:gd name="T55" fmla="*/ 299 h 384"/>
                <a:gd name="T56" fmla="*/ 351 w 509"/>
                <a:gd name="T57" fmla="*/ 299 h 384"/>
                <a:gd name="T58" fmla="*/ 289 w 509"/>
                <a:gd name="T59" fmla="*/ 212 h 384"/>
                <a:gd name="T60" fmla="*/ 260 w 509"/>
                <a:gd name="T61" fmla="*/ 253 h 384"/>
                <a:gd name="T62" fmla="*/ 320 w 509"/>
                <a:gd name="T63" fmla="*/ 336 h 384"/>
                <a:gd name="T64" fmla="*/ 339 w 509"/>
                <a:gd name="T65" fmla="*/ 345 h 384"/>
                <a:gd name="T66" fmla="*/ 402 w 509"/>
                <a:gd name="T67" fmla="*/ 345 h 384"/>
                <a:gd name="T68" fmla="*/ 402 w 509"/>
                <a:gd name="T69" fmla="*/ 374 h 384"/>
                <a:gd name="T70" fmla="*/ 414 w 509"/>
                <a:gd name="T71" fmla="*/ 381 h 384"/>
                <a:gd name="T72" fmla="*/ 504 w 509"/>
                <a:gd name="T73" fmla="*/ 329 h 384"/>
                <a:gd name="T74" fmla="*/ 504 w 509"/>
                <a:gd name="T75" fmla="*/ 315 h 384"/>
                <a:gd name="T76" fmla="*/ 414 w 509"/>
                <a:gd name="T77" fmla="*/ 263 h 384"/>
                <a:gd name="T78" fmla="*/ 402 w 509"/>
                <a:gd name="T79" fmla="*/ 270 h 384"/>
                <a:gd name="T80" fmla="*/ 402 w 509"/>
                <a:gd name="T81" fmla="*/ 29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9" h="384">
                  <a:moveTo>
                    <a:pt x="402" y="114"/>
                  </a:moveTo>
                  <a:cubicBezTo>
                    <a:pt x="402" y="85"/>
                    <a:pt x="402" y="85"/>
                    <a:pt x="402" y="85"/>
                  </a:cubicBezTo>
                  <a:cubicBezTo>
                    <a:pt x="351" y="85"/>
                    <a:pt x="351" y="85"/>
                    <a:pt x="351" y="85"/>
                  </a:cubicBezTo>
                  <a:cubicBezTo>
                    <a:pt x="170" y="336"/>
                    <a:pt x="170" y="336"/>
                    <a:pt x="170" y="336"/>
                  </a:cubicBezTo>
                  <a:cubicBezTo>
                    <a:pt x="166" y="342"/>
                    <a:pt x="159" y="345"/>
                    <a:pt x="151" y="345"/>
                  </a:cubicBezTo>
                  <a:cubicBezTo>
                    <a:pt x="25" y="345"/>
                    <a:pt x="25" y="345"/>
                    <a:pt x="25" y="345"/>
                  </a:cubicBezTo>
                  <a:cubicBezTo>
                    <a:pt x="12" y="345"/>
                    <a:pt x="1" y="336"/>
                    <a:pt x="0" y="323"/>
                  </a:cubicBezTo>
                  <a:cubicBezTo>
                    <a:pt x="0" y="309"/>
                    <a:pt x="11" y="299"/>
                    <a:pt x="24" y="299"/>
                  </a:cubicBezTo>
                  <a:cubicBezTo>
                    <a:pt x="139" y="299"/>
                    <a:pt x="139" y="299"/>
                    <a:pt x="139" y="299"/>
                  </a:cubicBezTo>
                  <a:cubicBezTo>
                    <a:pt x="320" y="48"/>
                    <a:pt x="320" y="48"/>
                    <a:pt x="320" y="48"/>
                  </a:cubicBezTo>
                  <a:cubicBezTo>
                    <a:pt x="325" y="42"/>
                    <a:pt x="332" y="39"/>
                    <a:pt x="339" y="39"/>
                  </a:cubicBezTo>
                  <a:cubicBezTo>
                    <a:pt x="402" y="39"/>
                    <a:pt x="402" y="39"/>
                    <a:pt x="402" y="39"/>
                  </a:cubicBezTo>
                  <a:cubicBezTo>
                    <a:pt x="402" y="10"/>
                    <a:pt x="402" y="10"/>
                    <a:pt x="402" y="10"/>
                  </a:cubicBezTo>
                  <a:cubicBezTo>
                    <a:pt x="402" y="4"/>
                    <a:pt x="409" y="0"/>
                    <a:pt x="414" y="3"/>
                  </a:cubicBezTo>
                  <a:cubicBezTo>
                    <a:pt x="504" y="55"/>
                    <a:pt x="504" y="55"/>
                    <a:pt x="504" y="55"/>
                  </a:cubicBezTo>
                  <a:cubicBezTo>
                    <a:pt x="509" y="58"/>
                    <a:pt x="509" y="66"/>
                    <a:pt x="504" y="69"/>
                  </a:cubicBezTo>
                  <a:cubicBezTo>
                    <a:pt x="414" y="121"/>
                    <a:pt x="414" y="121"/>
                    <a:pt x="414" y="121"/>
                  </a:cubicBezTo>
                  <a:cubicBezTo>
                    <a:pt x="409" y="124"/>
                    <a:pt x="402" y="120"/>
                    <a:pt x="402" y="114"/>
                  </a:cubicBezTo>
                  <a:close/>
                  <a:moveTo>
                    <a:pt x="24" y="85"/>
                  </a:moveTo>
                  <a:cubicBezTo>
                    <a:pt x="139" y="85"/>
                    <a:pt x="139" y="85"/>
                    <a:pt x="139" y="85"/>
                  </a:cubicBezTo>
                  <a:cubicBezTo>
                    <a:pt x="202" y="172"/>
                    <a:pt x="202" y="172"/>
                    <a:pt x="202" y="172"/>
                  </a:cubicBezTo>
                  <a:cubicBezTo>
                    <a:pt x="231" y="131"/>
                    <a:pt x="231" y="131"/>
                    <a:pt x="231" y="131"/>
                  </a:cubicBezTo>
                  <a:cubicBezTo>
                    <a:pt x="170" y="48"/>
                    <a:pt x="170" y="48"/>
                    <a:pt x="170" y="48"/>
                  </a:cubicBezTo>
                  <a:cubicBezTo>
                    <a:pt x="166" y="42"/>
                    <a:pt x="159" y="39"/>
                    <a:pt x="151" y="39"/>
                  </a:cubicBezTo>
                  <a:cubicBezTo>
                    <a:pt x="24" y="39"/>
                    <a:pt x="24" y="39"/>
                    <a:pt x="24" y="39"/>
                  </a:cubicBezTo>
                  <a:cubicBezTo>
                    <a:pt x="11" y="39"/>
                    <a:pt x="0" y="49"/>
                    <a:pt x="0" y="62"/>
                  </a:cubicBezTo>
                  <a:cubicBezTo>
                    <a:pt x="0" y="75"/>
                    <a:pt x="11" y="85"/>
                    <a:pt x="24" y="85"/>
                  </a:cubicBezTo>
                  <a:close/>
                  <a:moveTo>
                    <a:pt x="402" y="299"/>
                  </a:moveTo>
                  <a:cubicBezTo>
                    <a:pt x="351" y="299"/>
                    <a:pt x="351" y="299"/>
                    <a:pt x="351" y="299"/>
                  </a:cubicBezTo>
                  <a:cubicBezTo>
                    <a:pt x="289" y="212"/>
                    <a:pt x="289" y="212"/>
                    <a:pt x="289" y="212"/>
                  </a:cubicBezTo>
                  <a:cubicBezTo>
                    <a:pt x="260" y="253"/>
                    <a:pt x="260" y="253"/>
                    <a:pt x="260" y="253"/>
                  </a:cubicBezTo>
                  <a:cubicBezTo>
                    <a:pt x="320" y="336"/>
                    <a:pt x="320" y="336"/>
                    <a:pt x="320" y="336"/>
                  </a:cubicBezTo>
                  <a:cubicBezTo>
                    <a:pt x="325" y="342"/>
                    <a:pt x="332" y="345"/>
                    <a:pt x="339" y="345"/>
                  </a:cubicBezTo>
                  <a:cubicBezTo>
                    <a:pt x="402" y="345"/>
                    <a:pt x="402" y="345"/>
                    <a:pt x="402" y="345"/>
                  </a:cubicBezTo>
                  <a:cubicBezTo>
                    <a:pt x="402" y="374"/>
                    <a:pt x="402" y="374"/>
                    <a:pt x="402" y="374"/>
                  </a:cubicBezTo>
                  <a:cubicBezTo>
                    <a:pt x="402" y="380"/>
                    <a:pt x="409" y="384"/>
                    <a:pt x="414" y="381"/>
                  </a:cubicBezTo>
                  <a:cubicBezTo>
                    <a:pt x="504" y="329"/>
                    <a:pt x="504" y="329"/>
                    <a:pt x="504" y="329"/>
                  </a:cubicBezTo>
                  <a:cubicBezTo>
                    <a:pt x="509" y="326"/>
                    <a:pt x="509" y="318"/>
                    <a:pt x="504" y="315"/>
                  </a:cubicBezTo>
                  <a:cubicBezTo>
                    <a:pt x="414" y="263"/>
                    <a:pt x="414" y="263"/>
                    <a:pt x="414" y="263"/>
                  </a:cubicBezTo>
                  <a:cubicBezTo>
                    <a:pt x="409" y="260"/>
                    <a:pt x="402" y="264"/>
                    <a:pt x="402" y="270"/>
                  </a:cubicBezTo>
                  <a:lnTo>
                    <a:pt x="402" y="299"/>
                  </a:lnTo>
                  <a:close/>
                </a:path>
              </a:pathLst>
            </a:custGeom>
            <a:solidFill>
              <a:srgbClr val="00A8D6"/>
            </a:solidFill>
            <a:ln>
              <a:noFill/>
            </a:ln>
            <a:effectLst>
              <a:outerShdw blurRad="38100" dist="25400" dir="5400000" algn="t" rotWithShape="0">
                <a:prstClr val="black">
                  <a:alpha val="60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p:cNvGrpSpPr/>
          <p:nvPr/>
        </p:nvGrpSpPr>
        <p:grpSpPr>
          <a:xfrm>
            <a:off x="7348005" y="1388625"/>
            <a:ext cx="2231497" cy="4741333"/>
            <a:chOff x="7348005" y="1388625"/>
            <a:chExt cx="2231497" cy="4741333"/>
          </a:xfrm>
        </p:grpSpPr>
        <p:sp>
          <p:nvSpPr>
            <p:cNvPr id="63" name="Rectangle: Rounded Corners 62"/>
            <p:cNvSpPr/>
            <p:nvPr/>
          </p:nvSpPr>
          <p:spPr bwMode="auto">
            <a:xfrm>
              <a:off x="7352770" y="1388625"/>
              <a:ext cx="2226732" cy="4741333"/>
            </a:xfrm>
            <a:prstGeom prst="roundRect">
              <a:avLst>
                <a:gd name="adj" fmla="val 2199"/>
              </a:avLst>
            </a:prstGeom>
            <a:solidFill>
              <a:srgbClr val="006FC8"/>
            </a:solidFill>
            <a:ln>
              <a:noFill/>
              <a:headEnd type="none" w="med" len="med"/>
              <a:tailEnd type="none" w="med" len="med"/>
            </a:ln>
            <a:effectLst>
              <a:outerShdw blurRad="152400" dist="1016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66" name="TextBox 65"/>
            <p:cNvSpPr txBox="1"/>
            <p:nvPr/>
          </p:nvSpPr>
          <p:spPr>
            <a:xfrm>
              <a:off x="7352771" y="1528350"/>
              <a:ext cx="2226731"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bg1"/>
                  </a:solidFill>
                  <a:latin typeface="+mj-lt"/>
                </a:rPr>
                <a:t>RECOVER</a:t>
              </a:r>
            </a:p>
          </p:txBody>
        </p:sp>
        <p:sp>
          <p:nvSpPr>
            <p:cNvPr id="71" name="TextBox 70"/>
            <p:cNvSpPr txBox="1"/>
            <p:nvPr/>
          </p:nvSpPr>
          <p:spPr>
            <a:xfrm>
              <a:off x="7350388" y="3465673"/>
              <a:ext cx="2226731" cy="849463"/>
            </a:xfrm>
            <a:prstGeom prst="rect">
              <a:avLst/>
            </a:prstGeom>
            <a:noFill/>
          </p:spPr>
          <p:txBody>
            <a:bodyPr wrap="square" lIns="91440" tIns="146304" rIns="91440" bIns="146304" rtlCol="0">
              <a:spAutoFit/>
            </a:bodyPr>
            <a:lstStyle/>
            <a:p>
              <a:pPr algn="ctr">
                <a:lnSpc>
                  <a:spcPct val="90000"/>
                </a:lnSpc>
                <a:spcAft>
                  <a:spcPts val="600"/>
                </a:spcAft>
              </a:pPr>
              <a:r>
                <a:rPr lang="en-US" sz="2000" dirty="0">
                  <a:solidFill>
                    <a:schemeClr val="bg1"/>
                  </a:solidFill>
                </a:rPr>
                <a:t>Employee Resources</a:t>
              </a:r>
            </a:p>
          </p:txBody>
        </p:sp>
        <p:sp>
          <p:nvSpPr>
            <p:cNvPr id="76" name="TextBox 75"/>
            <p:cNvSpPr txBox="1"/>
            <p:nvPr/>
          </p:nvSpPr>
          <p:spPr>
            <a:xfrm>
              <a:off x="7348005" y="4302465"/>
              <a:ext cx="2226731" cy="1625060"/>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Segoe UI Semilight" panose="020B0402040204020203" pitchFamily="34" charset="0"/>
                  <a:cs typeface="Segoe UI Semilight" panose="020B0402040204020203" pitchFamily="34" charset="0"/>
                </a:rPr>
                <a:t>Live agents do not need to attend to the repetitive, simpler tasks. This frees their time for more in-depth calls.</a:t>
              </a:r>
            </a:p>
          </p:txBody>
        </p:sp>
        <p:sp>
          <p:nvSpPr>
            <p:cNvPr id="98" name="Oval 97"/>
            <p:cNvSpPr/>
            <p:nvPr/>
          </p:nvSpPr>
          <p:spPr bwMode="auto">
            <a:xfrm>
              <a:off x="7834340" y="2211614"/>
              <a:ext cx="1254059" cy="1254059"/>
            </a:xfrm>
            <a:prstGeom prst="ellipse">
              <a:avLst/>
            </a:prstGeom>
            <a:solidFill>
              <a:schemeClr val="bg1"/>
            </a:solidFill>
            <a:ln>
              <a:noFill/>
              <a:headEnd type="none" w="med" len="med"/>
              <a:tailEnd type="none" w="med" len="med"/>
            </a:ln>
            <a:effectLst>
              <a:innerShdw blurRad="101600" dist="127000" dir="16200000">
                <a:prstClr val="black">
                  <a:alpha val="3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p:cNvGrpSpPr/>
            <p:nvPr/>
          </p:nvGrpSpPr>
          <p:grpSpPr>
            <a:xfrm>
              <a:off x="8003388" y="2465819"/>
              <a:ext cx="836453" cy="745649"/>
              <a:chOff x="6965951" y="649287"/>
              <a:chExt cx="760412" cy="677863"/>
            </a:xfrm>
            <a:solidFill>
              <a:srgbClr val="006FC8"/>
            </a:solidFill>
          </p:grpSpPr>
          <p:sp>
            <p:nvSpPr>
              <p:cNvPr id="35" name="Freeform 19"/>
              <p:cNvSpPr>
                <a:spLocks/>
              </p:cNvSpPr>
              <p:nvPr/>
            </p:nvSpPr>
            <p:spPr bwMode="auto">
              <a:xfrm>
                <a:off x="6965951" y="649287"/>
                <a:ext cx="760412" cy="677863"/>
              </a:xfrm>
              <a:custGeom>
                <a:avLst/>
                <a:gdLst>
                  <a:gd name="T0" fmla="*/ 3 w 520"/>
                  <a:gd name="T1" fmla="*/ 235 h 464"/>
                  <a:gd name="T2" fmla="*/ 63 w 520"/>
                  <a:gd name="T3" fmla="*/ 296 h 464"/>
                  <a:gd name="T4" fmla="*/ 70 w 520"/>
                  <a:gd name="T5" fmla="*/ 296 h 464"/>
                  <a:gd name="T6" fmla="*/ 131 w 520"/>
                  <a:gd name="T7" fmla="*/ 235 h 464"/>
                  <a:gd name="T8" fmla="*/ 127 w 520"/>
                  <a:gd name="T9" fmla="*/ 227 h 464"/>
                  <a:gd name="T10" fmla="*/ 78 w 520"/>
                  <a:gd name="T11" fmla="*/ 227 h 464"/>
                  <a:gd name="T12" fmla="*/ 287 w 520"/>
                  <a:gd name="T13" fmla="*/ 22 h 464"/>
                  <a:gd name="T14" fmla="*/ 498 w 520"/>
                  <a:gd name="T15" fmla="*/ 233 h 464"/>
                  <a:gd name="T16" fmla="*/ 287 w 520"/>
                  <a:gd name="T17" fmla="*/ 442 h 464"/>
                  <a:gd name="T18" fmla="*/ 92 w 520"/>
                  <a:gd name="T19" fmla="*/ 306 h 464"/>
                  <a:gd name="T20" fmla="*/ 83 w 520"/>
                  <a:gd name="T21" fmla="*/ 315 h 464"/>
                  <a:gd name="T22" fmla="*/ 74 w 520"/>
                  <a:gd name="T23" fmla="*/ 324 h 464"/>
                  <a:gd name="T24" fmla="*/ 287 w 520"/>
                  <a:gd name="T25" fmla="*/ 464 h 464"/>
                  <a:gd name="T26" fmla="*/ 520 w 520"/>
                  <a:gd name="T27" fmla="*/ 233 h 464"/>
                  <a:gd name="T28" fmla="*/ 287 w 520"/>
                  <a:gd name="T29" fmla="*/ 0 h 464"/>
                  <a:gd name="T30" fmla="*/ 56 w 520"/>
                  <a:gd name="T31" fmla="*/ 227 h 464"/>
                  <a:gd name="T32" fmla="*/ 7 w 520"/>
                  <a:gd name="T33" fmla="*/ 227 h 464"/>
                  <a:gd name="T34" fmla="*/ 3 w 520"/>
                  <a:gd name="T35" fmla="*/ 23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0" h="464">
                    <a:moveTo>
                      <a:pt x="3" y="235"/>
                    </a:moveTo>
                    <a:cubicBezTo>
                      <a:pt x="63" y="296"/>
                      <a:pt x="63" y="296"/>
                      <a:pt x="63" y="296"/>
                    </a:cubicBezTo>
                    <a:cubicBezTo>
                      <a:pt x="65" y="298"/>
                      <a:pt x="68" y="298"/>
                      <a:pt x="70" y="296"/>
                    </a:cubicBezTo>
                    <a:cubicBezTo>
                      <a:pt x="131" y="235"/>
                      <a:pt x="131" y="235"/>
                      <a:pt x="131" y="235"/>
                    </a:cubicBezTo>
                    <a:cubicBezTo>
                      <a:pt x="134" y="232"/>
                      <a:pt x="131" y="227"/>
                      <a:pt x="127" y="227"/>
                    </a:cubicBezTo>
                    <a:cubicBezTo>
                      <a:pt x="78" y="227"/>
                      <a:pt x="78" y="227"/>
                      <a:pt x="78" y="227"/>
                    </a:cubicBezTo>
                    <a:cubicBezTo>
                      <a:pt x="82" y="112"/>
                      <a:pt x="173" y="22"/>
                      <a:pt x="287" y="22"/>
                    </a:cubicBezTo>
                    <a:cubicBezTo>
                      <a:pt x="405" y="22"/>
                      <a:pt x="498" y="115"/>
                      <a:pt x="498" y="233"/>
                    </a:cubicBezTo>
                    <a:cubicBezTo>
                      <a:pt x="498" y="349"/>
                      <a:pt x="405" y="442"/>
                      <a:pt x="287" y="442"/>
                    </a:cubicBezTo>
                    <a:cubicBezTo>
                      <a:pt x="197" y="442"/>
                      <a:pt x="121" y="386"/>
                      <a:pt x="92" y="306"/>
                    </a:cubicBezTo>
                    <a:cubicBezTo>
                      <a:pt x="83" y="315"/>
                      <a:pt x="83" y="315"/>
                      <a:pt x="83" y="315"/>
                    </a:cubicBezTo>
                    <a:cubicBezTo>
                      <a:pt x="74" y="324"/>
                      <a:pt x="74" y="324"/>
                      <a:pt x="74" y="324"/>
                    </a:cubicBezTo>
                    <a:cubicBezTo>
                      <a:pt x="109" y="406"/>
                      <a:pt x="192" y="464"/>
                      <a:pt x="287" y="464"/>
                    </a:cubicBezTo>
                    <a:cubicBezTo>
                      <a:pt x="416" y="464"/>
                      <a:pt x="520" y="361"/>
                      <a:pt x="520" y="233"/>
                    </a:cubicBezTo>
                    <a:cubicBezTo>
                      <a:pt x="520" y="102"/>
                      <a:pt x="418" y="0"/>
                      <a:pt x="287" y="0"/>
                    </a:cubicBezTo>
                    <a:cubicBezTo>
                      <a:pt x="161" y="0"/>
                      <a:pt x="59" y="101"/>
                      <a:pt x="56" y="227"/>
                    </a:cubicBezTo>
                    <a:cubicBezTo>
                      <a:pt x="7" y="227"/>
                      <a:pt x="7" y="227"/>
                      <a:pt x="7" y="227"/>
                    </a:cubicBezTo>
                    <a:cubicBezTo>
                      <a:pt x="2" y="227"/>
                      <a:pt x="0" y="232"/>
                      <a:pt x="3" y="235"/>
                    </a:cubicBezTo>
                    <a:close/>
                  </a:path>
                </a:pathLst>
              </a:custGeom>
              <a:grpFill/>
              <a:ln>
                <a:noFill/>
              </a:ln>
              <a:effectLst>
                <a:outerShdw blurRad="38100" dist="25400" dir="5400000" algn="t" rotWithShape="0">
                  <a:prstClr val="black">
                    <a:alpha val="6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noEditPoints="1"/>
              </p:cNvSpPr>
              <p:nvPr/>
            </p:nvSpPr>
            <p:spPr bwMode="auto">
              <a:xfrm>
                <a:off x="7254875" y="776288"/>
                <a:ext cx="284162" cy="387350"/>
              </a:xfrm>
              <a:custGeom>
                <a:avLst/>
                <a:gdLst>
                  <a:gd name="T0" fmla="*/ 155 w 194"/>
                  <a:gd name="T1" fmla="*/ 60 h 265"/>
                  <a:gd name="T2" fmla="*/ 96 w 194"/>
                  <a:gd name="T3" fmla="*/ 119 h 265"/>
                  <a:gd name="T4" fmla="*/ 36 w 194"/>
                  <a:gd name="T5" fmla="*/ 60 h 265"/>
                  <a:gd name="T6" fmla="*/ 96 w 194"/>
                  <a:gd name="T7" fmla="*/ 0 h 265"/>
                  <a:gd name="T8" fmla="*/ 155 w 194"/>
                  <a:gd name="T9" fmla="*/ 60 h 265"/>
                  <a:gd name="T10" fmla="*/ 185 w 194"/>
                  <a:gd name="T11" fmla="*/ 155 h 265"/>
                  <a:gd name="T12" fmla="*/ 143 w 194"/>
                  <a:gd name="T13" fmla="*/ 128 h 265"/>
                  <a:gd name="T14" fmla="*/ 96 w 194"/>
                  <a:gd name="T15" fmla="*/ 143 h 265"/>
                  <a:gd name="T16" fmla="*/ 49 w 194"/>
                  <a:gd name="T17" fmla="*/ 129 h 265"/>
                  <a:gd name="T18" fmla="*/ 9 w 194"/>
                  <a:gd name="T19" fmla="*/ 155 h 265"/>
                  <a:gd name="T20" fmla="*/ 0 w 194"/>
                  <a:gd name="T21" fmla="*/ 177 h 265"/>
                  <a:gd name="T22" fmla="*/ 0 w 194"/>
                  <a:gd name="T23" fmla="*/ 254 h 265"/>
                  <a:gd name="T24" fmla="*/ 8 w 194"/>
                  <a:gd name="T25" fmla="*/ 265 h 265"/>
                  <a:gd name="T26" fmla="*/ 186 w 194"/>
                  <a:gd name="T27" fmla="*/ 265 h 265"/>
                  <a:gd name="T28" fmla="*/ 194 w 194"/>
                  <a:gd name="T29" fmla="*/ 254 h 265"/>
                  <a:gd name="T30" fmla="*/ 194 w 194"/>
                  <a:gd name="T31" fmla="*/ 177 h 265"/>
                  <a:gd name="T32" fmla="*/ 185 w 194"/>
                  <a:gd name="T33" fmla="*/ 15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265">
                    <a:moveTo>
                      <a:pt x="155" y="60"/>
                    </a:moveTo>
                    <a:cubicBezTo>
                      <a:pt x="155" y="92"/>
                      <a:pt x="128" y="119"/>
                      <a:pt x="96" y="119"/>
                    </a:cubicBezTo>
                    <a:cubicBezTo>
                      <a:pt x="63" y="119"/>
                      <a:pt x="36" y="92"/>
                      <a:pt x="36" y="60"/>
                    </a:cubicBezTo>
                    <a:cubicBezTo>
                      <a:pt x="36" y="27"/>
                      <a:pt x="63" y="0"/>
                      <a:pt x="96" y="0"/>
                    </a:cubicBezTo>
                    <a:cubicBezTo>
                      <a:pt x="128" y="0"/>
                      <a:pt x="155" y="27"/>
                      <a:pt x="155" y="60"/>
                    </a:cubicBezTo>
                    <a:close/>
                    <a:moveTo>
                      <a:pt x="185" y="155"/>
                    </a:moveTo>
                    <a:cubicBezTo>
                      <a:pt x="143" y="128"/>
                      <a:pt x="143" y="128"/>
                      <a:pt x="143" y="128"/>
                    </a:cubicBezTo>
                    <a:cubicBezTo>
                      <a:pt x="130" y="137"/>
                      <a:pt x="113" y="143"/>
                      <a:pt x="96" y="143"/>
                    </a:cubicBezTo>
                    <a:cubicBezTo>
                      <a:pt x="79" y="143"/>
                      <a:pt x="63" y="138"/>
                      <a:pt x="49" y="129"/>
                    </a:cubicBezTo>
                    <a:cubicBezTo>
                      <a:pt x="9" y="155"/>
                      <a:pt x="9" y="155"/>
                      <a:pt x="9" y="155"/>
                    </a:cubicBezTo>
                    <a:cubicBezTo>
                      <a:pt x="3" y="159"/>
                      <a:pt x="0" y="168"/>
                      <a:pt x="0" y="177"/>
                    </a:cubicBezTo>
                    <a:cubicBezTo>
                      <a:pt x="0" y="254"/>
                      <a:pt x="0" y="254"/>
                      <a:pt x="0" y="254"/>
                    </a:cubicBezTo>
                    <a:cubicBezTo>
                      <a:pt x="0" y="260"/>
                      <a:pt x="3" y="265"/>
                      <a:pt x="8" y="265"/>
                    </a:cubicBezTo>
                    <a:cubicBezTo>
                      <a:pt x="186" y="265"/>
                      <a:pt x="186" y="265"/>
                      <a:pt x="186" y="265"/>
                    </a:cubicBezTo>
                    <a:cubicBezTo>
                      <a:pt x="191" y="265"/>
                      <a:pt x="194" y="260"/>
                      <a:pt x="194" y="254"/>
                    </a:cubicBezTo>
                    <a:cubicBezTo>
                      <a:pt x="194" y="177"/>
                      <a:pt x="194" y="177"/>
                      <a:pt x="194" y="177"/>
                    </a:cubicBezTo>
                    <a:cubicBezTo>
                      <a:pt x="194" y="168"/>
                      <a:pt x="191" y="159"/>
                      <a:pt x="185" y="155"/>
                    </a:cubicBezTo>
                    <a:close/>
                  </a:path>
                </a:pathLst>
              </a:custGeom>
              <a:grpFill/>
              <a:ln>
                <a:noFill/>
              </a:ln>
              <a:effectLst>
                <a:outerShdw blurRad="38100" dist="25400" dir="5400000" algn="t" rotWithShape="0">
                  <a:prstClr val="black">
                    <a:alpha val="6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3" name="Group 42"/>
          <p:cNvGrpSpPr/>
          <p:nvPr/>
        </p:nvGrpSpPr>
        <p:grpSpPr>
          <a:xfrm>
            <a:off x="4993744" y="1388625"/>
            <a:ext cx="2231497" cy="4741333"/>
            <a:chOff x="4993744" y="1388625"/>
            <a:chExt cx="2231497" cy="4741333"/>
          </a:xfrm>
        </p:grpSpPr>
        <p:sp>
          <p:nvSpPr>
            <p:cNvPr id="62" name="Rectangle: Rounded Corners 61"/>
            <p:cNvSpPr/>
            <p:nvPr/>
          </p:nvSpPr>
          <p:spPr bwMode="auto">
            <a:xfrm>
              <a:off x="4998508" y="1388625"/>
              <a:ext cx="2226732" cy="4741333"/>
            </a:xfrm>
            <a:prstGeom prst="roundRect">
              <a:avLst>
                <a:gd name="adj" fmla="val 2199"/>
              </a:avLst>
            </a:prstGeom>
            <a:solidFill>
              <a:srgbClr val="0086AD"/>
            </a:solidFill>
            <a:ln>
              <a:noFill/>
              <a:headEnd type="none" w="med" len="med"/>
              <a:tailEnd type="none" w="med" len="med"/>
            </a:ln>
            <a:effectLst>
              <a:outerShdw blurRad="152400" dist="1016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65" name="TextBox 64"/>
            <p:cNvSpPr txBox="1"/>
            <p:nvPr/>
          </p:nvSpPr>
          <p:spPr>
            <a:xfrm>
              <a:off x="4998510" y="1528350"/>
              <a:ext cx="2226731"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bg1"/>
                  </a:solidFill>
                  <a:latin typeface="+mj-lt"/>
                </a:rPr>
                <a:t>REDUCE</a:t>
              </a:r>
            </a:p>
          </p:txBody>
        </p:sp>
        <p:sp>
          <p:nvSpPr>
            <p:cNvPr id="70" name="TextBox 69"/>
            <p:cNvSpPr txBox="1"/>
            <p:nvPr/>
          </p:nvSpPr>
          <p:spPr>
            <a:xfrm>
              <a:off x="4996127" y="3465673"/>
              <a:ext cx="2226731"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Response</a:t>
              </a:r>
              <a:br>
                <a:rPr lang="en-US" sz="2000" dirty="0">
                  <a:solidFill>
                    <a:schemeClr val="bg1"/>
                  </a:solidFill>
                </a:rPr>
              </a:br>
              <a:r>
                <a:rPr lang="en-US" sz="2000" dirty="0">
                  <a:solidFill>
                    <a:schemeClr val="bg1"/>
                  </a:solidFill>
                </a:rPr>
                <a:t>Time</a:t>
              </a:r>
            </a:p>
          </p:txBody>
        </p:sp>
        <p:sp>
          <p:nvSpPr>
            <p:cNvPr id="75" name="TextBox 74"/>
            <p:cNvSpPr txBox="1"/>
            <p:nvPr/>
          </p:nvSpPr>
          <p:spPr>
            <a:xfrm>
              <a:off x="4993744" y="4302465"/>
              <a:ext cx="2226731" cy="1625060"/>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Segoe UI Semilight" panose="020B0402040204020203" pitchFamily="34" charset="0"/>
                  <a:cs typeface="Segoe UI Semilight" panose="020B0402040204020203" pitchFamily="34" charset="0"/>
                </a:rPr>
                <a:t>Call Center Automation is able to access systems and files quickly and relay the requested information</a:t>
              </a:r>
            </a:p>
          </p:txBody>
        </p:sp>
        <p:sp>
          <p:nvSpPr>
            <p:cNvPr id="97" name="Oval 96"/>
            <p:cNvSpPr/>
            <p:nvPr/>
          </p:nvSpPr>
          <p:spPr bwMode="auto">
            <a:xfrm>
              <a:off x="5562360" y="2211614"/>
              <a:ext cx="1254059" cy="1254059"/>
            </a:xfrm>
            <a:prstGeom prst="ellipse">
              <a:avLst/>
            </a:prstGeom>
            <a:solidFill>
              <a:schemeClr val="bg1"/>
            </a:solidFill>
            <a:ln>
              <a:noFill/>
              <a:headEnd type="none" w="med" len="med"/>
              <a:tailEnd type="none" w="med" len="med"/>
            </a:ln>
            <a:effectLst>
              <a:innerShdw blurRad="101600" dist="127000" dir="16200000">
                <a:prstClr val="black">
                  <a:alpha val="3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p:cNvGrpSpPr/>
            <p:nvPr/>
          </p:nvGrpSpPr>
          <p:grpSpPr>
            <a:xfrm>
              <a:off x="5777630" y="2522319"/>
              <a:ext cx="823519" cy="632649"/>
              <a:chOff x="5740401" y="2397125"/>
              <a:chExt cx="1458913" cy="1120775"/>
            </a:xfrm>
          </p:grpSpPr>
          <p:sp>
            <p:nvSpPr>
              <p:cNvPr id="29" name="Freeform 14"/>
              <p:cNvSpPr>
                <a:spLocks/>
              </p:cNvSpPr>
              <p:nvPr/>
            </p:nvSpPr>
            <p:spPr bwMode="auto">
              <a:xfrm>
                <a:off x="5740401" y="2397125"/>
                <a:ext cx="1458913" cy="1120775"/>
              </a:xfrm>
              <a:custGeom>
                <a:avLst/>
                <a:gdLst>
                  <a:gd name="T0" fmla="*/ 501 w 1001"/>
                  <a:gd name="T1" fmla="*/ 0 h 770"/>
                  <a:gd name="T2" fmla="*/ 0 w 1001"/>
                  <a:gd name="T3" fmla="*/ 363 h 770"/>
                  <a:gd name="T4" fmla="*/ 115 w 1001"/>
                  <a:gd name="T5" fmla="*/ 594 h 770"/>
                  <a:gd name="T6" fmla="*/ 0 w 1001"/>
                  <a:gd name="T7" fmla="*/ 770 h 770"/>
                  <a:gd name="T8" fmla="*/ 267 w 1001"/>
                  <a:gd name="T9" fmla="*/ 684 h 770"/>
                  <a:gd name="T10" fmla="*/ 501 w 1001"/>
                  <a:gd name="T11" fmla="*/ 725 h 770"/>
                  <a:gd name="T12" fmla="*/ 1001 w 1001"/>
                  <a:gd name="T13" fmla="*/ 363 h 770"/>
                  <a:gd name="T14" fmla="*/ 501 w 1001"/>
                  <a:gd name="T15" fmla="*/ 0 h 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1" h="770">
                    <a:moveTo>
                      <a:pt x="501" y="0"/>
                    </a:moveTo>
                    <a:cubicBezTo>
                      <a:pt x="224" y="0"/>
                      <a:pt x="0" y="162"/>
                      <a:pt x="0" y="363"/>
                    </a:cubicBezTo>
                    <a:cubicBezTo>
                      <a:pt x="0" y="451"/>
                      <a:pt x="43" y="531"/>
                      <a:pt x="115" y="594"/>
                    </a:cubicBezTo>
                    <a:cubicBezTo>
                      <a:pt x="108" y="660"/>
                      <a:pt x="64" y="718"/>
                      <a:pt x="0" y="770"/>
                    </a:cubicBezTo>
                    <a:cubicBezTo>
                      <a:pt x="103" y="752"/>
                      <a:pt x="200" y="729"/>
                      <a:pt x="267" y="684"/>
                    </a:cubicBezTo>
                    <a:cubicBezTo>
                      <a:pt x="337" y="710"/>
                      <a:pt x="416" y="725"/>
                      <a:pt x="501" y="725"/>
                    </a:cubicBezTo>
                    <a:cubicBezTo>
                      <a:pt x="777" y="725"/>
                      <a:pt x="1001" y="563"/>
                      <a:pt x="1001" y="363"/>
                    </a:cubicBezTo>
                    <a:cubicBezTo>
                      <a:pt x="1001" y="162"/>
                      <a:pt x="777" y="0"/>
                      <a:pt x="501" y="0"/>
                    </a:cubicBezTo>
                    <a:close/>
                  </a:path>
                </a:pathLst>
              </a:custGeom>
              <a:solidFill>
                <a:srgbClr val="0086AD"/>
              </a:solidFill>
              <a:ln>
                <a:noFill/>
              </a:ln>
              <a:effectLst>
                <a:outerShdw blurRad="38100" dist="25400" dir="5400000" algn="t" rotWithShape="0">
                  <a:prstClr val="black">
                    <a:alpha val="6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p:cNvSpPr>
              <p:nvPr/>
            </p:nvSpPr>
            <p:spPr bwMode="auto">
              <a:xfrm>
                <a:off x="6138863" y="2657475"/>
                <a:ext cx="663575" cy="476250"/>
              </a:xfrm>
              <a:custGeom>
                <a:avLst/>
                <a:gdLst>
                  <a:gd name="T0" fmla="*/ 291 w 456"/>
                  <a:gd name="T1" fmla="*/ 87 h 327"/>
                  <a:gd name="T2" fmla="*/ 163 w 456"/>
                  <a:gd name="T3" fmla="*/ 87 h 327"/>
                  <a:gd name="T4" fmla="*/ 163 w 456"/>
                  <a:gd name="T5" fmla="*/ 0 h 327"/>
                  <a:gd name="T6" fmla="*/ 0 w 456"/>
                  <a:gd name="T7" fmla="*/ 164 h 327"/>
                  <a:gd name="T8" fmla="*/ 163 w 456"/>
                  <a:gd name="T9" fmla="*/ 327 h 327"/>
                  <a:gd name="T10" fmla="*/ 163 w 456"/>
                  <a:gd name="T11" fmla="*/ 241 h 327"/>
                  <a:gd name="T12" fmla="*/ 291 w 456"/>
                  <a:gd name="T13" fmla="*/ 241 h 327"/>
                  <a:gd name="T14" fmla="*/ 310 w 456"/>
                  <a:gd name="T15" fmla="*/ 241 h 327"/>
                  <a:gd name="T16" fmla="*/ 456 w 456"/>
                  <a:gd name="T17" fmla="*/ 327 h 327"/>
                  <a:gd name="T18" fmla="*/ 291 w 456"/>
                  <a:gd name="T19" fmla="*/ 8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327">
                    <a:moveTo>
                      <a:pt x="291" y="87"/>
                    </a:moveTo>
                    <a:cubicBezTo>
                      <a:pt x="163" y="87"/>
                      <a:pt x="163" y="87"/>
                      <a:pt x="163" y="87"/>
                    </a:cubicBezTo>
                    <a:cubicBezTo>
                      <a:pt x="163" y="0"/>
                      <a:pt x="163" y="0"/>
                      <a:pt x="163" y="0"/>
                    </a:cubicBezTo>
                    <a:cubicBezTo>
                      <a:pt x="0" y="164"/>
                      <a:pt x="0" y="164"/>
                      <a:pt x="0" y="164"/>
                    </a:cubicBezTo>
                    <a:cubicBezTo>
                      <a:pt x="163" y="327"/>
                      <a:pt x="163" y="327"/>
                      <a:pt x="163" y="327"/>
                    </a:cubicBezTo>
                    <a:cubicBezTo>
                      <a:pt x="163" y="241"/>
                      <a:pt x="163" y="241"/>
                      <a:pt x="163" y="241"/>
                    </a:cubicBezTo>
                    <a:cubicBezTo>
                      <a:pt x="291" y="241"/>
                      <a:pt x="291" y="241"/>
                      <a:pt x="291" y="241"/>
                    </a:cubicBezTo>
                    <a:cubicBezTo>
                      <a:pt x="291" y="241"/>
                      <a:pt x="304" y="241"/>
                      <a:pt x="310" y="241"/>
                    </a:cubicBezTo>
                    <a:cubicBezTo>
                      <a:pt x="367" y="241"/>
                      <a:pt x="419" y="274"/>
                      <a:pt x="456" y="327"/>
                    </a:cubicBezTo>
                    <a:cubicBezTo>
                      <a:pt x="445" y="192"/>
                      <a:pt x="376" y="87"/>
                      <a:pt x="291"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4" name="Group 43"/>
          <p:cNvGrpSpPr/>
          <p:nvPr/>
        </p:nvGrpSpPr>
        <p:grpSpPr>
          <a:xfrm>
            <a:off x="2639477" y="1388625"/>
            <a:ext cx="2231501" cy="4741333"/>
            <a:chOff x="2639477" y="1388625"/>
            <a:chExt cx="2231501" cy="4741333"/>
          </a:xfrm>
        </p:grpSpPr>
        <p:sp>
          <p:nvSpPr>
            <p:cNvPr id="61" name="Rectangle: Rounded Corners 60"/>
            <p:cNvSpPr/>
            <p:nvPr/>
          </p:nvSpPr>
          <p:spPr bwMode="auto">
            <a:xfrm>
              <a:off x="2644246" y="1388625"/>
              <a:ext cx="2226732" cy="4741333"/>
            </a:xfrm>
            <a:prstGeom prst="roundRect">
              <a:avLst>
                <a:gd name="adj" fmla="val 2199"/>
              </a:avLst>
            </a:prstGeom>
            <a:solidFill>
              <a:srgbClr val="005291"/>
            </a:solidFill>
            <a:ln>
              <a:noFill/>
              <a:headEnd type="none" w="med" len="med"/>
              <a:tailEnd type="none" w="med" len="med"/>
            </a:ln>
            <a:effectLst>
              <a:outerShdw blurRad="152400" dist="1016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64" name="TextBox 63"/>
            <p:cNvSpPr txBox="1"/>
            <p:nvPr/>
          </p:nvSpPr>
          <p:spPr>
            <a:xfrm>
              <a:off x="2644243" y="1528350"/>
              <a:ext cx="2226731"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bg1"/>
                  </a:solidFill>
                  <a:latin typeface="+mj-lt"/>
                </a:rPr>
                <a:t>IMPROVE</a:t>
              </a:r>
            </a:p>
          </p:txBody>
        </p:sp>
        <p:sp>
          <p:nvSpPr>
            <p:cNvPr id="69" name="TextBox 68"/>
            <p:cNvSpPr txBox="1"/>
            <p:nvPr/>
          </p:nvSpPr>
          <p:spPr>
            <a:xfrm>
              <a:off x="2641860" y="3465673"/>
              <a:ext cx="2226731" cy="849463"/>
            </a:xfrm>
            <a:prstGeom prst="rect">
              <a:avLst/>
            </a:prstGeom>
            <a:noFill/>
          </p:spPr>
          <p:txBody>
            <a:bodyPr wrap="square" lIns="91440" tIns="146304" rIns="91440" bIns="146304" rtlCol="0">
              <a:spAutoFit/>
            </a:bodyPr>
            <a:lstStyle/>
            <a:p>
              <a:pPr algn="ctr">
                <a:lnSpc>
                  <a:spcPct val="90000"/>
                </a:lnSpc>
                <a:spcAft>
                  <a:spcPts val="600"/>
                </a:spcAft>
              </a:pPr>
              <a:r>
                <a:rPr lang="en-US" sz="2000" dirty="0">
                  <a:solidFill>
                    <a:schemeClr val="bg1"/>
                  </a:solidFill>
                </a:rPr>
                <a:t>Customer Satisfaction</a:t>
              </a:r>
            </a:p>
          </p:txBody>
        </p:sp>
        <p:sp>
          <p:nvSpPr>
            <p:cNvPr id="74" name="TextBox 73"/>
            <p:cNvSpPr txBox="1"/>
            <p:nvPr/>
          </p:nvSpPr>
          <p:spPr>
            <a:xfrm>
              <a:off x="2639477" y="4302465"/>
              <a:ext cx="2226731" cy="1625060"/>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Segoe UI Semilight" panose="020B0402040204020203" pitchFamily="34" charset="0"/>
                  <a:cs typeface="Segoe UI Semilight" panose="020B0402040204020203" pitchFamily="34" charset="0"/>
                </a:rPr>
                <a:t>Customers can access their information or account status at their convenience and quickly.</a:t>
              </a:r>
            </a:p>
          </p:txBody>
        </p:sp>
        <p:sp>
          <p:nvSpPr>
            <p:cNvPr id="96" name="Oval 95"/>
            <p:cNvSpPr/>
            <p:nvPr/>
          </p:nvSpPr>
          <p:spPr bwMode="auto">
            <a:xfrm>
              <a:off x="3130583" y="2211614"/>
              <a:ext cx="1254059" cy="1254059"/>
            </a:xfrm>
            <a:prstGeom prst="ellipse">
              <a:avLst/>
            </a:prstGeom>
            <a:solidFill>
              <a:schemeClr val="bg1"/>
            </a:solidFill>
            <a:ln>
              <a:noFill/>
              <a:headEnd type="none" w="med" len="med"/>
              <a:tailEnd type="none" w="med" len="med"/>
            </a:ln>
            <a:effectLst>
              <a:innerShdw blurRad="101600" dist="127000" dir="16200000">
                <a:prstClr val="black">
                  <a:alpha val="3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3425103" y="2473671"/>
              <a:ext cx="665018" cy="618631"/>
              <a:chOff x="8228013" y="1719263"/>
              <a:chExt cx="1254125" cy="1190625"/>
            </a:xfrm>
            <a:solidFill>
              <a:srgbClr val="005291"/>
            </a:solidFill>
          </p:grpSpPr>
          <p:sp>
            <p:nvSpPr>
              <p:cNvPr id="24" name="Freeform 9"/>
              <p:cNvSpPr>
                <a:spLocks/>
              </p:cNvSpPr>
              <p:nvPr/>
            </p:nvSpPr>
            <p:spPr bwMode="auto">
              <a:xfrm>
                <a:off x="8580438" y="1719263"/>
                <a:ext cx="901700" cy="1190625"/>
              </a:xfrm>
              <a:custGeom>
                <a:avLst/>
                <a:gdLst>
                  <a:gd name="T0" fmla="*/ 6 w 618"/>
                  <a:gd name="T1" fmla="*/ 376 h 818"/>
                  <a:gd name="T2" fmla="*/ 68 w 618"/>
                  <a:gd name="T3" fmla="*/ 287 h 818"/>
                  <a:gd name="T4" fmla="*/ 189 w 618"/>
                  <a:gd name="T5" fmla="*/ 205 h 818"/>
                  <a:gd name="T6" fmla="*/ 280 w 618"/>
                  <a:gd name="T7" fmla="*/ 120 h 818"/>
                  <a:gd name="T8" fmla="*/ 324 w 618"/>
                  <a:gd name="T9" fmla="*/ 35 h 818"/>
                  <a:gd name="T10" fmla="*/ 358 w 618"/>
                  <a:gd name="T11" fmla="*/ 3 h 818"/>
                  <a:gd name="T12" fmla="*/ 393 w 618"/>
                  <a:gd name="T13" fmla="*/ 4 h 818"/>
                  <a:gd name="T14" fmla="*/ 418 w 618"/>
                  <a:gd name="T15" fmla="*/ 33 h 818"/>
                  <a:gd name="T16" fmla="*/ 416 w 618"/>
                  <a:gd name="T17" fmla="*/ 104 h 818"/>
                  <a:gd name="T18" fmla="*/ 388 w 618"/>
                  <a:gd name="T19" fmla="*/ 172 h 818"/>
                  <a:gd name="T20" fmla="*/ 358 w 618"/>
                  <a:gd name="T21" fmla="*/ 215 h 818"/>
                  <a:gd name="T22" fmla="*/ 337 w 618"/>
                  <a:gd name="T23" fmla="*/ 257 h 818"/>
                  <a:gd name="T24" fmla="*/ 311 w 618"/>
                  <a:gd name="T25" fmla="*/ 331 h 818"/>
                  <a:gd name="T26" fmla="*/ 592 w 618"/>
                  <a:gd name="T27" fmla="*/ 334 h 818"/>
                  <a:gd name="T28" fmla="*/ 615 w 618"/>
                  <a:gd name="T29" fmla="*/ 354 h 818"/>
                  <a:gd name="T30" fmla="*/ 617 w 618"/>
                  <a:gd name="T31" fmla="*/ 383 h 818"/>
                  <a:gd name="T32" fmla="*/ 607 w 618"/>
                  <a:gd name="T33" fmla="*/ 413 h 818"/>
                  <a:gd name="T34" fmla="*/ 592 w 618"/>
                  <a:gd name="T35" fmla="*/ 436 h 818"/>
                  <a:gd name="T36" fmla="*/ 571 w 618"/>
                  <a:gd name="T37" fmla="*/ 473 h 818"/>
                  <a:gd name="T38" fmla="*/ 563 w 618"/>
                  <a:gd name="T39" fmla="*/ 505 h 818"/>
                  <a:gd name="T40" fmla="*/ 560 w 618"/>
                  <a:gd name="T41" fmla="*/ 556 h 818"/>
                  <a:gd name="T42" fmla="*/ 545 w 618"/>
                  <a:gd name="T43" fmla="*/ 600 h 818"/>
                  <a:gd name="T44" fmla="*/ 513 w 618"/>
                  <a:gd name="T45" fmla="*/ 635 h 818"/>
                  <a:gd name="T46" fmla="*/ 494 w 618"/>
                  <a:gd name="T47" fmla="*/ 676 h 818"/>
                  <a:gd name="T48" fmla="*/ 488 w 618"/>
                  <a:gd name="T49" fmla="*/ 722 h 818"/>
                  <a:gd name="T50" fmla="*/ 456 w 618"/>
                  <a:gd name="T51" fmla="*/ 771 h 818"/>
                  <a:gd name="T52" fmla="*/ 397 w 618"/>
                  <a:gd name="T53" fmla="*/ 813 h 818"/>
                  <a:gd name="T54" fmla="*/ 317 w 618"/>
                  <a:gd name="T55" fmla="*/ 817 h 818"/>
                  <a:gd name="T56" fmla="*/ 207 w 618"/>
                  <a:gd name="T57" fmla="*/ 810 h 818"/>
                  <a:gd name="T58" fmla="*/ 94 w 618"/>
                  <a:gd name="T59" fmla="*/ 796 h 818"/>
                  <a:gd name="T60" fmla="*/ 18 w 618"/>
                  <a:gd name="T61" fmla="*/ 773 h 818"/>
                  <a:gd name="T62" fmla="*/ 0 w 618"/>
                  <a:gd name="T63" fmla="*/ 419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8" h="818">
                    <a:moveTo>
                      <a:pt x="0" y="419"/>
                    </a:moveTo>
                    <a:cubicBezTo>
                      <a:pt x="0" y="405"/>
                      <a:pt x="2" y="391"/>
                      <a:pt x="6" y="376"/>
                    </a:cubicBezTo>
                    <a:cubicBezTo>
                      <a:pt x="10" y="361"/>
                      <a:pt x="16" y="347"/>
                      <a:pt x="27" y="332"/>
                    </a:cubicBezTo>
                    <a:cubicBezTo>
                      <a:pt x="37" y="317"/>
                      <a:pt x="50" y="301"/>
                      <a:pt x="68" y="287"/>
                    </a:cubicBezTo>
                    <a:cubicBezTo>
                      <a:pt x="85" y="271"/>
                      <a:pt x="107" y="256"/>
                      <a:pt x="134" y="240"/>
                    </a:cubicBezTo>
                    <a:cubicBezTo>
                      <a:pt x="153" y="228"/>
                      <a:pt x="172" y="216"/>
                      <a:pt x="189" y="205"/>
                    </a:cubicBezTo>
                    <a:cubicBezTo>
                      <a:pt x="207" y="193"/>
                      <a:pt x="223" y="180"/>
                      <a:pt x="239" y="165"/>
                    </a:cubicBezTo>
                    <a:cubicBezTo>
                      <a:pt x="254" y="150"/>
                      <a:pt x="268" y="136"/>
                      <a:pt x="280" y="120"/>
                    </a:cubicBezTo>
                    <a:cubicBezTo>
                      <a:pt x="292" y="104"/>
                      <a:pt x="302" y="85"/>
                      <a:pt x="309" y="64"/>
                    </a:cubicBezTo>
                    <a:cubicBezTo>
                      <a:pt x="314" y="52"/>
                      <a:pt x="318" y="42"/>
                      <a:pt x="324" y="35"/>
                    </a:cubicBezTo>
                    <a:cubicBezTo>
                      <a:pt x="330" y="26"/>
                      <a:pt x="334" y="20"/>
                      <a:pt x="340" y="14"/>
                    </a:cubicBezTo>
                    <a:cubicBezTo>
                      <a:pt x="346" y="8"/>
                      <a:pt x="352" y="5"/>
                      <a:pt x="358" y="3"/>
                    </a:cubicBezTo>
                    <a:cubicBezTo>
                      <a:pt x="363" y="0"/>
                      <a:pt x="369" y="0"/>
                      <a:pt x="375" y="0"/>
                    </a:cubicBezTo>
                    <a:cubicBezTo>
                      <a:pt x="381" y="0"/>
                      <a:pt x="387" y="1"/>
                      <a:pt x="393" y="4"/>
                    </a:cubicBezTo>
                    <a:cubicBezTo>
                      <a:pt x="399" y="7"/>
                      <a:pt x="403" y="10"/>
                      <a:pt x="407" y="16"/>
                    </a:cubicBezTo>
                    <a:cubicBezTo>
                      <a:pt x="412" y="20"/>
                      <a:pt x="415" y="26"/>
                      <a:pt x="418" y="33"/>
                    </a:cubicBezTo>
                    <a:cubicBezTo>
                      <a:pt x="421" y="41"/>
                      <a:pt x="421" y="47"/>
                      <a:pt x="421" y="55"/>
                    </a:cubicBezTo>
                    <a:cubicBezTo>
                      <a:pt x="421" y="73"/>
                      <a:pt x="419" y="89"/>
                      <a:pt x="416" y="104"/>
                    </a:cubicBezTo>
                    <a:cubicBezTo>
                      <a:pt x="413" y="118"/>
                      <a:pt x="409" y="130"/>
                      <a:pt x="404" y="142"/>
                    </a:cubicBezTo>
                    <a:cubicBezTo>
                      <a:pt x="400" y="153"/>
                      <a:pt x="394" y="164"/>
                      <a:pt x="388" y="172"/>
                    </a:cubicBezTo>
                    <a:cubicBezTo>
                      <a:pt x="382" y="181"/>
                      <a:pt x="377" y="190"/>
                      <a:pt x="369" y="197"/>
                    </a:cubicBezTo>
                    <a:cubicBezTo>
                      <a:pt x="365" y="202"/>
                      <a:pt x="362" y="208"/>
                      <a:pt x="358" y="215"/>
                    </a:cubicBezTo>
                    <a:cubicBezTo>
                      <a:pt x="355" y="221"/>
                      <a:pt x="350" y="228"/>
                      <a:pt x="347" y="235"/>
                    </a:cubicBezTo>
                    <a:cubicBezTo>
                      <a:pt x="344" y="243"/>
                      <a:pt x="340" y="250"/>
                      <a:pt x="337" y="257"/>
                    </a:cubicBezTo>
                    <a:cubicBezTo>
                      <a:pt x="334" y="265"/>
                      <a:pt x="331" y="272"/>
                      <a:pt x="328" y="279"/>
                    </a:cubicBezTo>
                    <a:cubicBezTo>
                      <a:pt x="322" y="295"/>
                      <a:pt x="317" y="313"/>
                      <a:pt x="311" y="331"/>
                    </a:cubicBezTo>
                    <a:cubicBezTo>
                      <a:pt x="570" y="331"/>
                      <a:pt x="570" y="331"/>
                      <a:pt x="570" y="331"/>
                    </a:cubicBezTo>
                    <a:cubicBezTo>
                      <a:pt x="579" y="331"/>
                      <a:pt x="586" y="332"/>
                      <a:pt x="592" y="334"/>
                    </a:cubicBezTo>
                    <a:cubicBezTo>
                      <a:pt x="598" y="335"/>
                      <a:pt x="602" y="338"/>
                      <a:pt x="607" y="342"/>
                    </a:cubicBezTo>
                    <a:cubicBezTo>
                      <a:pt x="611" y="345"/>
                      <a:pt x="612" y="350"/>
                      <a:pt x="615" y="354"/>
                    </a:cubicBezTo>
                    <a:cubicBezTo>
                      <a:pt x="617" y="358"/>
                      <a:pt x="618" y="364"/>
                      <a:pt x="618" y="369"/>
                    </a:cubicBezTo>
                    <a:cubicBezTo>
                      <a:pt x="618" y="373"/>
                      <a:pt x="618" y="379"/>
                      <a:pt x="617" y="383"/>
                    </a:cubicBezTo>
                    <a:cubicBezTo>
                      <a:pt x="615" y="388"/>
                      <a:pt x="614" y="394"/>
                      <a:pt x="612" y="398"/>
                    </a:cubicBezTo>
                    <a:cubicBezTo>
                      <a:pt x="611" y="402"/>
                      <a:pt x="608" y="408"/>
                      <a:pt x="607" y="413"/>
                    </a:cubicBezTo>
                    <a:cubicBezTo>
                      <a:pt x="604" y="417"/>
                      <a:pt x="602" y="421"/>
                      <a:pt x="599" y="424"/>
                    </a:cubicBezTo>
                    <a:cubicBezTo>
                      <a:pt x="598" y="427"/>
                      <a:pt x="595" y="430"/>
                      <a:pt x="592" y="436"/>
                    </a:cubicBezTo>
                    <a:cubicBezTo>
                      <a:pt x="589" y="442"/>
                      <a:pt x="585" y="448"/>
                      <a:pt x="582" y="454"/>
                    </a:cubicBezTo>
                    <a:cubicBezTo>
                      <a:pt x="579" y="460"/>
                      <a:pt x="574" y="467"/>
                      <a:pt x="571" y="473"/>
                    </a:cubicBezTo>
                    <a:cubicBezTo>
                      <a:pt x="569" y="479"/>
                      <a:pt x="567" y="483"/>
                      <a:pt x="566" y="487"/>
                    </a:cubicBezTo>
                    <a:cubicBezTo>
                      <a:pt x="564" y="490"/>
                      <a:pt x="564" y="496"/>
                      <a:pt x="563" y="505"/>
                    </a:cubicBezTo>
                    <a:cubicBezTo>
                      <a:pt x="561" y="512"/>
                      <a:pt x="561" y="521"/>
                      <a:pt x="561" y="530"/>
                    </a:cubicBezTo>
                    <a:cubicBezTo>
                      <a:pt x="560" y="539"/>
                      <a:pt x="560" y="547"/>
                      <a:pt x="560" y="556"/>
                    </a:cubicBezTo>
                    <a:cubicBezTo>
                      <a:pt x="558" y="565"/>
                      <a:pt x="558" y="571"/>
                      <a:pt x="557" y="575"/>
                    </a:cubicBezTo>
                    <a:cubicBezTo>
                      <a:pt x="554" y="584"/>
                      <a:pt x="551" y="593"/>
                      <a:pt x="545" y="600"/>
                    </a:cubicBezTo>
                    <a:cubicBezTo>
                      <a:pt x="541" y="607"/>
                      <a:pt x="535" y="613"/>
                      <a:pt x="529" y="619"/>
                    </a:cubicBezTo>
                    <a:cubicBezTo>
                      <a:pt x="523" y="625"/>
                      <a:pt x="519" y="631"/>
                      <a:pt x="513" y="635"/>
                    </a:cubicBezTo>
                    <a:cubicBezTo>
                      <a:pt x="507" y="640"/>
                      <a:pt x="504" y="646"/>
                      <a:pt x="501" y="651"/>
                    </a:cubicBezTo>
                    <a:cubicBezTo>
                      <a:pt x="497" y="660"/>
                      <a:pt x="494" y="668"/>
                      <a:pt x="494" y="676"/>
                    </a:cubicBezTo>
                    <a:cubicBezTo>
                      <a:pt x="492" y="684"/>
                      <a:pt x="491" y="692"/>
                      <a:pt x="491" y="700"/>
                    </a:cubicBezTo>
                    <a:cubicBezTo>
                      <a:pt x="489" y="707"/>
                      <a:pt x="489" y="714"/>
                      <a:pt x="488" y="722"/>
                    </a:cubicBezTo>
                    <a:cubicBezTo>
                      <a:pt x="486" y="729"/>
                      <a:pt x="484" y="735"/>
                      <a:pt x="479" y="741"/>
                    </a:cubicBezTo>
                    <a:cubicBezTo>
                      <a:pt x="472" y="751"/>
                      <a:pt x="463" y="761"/>
                      <a:pt x="456" y="771"/>
                    </a:cubicBezTo>
                    <a:cubicBezTo>
                      <a:pt x="447" y="780"/>
                      <a:pt x="438" y="789"/>
                      <a:pt x="429" y="796"/>
                    </a:cubicBezTo>
                    <a:cubicBezTo>
                      <a:pt x="419" y="804"/>
                      <a:pt x="409" y="810"/>
                      <a:pt x="397" y="813"/>
                    </a:cubicBezTo>
                    <a:cubicBezTo>
                      <a:pt x="385" y="815"/>
                      <a:pt x="372" y="818"/>
                      <a:pt x="358" y="818"/>
                    </a:cubicBezTo>
                    <a:cubicBezTo>
                      <a:pt x="346" y="818"/>
                      <a:pt x="333" y="818"/>
                      <a:pt x="317" y="817"/>
                    </a:cubicBezTo>
                    <a:cubicBezTo>
                      <a:pt x="300" y="817"/>
                      <a:pt x="283" y="815"/>
                      <a:pt x="265" y="814"/>
                    </a:cubicBezTo>
                    <a:cubicBezTo>
                      <a:pt x="246" y="813"/>
                      <a:pt x="227" y="811"/>
                      <a:pt x="207" y="810"/>
                    </a:cubicBezTo>
                    <a:cubicBezTo>
                      <a:pt x="186" y="808"/>
                      <a:pt x="167" y="807"/>
                      <a:pt x="148" y="804"/>
                    </a:cubicBezTo>
                    <a:cubicBezTo>
                      <a:pt x="129" y="801"/>
                      <a:pt x="110" y="799"/>
                      <a:pt x="94" y="796"/>
                    </a:cubicBezTo>
                    <a:cubicBezTo>
                      <a:pt x="76" y="793"/>
                      <a:pt x="62" y="791"/>
                      <a:pt x="49" y="786"/>
                    </a:cubicBezTo>
                    <a:cubicBezTo>
                      <a:pt x="35" y="782"/>
                      <a:pt x="25" y="779"/>
                      <a:pt x="18" y="773"/>
                    </a:cubicBezTo>
                    <a:cubicBezTo>
                      <a:pt x="10" y="769"/>
                      <a:pt x="6" y="763"/>
                      <a:pt x="6" y="758"/>
                    </a:cubicBezTo>
                    <a:lnTo>
                      <a:pt x="0" y="419"/>
                    </a:lnTo>
                    <a:close/>
                  </a:path>
                </a:pathLst>
              </a:custGeom>
              <a:grpFill/>
              <a:ln>
                <a:noFill/>
              </a:ln>
              <a:effectLst>
                <a:outerShdw blurRad="38100" dist="25400" dir="5400000" algn="t" rotWithShape="0">
                  <a:prstClr val="black">
                    <a:alpha val="6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8228013" y="2284413"/>
                <a:ext cx="255588" cy="596900"/>
              </a:xfrm>
              <a:custGeom>
                <a:avLst/>
                <a:gdLst>
                  <a:gd name="T0" fmla="*/ 164 w 175"/>
                  <a:gd name="T1" fmla="*/ 410 h 410"/>
                  <a:gd name="T2" fmla="*/ 11 w 175"/>
                  <a:gd name="T3" fmla="*/ 410 h 410"/>
                  <a:gd name="T4" fmla="*/ 0 w 175"/>
                  <a:gd name="T5" fmla="*/ 399 h 410"/>
                  <a:gd name="T6" fmla="*/ 0 w 175"/>
                  <a:gd name="T7" fmla="*/ 11 h 410"/>
                  <a:gd name="T8" fmla="*/ 11 w 175"/>
                  <a:gd name="T9" fmla="*/ 0 h 410"/>
                  <a:gd name="T10" fmla="*/ 164 w 175"/>
                  <a:gd name="T11" fmla="*/ 0 h 410"/>
                  <a:gd name="T12" fmla="*/ 175 w 175"/>
                  <a:gd name="T13" fmla="*/ 11 h 410"/>
                  <a:gd name="T14" fmla="*/ 175 w 175"/>
                  <a:gd name="T15" fmla="*/ 399 h 410"/>
                  <a:gd name="T16" fmla="*/ 164 w 175"/>
                  <a:gd name="T17"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410">
                    <a:moveTo>
                      <a:pt x="164" y="410"/>
                    </a:moveTo>
                    <a:cubicBezTo>
                      <a:pt x="11" y="410"/>
                      <a:pt x="11" y="410"/>
                      <a:pt x="11" y="410"/>
                    </a:cubicBezTo>
                    <a:cubicBezTo>
                      <a:pt x="5" y="410"/>
                      <a:pt x="0" y="405"/>
                      <a:pt x="0" y="399"/>
                    </a:cubicBezTo>
                    <a:cubicBezTo>
                      <a:pt x="0" y="11"/>
                      <a:pt x="0" y="11"/>
                      <a:pt x="0" y="11"/>
                    </a:cubicBezTo>
                    <a:cubicBezTo>
                      <a:pt x="0" y="5"/>
                      <a:pt x="5" y="0"/>
                      <a:pt x="11" y="0"/>
                    </a:cubicBezTo>
                    <a:cubicBezTo>
                      <a:pt x="164" y="0"/>
                      <a:pt x="164" y="0"/>
                      <a:pt x="164" y="0"/>
                    </a:cubicBezTo>
                    <a:cubicBezTo>
                      <a:pt x="171" y="0"/>
                      <a:pt x="175" y="5"/>
                      <a:pt x="175" y="11"/>
                    </a:cubicBezTo>
                    <a:cubicBezTo>
                      <a:pt x="175" y="399"/>
                      <a:pt x="175" y="399"/>
                      <a:pt x="175" y="399"/>
                    </a:cubicBezTo>
                    <a:cubicBezTo>
                      <a:pt x="175" y="405"/>
                      <a:pt x="171" y="410"/>
                      <a:pt x="164" y="410"/>
                    </a:cubicBezTo>
                    <a:close/>
                  </a:path>
                </a:pathLst>
              </a:custGeom>
              <a:grpFill/>
              <a:ln>
                <a:noFill/>
              </a:ln>
              <a:effectLst>
                <a:outerShdw blurRad="38100" dist="25400" dir="5400000" algn="t" rotWithShape="0">
                  <a:prstClr val="black">
                    <a:alpha val="6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57" name="Group 256"/>
          <p:cNvGrpSpPr/>
          <p:nvPr/>
        </p:nvGrpSpPr>
        <p:grpSpPr>
          <a:xfrm>
            <a:off x="285216" y="1388625"/>
            <a:ext cx="2231500" cy="4741333"/>
            <a:chOff x="285216" y="1388625"/>
            <a:chExt cx="2231500" cy="4741333"/>
          </a:xfrm>
        </p:grpSpPr>
        <p:sp>
          <p:nvSpPr>
            <p:cNvPr id="3" name="Rectangle: Rounded Corners 2"/>
            <p:cNvSpPr/>
            <p:nvPr/>
          </p:nvSpPr>
          <p:spPr bwMode="auto">
            <a:xfrm>
              <a:off x="289984" y="1388625"/>
              <a:ext cx="2226732" cy="4741333"/>
            </a:xfrm>
            <a:prstGeom prst="roundRect">
              <a:avLst>
                <a:gd name="adj" fmla="val 2199"/>
              </a:avLst>
            </a:prstGeom>
            <a:solidFill>
              <a:schemeClr val="accent2"/>
            </a:solidFill>
            <a:ln>
              <a:noFill/>
              <a:headEnd type="none" w="med" len="med"/>
              <a:tailEnd type="none" w="med" len="med"/>
            </a:ln>
            <a:effectLst>
              <a:outerShdw blurRad="152400" dist="1016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289982" y="1528350"/>
              <a:ext cx="2226731"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bg1"/>
                  </a:solidFill>
                  <a:latin typeface="+mj-lt"/>
                </a:rPr>
                <a:t>OPTIMIZE</a:t>
              </a:r>
            </a:p>
          </p:txBody>
        </p:sp>
        <p:sp>
          <p:nvSpPr>
            <p:cNvPr id="68" name="TextBox 67"/>
            <p:cNvSpPr txBox="1"/>
            <p:nvPr/>
          </p:nvSpPr>
          <p:spPr>
            <a:xfrm>
              <a:off x="287599" y="3465673"/>
              <a:ext cx="2226731"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Company</a:t>
              </a:r>
              <a:br>
                <a:rPr lang="en-US" sz="2000" dirty="0">
                  <a:solidFill>
                    <a:schemeClr val="bg1"/>
                  </a:solidFill>
                </a:rPr>
              </a:br>
              <a:r>
                <a:rPr lang="en-US" sz="2000" dirty="0">
                  <a:solidFill>
                    <a:schemeClr val="bg1"/>
                  </a:solidFill>
                </a:rPr>
                <a:t>Costs</a:t>
              </a:r>
            </a:p>
          </p:txBody>
        </p:sp>
        <p:sp>
          <p:nvSpPr>
            <p:cNvPr id="73" name="TextBox 72"/>
            <p:cNvSpPr txBox="1"/>
            <p:nvPr/>
          </p:nvSpPr>
          <p:spPr>
            <a:xfrm>
              <a:off x="285216" y="4302465"/>
              <a:ext cx="2226731" cy="1625060"/>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Segoe UI Semilight" panose="020B0402040204020203" pitchFamily="34" charset="0"/>
                  <a:cs typeface="Segoe UI Semilight" panose="020B0402040204020203" pitchFamily="34" charset="0"/>
                </a:rPr>
                <a:t>Over 51% of call center costs are towards call center agents' salaries and 8% for training and recruiting</a:t>
              </a:r>
              <a:r>
                <a:rPr lang="en-US" sz="1600" baseline="30000" dirty="0">
                  <a:solidFill>
                    <a:schemeClr val="bg1"/>
                  </a:solidFill>
                  <a:latin typeface="Segoe UI Semilight" panose="020B0402040204020203" pitchFamily="34" charset="0"/>
                  <a:cs typeface="Segoe UI Semilight" panose="020B0402040204020203" pitchFamily="34" charset="0"/>
                </a:rPr>
                <a:t>3</a:t>
              </a:r>
            </a:p>
          </p:txBody>
        </p:sp>
        <p:sp>
          <p:nvSpPr>
            <p:cNvPr id="9" name="Oval 8"/>
            <p:cNvSpPr/>
            <p:nvPr/>
          </p:nvSpPr>
          <p:spPr bwMode="auto">
            <a:xfrm>
              <a:off x="779646" y="2211614"/>
              <a:ext cx="1254059" cy="1254059"/>
            </a:xfrm>
            <a:prstGeom prst="ellipse">
              <a:avLst/>
            </a:prstGeom>
            <a:solidFill>
              <a:schemeClr val="bg1"/>
            </a:solidFill>
            <a:ln>
              <a:noFill/>
              <a:headEnd type="none" w="med" len="med"/>
              <a:tailEnd type="none" w="med" len="med"/>
            </a:ln>
            <a:effectLst>
              <a:innerShdw blurRad="101600" dist="127000" dir="16200000">
                <a:prstClr val="black">
                  <a:alpha val="3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5"/>
            <p:cNvSpPr>
              <a:spLocks noEditPoints="1"/>
            </p:cNvSpPr>
            <p:nvPr/>
          </p:nvSpPr>
          <p:spPr bwMode="auto">
            <a:xfrm>
              <a:off x="1236416" y="2440774"/>
              <a:ext cx="340519" cy="795739"/>
            </a:xfrm>
            <a:custGeom>
              <a:avLst/>
              <a:gdLst>
                <a:gd name="T0" fmla="*/ 229 w 412"/>
                <a:gd name="T1" fmla="*/ 970 h 970"/>
                <a:gd name="T2" fmla="*/ 180 w 412"/>
                <a:gd name="T3" fmla="*/ 970 h 970"/>
                <a:gd name="T4" fmla="*/ 180 w 412"/>
                <a:gd name="T5" fmla="*/ 859 h 970"/>
                <a:gd name="T6" fmla="*/ 2 w 412"/>
                <a:gd name="T7" fmla="*/ 815 h 970"/>
                <a:gd name="T8" fmla="*/ 2 w 412"/>
                <a:gd name="T9" fmla="*/ 741 h 970"/>
                <a:gd name="T10" fmla="*/ 40 w 412"/>
                <a:gd name="T11" fmla="*/ 765 h 970"/>
                <a:gd name="T12" fmla="*/ 85 w 412"/>
                <a:gd name="T13" fmla="*/ 784 h 970"/>
                <a:gd name="T14" fmla="*/ 133 w 412"/>
                <a:gd name="T15" fmla="*/ 795 h 970"/>
                <a:gd name="T16" fmla="*/ 180 w 412"/>
                <a:gd name="T17" fmla="*/ 799 h 970"/>
                <a:gd name="T18" fmla="*/ 180 w 412"/>
                <a:gd name="T19" fmla="*/ 504 h 970"/>
                <a:gd name="T20" fmla="*/ 116 w 412"/>
                <a:gd name="T21" fmla="*/ 468 h 970"/>
                <a:gd name="T22" fmla="*/ 58 w 412"/>
                <a:gd name="T23" fmla="*/ 425 h 970"/>
                <a:gd name="T24" fmla="*/ 16 w 412"/>
                <a:gd name="T25" fmla="*/ 370 h 970"/>
                <a:gd name="T26" fmla="*/ 0 w 412"/>
                <a:gd name="T27" fmla="*/ 293 h 970"/>
                <a:gd name="T28" fmla="*/ 14 w 412"/>
                <a:gd name="T29" fmla="*/ 220 h 970"/>
                <a:gd name="T30" fmla="*/ 51 w 412"/>
                <a:gd name="T31" fmla="*/ 161 h 970"/>
                <a:gd name="T32" fmla="*/ 108 w 412"/>
                <a:gd name="T33" fmla="*/ 119 h 970"/>
                <a:gd name="T34" fmla="*/ 180 w 412"/>
                <a:gd name="T35" fmla="*/ 96 h 970"/>
                <a:gd name="T36" fmla="*/ 180 w 412"/>
                <a:gd name="T37" fmla="*/ 0 h 970"/>
                <a:gd name="T38" fmla="*/ 229 w 412"/>
                <a:gd name="T39" fmla="*/ 0 h 970"/>
                <a:gd name="T40" fmla="*/ 229 w 412"/>
                <a:gd name="T41" fmla="*/ 95 h 970"/>
                <a:gd name="T42" fmla="*/ 310 w 412"/>
                <a:gd name="T43" fmla="*/ 104 h 970"/>
                <a:gd name="T44" fmla="*/ 370 w 412"/>
                <a:gd name="T45" fmla="*/ 124 h 970"/>
                <a:gd name="T46" fmla="*/ 370 w 412"/>
                <a:gd name="T47" fmla="*/ 194 h 970"/>
                <a:gd name="T48" fmla="*/ 229 w 412"/>
                <a:gd name="T49" fmla="*/ 155 h 970"/>
                <a:gd name="T50" fmla="*/ 229 w 412"/>
                <a:gd name="T51" fmla="*/ 457 h 970"/>
                <a:gd name="T52" fmla="*/ 316 w 412"/>
                <a:gd name="T53" fmla="*/ 507 h 970"/>
                <a:gd name="T54" fmla="*/ 372 w 412"/>
                <a:gd name="T55" fmla="*/ 557 h 970"/>
                <a:gd name="T56" fmla="*/ 402 w 412"/>
                <a:gd name="T57" fmla="*/ 608 h 970"/>
                <a:gd name="T58" fmla="*/ 412 w 412"/>
                <a:gd name="T59" fmla="*/ 666 h 970"/>
                <a:gd name="T60" fmla="*/ 399 w 412"/>
                <a:gd name="T61" fmla="*/ 735 h 970"/>
                <a:gd name="T62" fmla="*/ 363 w 412"/>
                <a:gd name="T63" fmla="*/ 792 h 970"/>
                <a:gd name="T64" fmla="*/ 306 w 412"/>
                <a:gd name="T65" fmla="*/ 833 h 970"/>
                <a:gd name="T66" fmla="*/ 229 w 412"/>
                <a:gd name="T67" fmla="*/ 856 h 970"/>
                <a:gd name="T68" fmla="*/ 229 w 412"/>
                <a:gd name="T69" fmla="*/ 970 h 970"/>
                <a:gd name="T70" fmla="*/ 180 w 412"/>
                <a:gd name="T71" fmla="*/ 157 h 970"/>
                <a:gd name="T72" fmla="*/ 100 w 412"/>
                <a:gd name="T73" fmla="*/ 200 h 970"/>
                <a:gd name="T74" fmla="*/ 71 w 412"/>
                <a:gd name="T75" fmla="*/ 284 h 970"/>
                <a:gd name="T76" fmla="*/ 76 w 412"/>
                <a:gd name="T77" fmla="*/ 326 h 970"/>
                <a:gd name="T78" fmla="*/ 93 w 412"/>
                <a:gd name="T79" fmla="*/ 362 h 970"/>
                <a:gd name="T80" fmla="*/ 127 w 412"/>
                <a:gd name="T81" fmla="*/ 395 h 970"/>
                <a:gd name="T82" fmla="*/ 180 w 412"/>
                <a:gd name="T83" fmla="*/ 430 h 970"/>
                <a:gd name="T84" fmla="*/ 180 w 412"/>
                <a:gd name="T85" fmla="*/ 157 h 970"/>
                <a:gd name="T86" fmla="*/ 229 w 412"/>
                <a:gd name="T87" fmla="*/ 797 h 970"/>
                <a:gd name="T88" fmla="*/ 313 w 412"/>
                <a:gd name="T89" fmla="*/ 754 h 970"/>
                <a:gd name="T90" fmla="*/ 341 w 412"/>
                <a:gd name="T91" fmla="*/ 674 h 970"/>
                <a:gd name="T92" fmla="*/ 335 w 412"/>
                <a:gd name="T93" fmla="*/ 634 h 970"/>
                <a:gd name="T94" fmla="*/ 316 w 412"/>
                <a:gd name="T95" fmla="*/ 599 h 970"/>
                <a:gd name="T96" fmla="*/ 281 w 412"/>
                <a:gd name="T97" fmla="*/ 565 h 970"/>
                <a:gd name="T98" fmla="*/ 229 w 412"/>
                <a:gd name="T99" fmla="*/ 531 h 970"/>
                <a:gd name="T100" fmla="*/ 229 w 412"/>
                <a:gd name="T101" fmla="*/ 797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970">
                  <a:moveTo>
                    <a:pt x="229" y="970"/>
                  </a:moveTo>
                  <a:cubicBezTo>
                    <a:pt x="180" y="970"/>
                    <a:pt x="180" y="970"/>
                    <a:pt x="180" y="970"/>
                  </a:cubicBezTo>
                  <a:cubicBezTo>
                    <a:pt x="180" y="859"/>
                    <a:pt x="180" y="859"/>
                    <a:pt x="180" y="859"/>
                  </a:cubicBezTo>
                  <a:cubicBezTo>
                    <a:pt x="110" y="859"/>
                    <a:pt x="50" y="844"/>
                    <a:pt x="2" y="815"/>
                  </a:cubicBezTo>
                  <a:cubicBezTo>
                    <a:pt x="2" y="741"/>
                    <a:pt x="2" y="741"/>
                    <a:pt x="2" y="741"/>
                  </a:cubicBezTo>
                  <a:cubicBezTo>
                    <a:pt x="13" y="750"/>
                    <a:pt x="26" y="758"/>
                    <a:pt x="40" y="765"/>
                  </a:cubicBezTo>
                  <a:cubicBezTo>
                    <a:pt x="55" y="772"/>
                    <a:pt x="70" y="778"/>
                    <a:pt x="85" y="784"/>
                  </a:cubicBezTo>
                  <a:cubicBezTo>
                    <a:pt x="101" y="789"/>
                    <a:pt x="117" y="793"/>
                    <a:pt x="133" y="795"/>
                  </a:cubicBezTo>
                  <a:cubicBezTo>
                    <a:pt x="149" y="798"/>
                    <a:pt x="165" y="799"/>
                    <a:pt x="180" y="799"/>
                  </a:cubicBezTo>
                  <a:cubicBezTo>
                    <a:pt x="180" y="504"/>
                    <a:pt x="180" y="504"/>
                    <a:pt x="180" y="504"/>
                  </a:cubicBezTo>
                  <a:cubicBezTo>
                    <a:pt x="159" y="492"/>
                    <a:pt x="137" y="480"/>
                    <a:pt x="116" y="468"/>
                  </a:cubicBezTo>
                  <a:cubicBezTo>
                    <a:pt x="94" y="455"/>
                    <a:pt x="75" y="441"/>
                    <a:pt x="58" y="425"/>
                  </a:cubicBezTo>
                  <a:cubicBezTo>
                    <a:pt x="41" y="410"/>
                    <a:pt x="27" y="391"/>
                    <a:pt x="16" y="370"/>
                  </a:cubicBezTo>
                  <a:cubicBezTo>
                    <a:pt x="6" y="348"/>
                    <a:pt x="0" y="323"/>
                    <a:pt x="0" y="293"/>
                  </a:cubicBezTo>
                  <a:cubicBezTo>
                    <a:pt x="0" y="266"/>
                    <a:pt x="5" y="242"/>
                    <a:pt x="14" y="220"/>
                  </a:cubicBezTo>
                  <a:cubicBezTo>
                    <a:pt x="23" y="197"/>
                    <a:pt x="35" y="178"/>
                    <a:pt x="51" y="161"/>
                  </a:cubicBezTo>
                  <a:cubicBezTo>
                    <a:pt x="67" y="144"/>
                    <a:pt x="86" y="130"/>
                    <a:pt x="108" y="119"/>
                  </a:cubicBezTo>
                  <a:cubicBezTo>
                    <a:pt x="130" y="108"/>
                    <a:pt x="154" y="100"/>
                    <a:pt x="180" y="96"/>
                  </a:cubicBezTo>
                  <a:cubicBezTo>
                    <a:pt x="180" y="0"/>
                    <a:pt x="180" y="0"/>
                    <a:pt x="180" y="0"/>
                  </a:cubicBezTo>
                  <a:cubicBezTo>
                    <a:pt x="229" y="0"/>
                    <a:pt x="229" y="0"/>
                    <a:pt x="229" y="0"/>
                  </a:cubicBezTo>
                  <a:cubicBezTo>
                    <a:pt x="229" y="95"/>
                    <a:pt x="229" y="95"/>
                    <a:pt x="229" y="95"/>
                  </a:cubicBezTo>
                  <a:cubicBezTo>
                    <a:pt x="260" y="95"/>
                    <a:pt x="287" y="98"/>
                    <a:pt x="310" y="104"/>
                  </a:cubicBezTo>
                  <a:cubicBezTo>
                    <a:pt x="334" y="109"/>
                    <a:pt x="354" y="116"/>
                    <a:pt x="370" y="124"/>
                  </a:cubicBezTo>
                  <a:cubicBezTo>
                    <a:pt x="370" y="194"/>
                    <a:pt x="370" y="194"/>
                    <a:pt x="370" y="194"/>
                  </a:cubicBezTo>
                  <a:cubicBezTo>
                    <a:pt x="333" y="169"/>
                    <a:pt x="286" y="156"/>
                    <a:pt x="229" y="155"/>
                  </a:cubicBezTo>
                  <a:cubicBezTo>
                    <a:pt x="229" y="457"/>
                    <a:pt x="229" y="457"/>
                    <a:pt x="229" y="457"/>
                  </a:cubicBezTo>
                  <a:cubicBezTo>
                    <a:pt x="263" y="474"/>
                    <a:pt x="292" y="491"/>
                    <a:pt x="316" y="507"/>
                  </a:cubicBezTo>
                  <a:cubicBezTo>
                    <a:pt x="339" y="524"/>
                    <a:pt x="358" y="540"/>
                    <a:pt x="372" y="557"/>
                  </a:cubicBezTo>
                  <a:cubicBezTo>
                    <a:pt x="386" y="573"/>
                    <a:pt x="396" y="590"/>
                    <a:pt x="402" y="608"/>
                  </a:cubicBezTo>
                  <a:cubicBezTo>
                    <a:pt x="408" y="626"/>
                    <a:pt x="412" y="645"/>
                    <a:pt x="412" y="666"/>
                  </a:cubicBezTo>
                  <a:cubicBezTo>
                    <a:pt x="412" y="691"/>
                    <a:pt x="407" y="714"/>
                    <a:pt x="399" y="735"/>
                  </a:cubicBezTo>
                  <a:cubicBezTo>
                    <a:pt x="391" y="756"/>
                    <a:pt x="379" y="775"/>
                    <a:pt x="363" y="792"/>
                  </a:cubicBezTo>
                  <a:cubicBezTo>
                    <a:pt x="348" y="808"/>
                    <a:pt x="328" y="822"/>
                    <a:pt x="306" y="833"/>
                  </a:cubicBezTo>
                  <a:cubicBezTo>
                    <a:pt x="283" y="844"/>
                    <a:pt x="257" y="851"/>
                    <a:pt x="229" y="856"/>
                  </a:cubicBezTo>
                  <a:lnTo>
                    <a:pt x="229" y="970"/>
                  </a:lnTo>
                  <a:close/>
                  <a:moveTo>
                    <a:pt x="180" y="157"/>
                  </a:moveTo>
                  <a:cubicBezTo>
                    <a:pt x="147" y="163"/>
                    <a:pt x="120" y="178"/>
                    <a:pt x="100" y="200"/>
                  </a:cubicBezTo>
                  <a:cubicBezTo>
                    <a:pt x="81" y="222"/>
                    <a:pt x="71" y="250"/>
                    <a:pt x="71" y="284"/>
                  </a:cubicBezTo>
                  <a:cubicBezTo>
                    <a:pt x="71" y="300"/>
                    <a:pt x="72" y="314"/>
                    <a:pt x="76" y="326"/>
                  </a:cubicBezTo>
                  <a:cubicBezTo>
                    <a:pt x="79" y="339"/>
                    <a:pt x="85" y="351"/>
                    <a:pt x="93" y="362"/>
                  </a:cubicBezTo>
                  <a:cubicBezTo>
                    <a:pt x="102" y="374"/>
                    <a:pt x="113" y="385"/>
                    <a:pt x="127" y="395"/>
                  </a:cubicBezTo>
                  <a:cubicBezTo>
                    <a:pt x="141" y="406"/>
                    <a:pt x="159" y="418"/>
                    <a:pt x="180" y="430"/>
                  </a:cubicBezTo>
                  <a:lnTo>
                    <a:pt x="180" y="157"/>
                  </a:lnTo>
                  <a:close/>
                  <a:moveTo>
                    <a:pt x="229" y="797"/>
                  </a:moveTo>
                  <a:cubicBezTo>
                    <a:pt x="266" y="789"/>
                    <a:pt x="294" y="775"/>
                    <a:pt x="313" y="754"/>
                  </a:cubicBezTo>
                  <a:cubicBezTo>
                    <a:pt x="332" y="733"/>
                    <a:pt x="341" y="707"/>
                    <a:pt x="341" y="674"/>
                  </a:cubicBezTo>
                  <a:cubicBezTo>
                    <a:pt x="341" y="660"/>
                    <a:pt x="339" y="647"/>
                    <a:pt x="335" y="634"/>
                  </a:cubicBezTo>
                  <a:cubicBezTo>
                    <a:pt x="331" y="622"/>
                    <a:pt x="325" y="610"/>
                    <a:pt x="316" y="599"/>
                  </a:cubicBezTo>
                  <a:cubicBezTo>
                    <a:pt x="307" y="587"/>
                    <a:pt x="295" y="576"/>
                    <a:pt x="281" y="565"/>
                  </a:cubicBezTo>
                  <a:cubicBezTo>
                    <a:pt x="267" y="554"/>
                    <a:pt x="249" y="542"/>
                    <a:pt x="229" y="531"/>
                  </a:cubicBezTo>
                  <a:lnTo>
                    <a:pt x="229" y="797"/>
                  </a:lnTo>
                  <a:close/>
                </a:path>
              </a:pathLst>
            </a:custGeom>
            <a:solidFill>
              <a:srgbClr val="0078D7"/>
            </a:solidFill>
            <a:ln>
              <a:noFill/>
            </a:ln>
            <a:effectLst>
              <a:outerShdw blurRad="38100" dist="25400" dir="5400000" algn="t" rotWithShape="0">
                <a:prstClr val="black">
                  <a:alpha val="60000"/>
                </a:prstClr>
              </a:outerShdw>
            </a:effec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00123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500" fill="hold"/>
                                        <p:tgtEl>
                                          <p:spTgt spid="257"/>
                                        </p:tgtEl>
                                        <p:attrNameLst>
                                          <p:attrName>ppt_x</p:attrName>
                                        </p:attrNameLst>
                                      </p:cBhvr>
                                      <p:tavLst>
                                        <p:tav tm="0">
                                          <p:val>
                                            <p:strVal val="#ppt_x"/>
                                          </p:val>
                                        </p:tav>
                                        <p:tav tm="100000">
                                          <p:val>
                                            <p:strVal val="#ppt_x"/>
                                          </p:val>
                                        </p:tav>
                                      </p:tavLst>
                                    </p:anim>
                                    <p:anim calcmode="lin" valueType="num">
                                      <p:cBhvr additive="base">
                                        <p:cTn id="8" dur="500" fill="hold"/>
                                        <p:tgtEl>
                                          <p:spTgt spid="25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00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0" y="1071564"/>
            <a:ext cx="122078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4"/>
          </p:nvPr>
        </p:nvSpPr>
        <p:spPr/>
        <p:txBody>
          <a:bodyPr/>
          <a:lstStyle/>
          <a:p>
            <a:fld id="{A34B8C21-472C-43AD-8B9F-5964D09AB204}" type="slidenum">
              <a:rPr lang="en-IN" smtClean="0"/>
              <a:pPr/>
              <a:t>7</a:t>
            </a:fld>
            <a:endParaRPr lang="en-IN" dirty="0"/>
          </a:p>
        </p:txBody>
      </p:sp>
      <p:sp>
        <p:nvSpPr>
          <p:cNvPr id="95" name="Title 1"/>
          <p:cNvSpPr txBox="1">
            <a:spLocks/>
          </p:cNvSpPr>
          <p:nvPr/>
        </p:nvSpPr>
        <p:spPr>
          <a:xfrm>
            <a:off x="0" y="0"/>
            <a:ext cx="12192000" cy="883395"/>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563">
              <a:defRPr/>
            </a:pPr>
            <a:r>
              <a:rPr lang="en-US" sz="3400" spc="0" dirty="0">
                <a:ln>
                  <a:noFill/>
                </a:ln>
                <a:solidFill>
                  <a:schemeClr val="accent2">
                    <a:lumMod val="75000"/>
                  </a:schemeClr>
                </a:solidFill>
              </a:rPr>
              <a:t>Call Center Automation v</a:t>
            </a:r>
            <a:r>
              <a:rPr lang="en-US" sz="3400" spc="0" dirty="0">
                <a:ln>
                  <a:noFill/>
                </a:ln>
                <a:solidFill>
                  <a:srgbClr val="505050">
                    <a:lumMod val="75000"/>
                  </a:srgbClr>
                </a:solidFill>
              </a:rPr>
              <a:t>s Touchtone Responsive Systems</a:t>
            </a:r>
            <a:endParaRPr lang="en-US" sz="3400" spc="0" dirty="0">
              <a:ln>
                <a:noFill/>
              </a:ln>
              <a:solidFill>
                <a:schemeClr val="accent2">
                  <a:lumMod val="75000"/>
                </a:schemeClr>
              </a:solidFill>
            </a:endParaRPr>
          </a:p>
        </p:txBody>
      </p:sp>
      <p:grpSp>
        <p:nvGrpSpPr>
          <p:cNvPr id="89" name="Group 88"/>
          <p:cNvGrpSpPr/>
          <p:nvPr/>
        </p:nvGrpSpPr>
        <p:grpSpPr>
          <a:xfrm>
            <a:off x="0" y="882651"/>
            <a:ext cx="12204700" cy="5999163"/>
            <a:chOff x="0" y="882651"/>
            <a:chExt cx="12204700" cy="5999163"/>
          </a:xfrm>
        </p:grpSpPr>
        <p:sp>
          <p:nvSpPr>
            <p:cNvPr id="7" name="Rectangle 5"/>
            <p:cNvSpPr>
              <a:spLocks noChangeArrowheads="1"/>
            </p:cNvSpPr>
            <p:nvPr/>
          </p:nvSpPr>
          <p:spPr bwMode="auto">
            <a:xfrm>
              <a:off x="0" y="882651"/>
              <a:ext cx="12204700" cy="5999163"/>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8" name="Group 87"/>
            <p:cNvGrpSpPr/>
            <p:nvPr/>
          </p:nvGrpSpPr>
          <p:grpSpPr>
            <a:xfrm>
              <a:off x="381000" y="1377157"/>
              <a:ext cx="11445876" cy="5010150"/>
              <a:chOff x="381000" y="1471614"/>
              <a:chExt cx="11445876" cy="5010150"/>
            </a:xfrm>
          </p:grpSpPr>
          <p:sp>
            <p:nvSpPr>
              <p:cNvPr id="8" name="Freeform 6"/>
              <p:cNvSpPr>
                <a:spLocks/>
              </p:cNvSpPr>
              <p:nvPr/>
            </p:nvSpPr>
            <p:spPr bwMode="auto">
              <a:xfrm>
                <a:off x="1811338" y="1471614"/>
                <a:ext cx="1431925" cy="1670050"/>
              </a:xfrm>
              <a:custGeom>
                <a:avLst/>
                <a:gdLst>
                  <a:gd name="T0" fmla="*/ 14 w 450"/>
                  <a:gd name="T1" fmla="*/ 0 h 526"/>
                  <a:gd name="T2" fmla="*/ 450 w 450"/>
                  <a:gd name="T3" fmla="*/ 0 h 526"/>
                  <a:gd name="T4" fmla="*/ 450 w 450"/>
                  <a:gd name="T5" fmla="*/ 526 h 526"/>
                  <a:gd name="T6" fmla="*/ 0 w 450"/>
                  <a:gd name="T7" fmla="*/ 526 h 526"/>
                  <a:gd name="T8" fmla="*/ 0 w 450"/>
                  <a:gd name="T9" fmla="*/ 14 h 526"/>
                  <a:gd name="T10" fmla="*/ 14 w 450"/>
                  <a:gd name="T11" fmla="*/ 0 h 526"/>
                </a:gdLst>
                <a:ahLst/>
                <a:cxnLst>
                  <a:cxn ang="0">
                    <a:pos x="T0" y="T1"/>
                  </a:cxn>
                  <a:cxn ang="0">
                    <a:pos x="T2" y="T3"/>
                  </a:cxn>
                  <a:cxn ang="0">
                    <a:pos x="T4" y="T5"/>
                  </a:cxn>
                  <a:cxn ang="0">
                    <a:pos x="T6" y="T7"/>
                  </a:cxn>
                  <a:cxn ang="0">
                    <a:pos x="T8" y="T9"/>
                  </a:cxn>
                  <a:cxn ang="0">
                    <a:pos x="T10" y="T11"/>
                  </a:cxn>
                </a:cxnLst>
                <a:rect l="0" t="0" r="r" b="b"/>
                <a:pathLst>
                  <a:path w="450" h="526">
                    <a:moveTo>
                      <a:pt x="14" y="0"/>
                    </a:moveTo>
                    <a:cubicBezTo>
                      <a:pt x="450" y="0"/>
                      <a:pt x="450" y="0"/>
                      <a:pt x="450" y="0"/>
                    </a:cubicBezTo>
                    <a:cubicBezTo>
                      <a:pt x="450" y="526"/>
                      <a:pt x="450" y="526"/>
                      <a:pt x="450" y="526"/>
                    </a:cubicBezTo>
                    <a:cubicBezTo>
                      <a:pt x="0" y="526"/>
                      <a:pt x="0" y="526"/>
                      <a:pt x="0" y="526"/>
                    </a:cubicBezTo>
                    <a:cubicBezTo>
                      <a:pt x="0" y="14"/>
                      <a:pt x="0" y="14"/>
                      <a:pt x="0" y="14"/>
                    </a:cubicBezTo>
                    <a:cubicBezTo>
                      <a:pt x="0" y="6"/>
                      <a:pt x="6" y="0"/>
                      <a:pt x="14" y="0"/>
                    </a:cubicBezTo>
                    <a:close/>
                  </a:path>
                </a:pathLst>
              </a:custGeom>
              <a:solidFill>
                <a:srgbClr val="E6E6E6"/>
              </a:solidFill>
              <a:ln w="508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3243263" y="1471614"/>
                <a:ext cx="1430338" cy="1670050"/>
              </a:xfrm>
              <a:prstGeom prst="rect">
                <a:avLst/>
              </a:prstGeom>
              <a:solidFill>
                <a:srgbClr val="E6E6E6"/>
              </a:solidFill>
              <a:ln w="508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8"/>
              <p:cNvSpPr>
                <a:spLocks noChangeArrowheads="1"/>
              </p:cNvSpPr>
              <p:nvPr/>
            </p:nvSpPr>
            <p:spPr bwMode="auto">
              <a:xfrm>
                <a:off x="4673600" y="1471614"/>
                <a:ext cx="1430338" cy="1670050"/>
              </a:xfrm>
              <a:prstGeom prst="rect">
                <a:avLst/>
              </a:prstGeom>
              <a:solidFill>
                <a:srgbClr val="E6E6E6"/>
              </a:solidFill>
              <a:ln w="508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6103938" y="1471614"/>
                <a:ext cx="1430338" cy="1670050"/>
              </a:xfrm>
              <a:prstGeom prst="rect">
                <a:avLst/>
              </a:prstGeom>
              <a:solidFill>
                <a:srgbClr val="E6E6E6"/>
              </a:solidFill>
              <a:ln w="508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10"/>
              <p:cNvSpPr>
                <a:spLocks noChangeArrowheads="1"/>
              </p:cNvSpPr>
              <p:nvPr/>
            </p:nvSpPr>
            <p:spPr bwMode="auto">
              <a:xfrm>
                <a:off x="7534275" y="1471614"/>
                <a:ext cx="1430338" cy="1670050"/>
              </a:xfrm>
              <a:prstGeom prst="rect">
                <a:avLst/>
              </a:prstGeom>
              <a:solidFill>
                <a:srgbClr val="E6E6E6"/>
              </a:solidFill>
              <a:ln w="508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11"/>
              <p:cNvSpPr>
                <a:spLocks noChangeArrowheads="1"/>
              </p:cNvSpPr>
              <p:nvPr/>
            </p:nvSpPr>
            <p:spPr bwMode="auto">
              <a:xfrm>
                <a:off x="8964613" y="1471614"/>
                <a:ext cx="1431925" cy="1670050"/>
              </a:xfrm>
              <a:prstGeom prst="rect">
                <a:avLst/>
              </a:prstGeom>
              <a:solidFill>
                <a:srgbClr val="E6E6E6"/>
              </a:solidFill>
              <a:ln w="508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10396538" y="1471614"/>
                <a:ext cx="1430338" cy="1670050"/>
              </a:xfrm>
              <a:custGeom>
                <a:avLst/>
                <a:gdLst>
                  <a:gd name="T0" fmla="*/ 0 w 450"/>
                  <a:gd name="T1" fmla="*/ 0 h 526"/>
                  <a:gd name="T2" fmla="*/ 435 w 450"/>
                  <a:gd name="T3" fmla="*/ 0 h 526"/>
                  <a:gd name="T4" fmla="*/ 450 w 450"/>
                  <a:gd name="T5" fmla="*/ 14 h 526"/>
                  <a:gd name="T6" fmla="*/ 450 w 450"/>
                  <a:gd name="T7" fmla="*/ 526 h 526"/>
                  <a:gd name="T8" fmla="*/ 0 w 450"/>
                  <a:gd name="T9" fmla="*/ 526 h 526"/>
                  <a:gd name="T10" fmla="*/ 0 w 450"/>
                  <a:gd name="T11" fmla="*/ 0 h 526"/>
                </a:gdLst>
                <a:ahLst/>
                <a:cxnLst>
                  <a:cxn ang="0">
                    <a:pos x="T0" y="T1"/>
                  </a:cxn>
                  <a:cxn ang="0">
                    <a:pos x="T2" y="T3"/>
                  </a:cxn>
                  <a:cxn ang="0">
                    <a:pos x="T4" y="T5"/>
                  </a:cxn>
                  <a:cxn ang="0">
                    <a:pos x="T6" y="T7"/>
                  </a:cxn>
                  <a:cxn ang="0">
                    <a:pos x="T8" y="T9"/>
                  </a:cxn>
                  <a:cxn ang="0">
                    <a:pos x="T10" y="T11"/>
                  </a:cxn>
                </a:cxnLst>
                <a:rect l="0" t="0" r="r" b="b"/>
                <a:pathLst>
                  <a:path w="450" h="526">
                    <a:moveTo>
                      <a:pt x="0" y="0"/>
                    </a:moveTo>
                    <a:cubicBezTo>
                      <a:pt x="435" y="0"/>
                      <a:pt x="435" y="0"/>
                      <a:pt x="435" y="0"/>
                    </a:cubicBezTo>
                    <a:cubicBezTo>
                      <a:pt x="443" y="0"/>
                      <a:pt x="450" y="6"/>
                      <a:pt x="450" y="14"/>
                    </a:cubicBezTo>
                    <a:cubicBezTo>
                      <a:pt x="450" y="526"/>
                      <a:pt x="450" y="526"/>
                      <a:pt x="450" y="526"/>
                    </a:cubicBezTo>
                    <a:cubicBezTo>
                      <a:pt x="0" y="526"/>
                      <a:pt x="0" y="526"/>
                      <a:pt x="0" y="526"/>
                    </a:cubicBezTo>
                    <a:lnTo>
                      <a:pt x="0" y="0"/>
                    </a:lnTo>
                    <a:close/>
                  </a:path>
                </a:pathLst>
              </a:custGeom>
              <a:solidFill>
                <a:srgbClr val="E6E6E6"/>
              </a:solidFill>
              <a:ln w="508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381000" y="3141664"/>
                <a:ext cx="1430338" cy="1670050"/>
              </a:xfrm>
              <a:custGeom>
                <a:avLst/>
                <a:gdLst>
                  <a:gd name="T0" fmla="*/ 14 w 450"/>
                  <a:gd name="T1" fmla="*/ 0 h 526"/>
                  <a:gd name="T2" fmla="*/ 450 w 450"/>
                  <a:gd name="T3" fmla="*/ 0 h 526"/>
                  <a:gd name="T4" fmla="*/ 450 w 450"/>
                  <a:gd name="T5" fmla="*/ 526 h 526"/>
                  <a:gd name="T6" fmla="*/ 0 w 450"/>
                  <a:gd name="T7" fmla="*/ 526 h 526"/>
                  <a:gd name="T8" fmla="*/ 0 w 450"/>
                  <a:gd name="T9" fmla="*/ 14 h 526"/>
                  <a:gd name="T10" fmla="*/ 14 w 450"/>
                  <a:gd name="T11" fmla="*/ 0 h 526"/>
                </a:gdLst>
                <a:ahLst/>
                <a:cxnLst>
                  <a:cxn ang="0">
                    <a:pos x="T0" y="T1"/>
                  </a:cxn>
                  <a:cxn ang="0">
                    <a:pos x="T2" y="T3"/>
                  </a:cxn>
                  <a:cxn ang="0">
                    <a:pos x="T4" y="T5"/>
                  </a:cxn>
                  <a:cxn ang="0">
                    <a:pos x="T6" y="T7"/>
                  </a:cxn>
                  <a:cxn ang="0">
                    <a:pos x="T8" y="T9"/>
                  </a:cxn>
                  <a:cxn ang="0">
                    <a:pos x="T10" y="T11"/>
                  </a:cxn>
                </a:cxnLst>
                <a:rect l="0" t="0" r="r" b="b"/>
                <a:pathLst>
                  <a:path w="450" h="526">
                    <a:moveTo>
                      <a:pt x="14" y="0"/>
                    </a:moveTo>
                    <a:cubicBezTo>
                      <a:pt x="450" y="0"/>
                      <a:pt x="450" y="0"/>
                      <a:pt x="450" y="0"/>
                    </a:cubicBezTo>
                    <a:cubicBezTo>
                      <a:pt x="450" y="526"/>
                      <a:pt x="450" y="526"/>
                      <a:pt x="450" y="526"/>
                    </a:cubicBezTo>
                    <a:cubicBezTo>
                      <a:pt x="0" y="526"/>
                      <a:pt x="0" y="526"/>
                      <a:pt x="0" y="526"/>
                    </a:cubicBezTo>
                    <a:cubicBezTo>
                      <a:pt x="0" y="14"/>
                      <a:pt x="0" y="14"/>
                      <a:pt x="0" y="14"/>
                    </a:cubicBezTo>
                    <a:cubicBezTo>
                      <a:pt x="0" y="6"/>
                      <a:pt x="6" y="0"/>
                      <a:pt x="14" y="0"/>
                    </a:cubicBezTo>
                    <a:close/>
                  </a:path>
                </a:pathLst>
              </a:cu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14"/>
              <p:cNvSpPr>
                <a:spLocks noChangeArrowheads="1"/>
              </p:cNvSpPr>
              <p:nvPr/>
            </p:nvSpPr>
            <p:spPr bwMode="auto">
              <a:xfrm>
                <a:off x="1811338" y="3141664"/>
                <a:ext cx="1431925"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5"/>
              <p:cNvSpPr>
                <a:spLocks noChangeArrowheads="1"/>
              </p:cNvSpPr>
              <p:nvPr/>
            </p:nvSpPr>
            <p:spPr bwMode="auto">
              <a:xfrm>
                <a:off x="3243263" y="3141664"/>
                <a:ext cx="1430338"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Rectangle 16"/>
              <p:cNvSpPr>
                <a:spLocks noChangeArrowheads="1"/>
              </p:cNvSpPr>
              <p:nvPr/>
            </p:nvSpPr>
            <p:spPr bwMode="auto">
              <a:xfrm>
                <a:off x="4673600" y="3141664"/>
                <a:ext cx="1430338"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17"/>
              <p:cNvSpPr>
                <a:spLocks noChangeArrowheads="1"/>
              </p:cNvSpPr>
              <p:nvPr/>
            </p:nvSpPr>
            <p:spPr bwMode="auto">
              <a:xfrm>
                <a:off x="6103938" y="3141664"/>
                <a:ext cx="1430338"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8"/>
              <p:cNvSpPr>
                <a:spLocks noChangeArrowheads="1"/>
              </p:cNvSpPr>
              <p:nvPr/>
            </p:nvSpPr>
            <p:spPr bwMode="auto">
              <a:xfrm>
                <a:off x="7534275" y="3141664"/>
                <a:ext cx="1430338"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9"/>
              <p:cNvSpPr>
                <a:spLocks noChangeArrowheads="1"/>
              </p:cNvSpPr>
              <p:nvPr/>
            </p:nvSpPr>
            <p:spPr bwMode="auto">
              <a:xfrm>
                <a:off x="8964613" y="3141664"/>
                <a:ext cx="1431925"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20"/>
              <p:cNvSpPr>
                <a:spLocks noChangeArrowheads="1"/>
              </p:cNvSpPr>
              <p:nvPr/>
            </p:nvSpPr>
            <p:spPr bwMode="auto">
              <a:xfrm>
                <a:off x="10396538" y="3141664"/>
                <a:ext cx="1430338"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auto">
              <a:xfrm>
                <a:off x="381000" y="4811714"/>
                <a:ext cx="1430338" cy="1670050"/>
              </a:xfrm>
              <a:custGeom>
                <a:avLst/>
                <a:gdLst>
                  <a:gd name="T0" fmla="*/ 0 w 450"/>
                  <a:gd name="T1" fmla="*/ 0 h 526"/>
                  <a:gd name="T2" fmla="*/ 450 w 450"/>
                  <a:gd name="T3" fmla="*/ 0 h 526"/>
                  <a:gd name="T4" fmla="*/ 450 w 450"/>
                  <a:gd name="T5" fmla="*/ 526 h 526"/>
                  <a:gd name="T6" fmla="*/ 14 w 450"/>
                  <a:gd name="T7" fmla="*/ 526 h 526"/>
                  <a:gd name="T8" fmla="*/ 0 w 450"/>
                  <a:gd name="T9" fmla="*/ 511 h 526"/>
                  <a:gd name="T10" fmla="*/ 0 w 450"/>
                  <a:gd name="T11" fmla="*/ 0 h 526"/>
                </a:gdLst>
                <a:ahLst/>
                <a:cxnLst>
                  <a:cxn ang="0">
                    <a:pos x="T0" y="T1"/>
                  </a:cxn>
                  <a:cxn ang="0">
                    <a:pos x="T2" y="T3"/>
                  </a:cxn>
                  <a:cxn ang="0">
                    <a:pos x="T4" y="T5"/>
                  </a:cxn>
                  <a:cxn ang="0">
                    <a:pos x="T6" y="T7"/>
                  </a:cxn>
                  <a:cxn ang="0">
                    <a:pos x="T8" y="T9"/>
                  </a:cxn>
                  <a:cxn ang="0">
                    <a:pos x="T10" y="T11"/>
                  </a:cxn>
                </a:cxnLst>
                <a:rect l="0" t="0" r="r" b="b"/>
                <a:pathLst>
                  <a:path w="450" h="526">
                    <a:moveTo>
                      <a:pt x="0" y="0"/>
                    </a:moveTo>
                    <a:cubicBezTo>
                      <a:pt x="450" y="0"/>
                      <a:pt x="450" y="0"/>
                      <a:pt x="450" y="0"/>
                    </a:cubicBezTo>
                    <a:cubicBezTo>
                      <a:pt x="450" y="526"/>
                      <a:pt x="450" y="526"/>
                      <a:pt x="450" y="526"/>
                    </a:cubicBezTo>
                    <a:cubicBezTo>
                      <a:pt x="14" y="526"/>
                      <a:pt x="14" y="526"/>
                      <a:pt x="14" y="526"/>
                    </a:cubicBezTo>
                    <a:cubicBezTo>
                      <a:pt x="6" y="526"/>
                      <a:pt x="0" y="519"/>
                      <a:pt x="0" y="511"/>
                    </a:cubicBezTo>
                    <a:lnTo>
                      <a:pt x="0" y="0"/>
                    </a:lnTo>
                    <a:close/>
                  </a:path>
                </a:pathLst>
              </a:cu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p:nvSpPr>
            <p:spPr bwMode="auto">
              <a:xfrm>
                <a:off x="1811338" y="4811714"/>
                <a:ext cx="1431925"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Rectangle 23"/>
              <p:cNvSpPr>
                <a:spLocks noChangeArrowheads="1"/>
              </p:cNvSpPr>
              <p:nvPr/>
            </p:nvSpPr>
            <p:spPr bwMode="auto">
              <a:xfrm>
                <a:off x="3243263" y="4811714"/>
                <a:ext cx="1430338"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4"/>
              <p:cNvSpPr>
                <a:spLocks noChangeArrowheads="1"/>
              </p:cNvSpPr>
              <p:nvPr/>
            </p:nvSpPr>
            <p:spPr bwMode="auto">
              <a:xfrm>
                <a:off x="4673600" y="4811714"/>
                <a:ext cx="1430338"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25"/>
              <p:cNvSpPr>
                <a:spLocks noChangeArrowheads="1"/>
              </p:cNvSpPr>
              <p:nvPr/>
            </p:nvSpPr>
            <p:spPr bwMode="auto">
              <a:xfrm>
                <a:off x="6103938" y="4811714"/>
                <a:ext cx="1430338"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6"/>
              <p:cNvSpPr>
                <a:spLocks noChangeArrowheads="1"/>
              </p:cNvSpPr>
              <p:nvPr/>
            </p:nvSpPr>
            <p:spPr bwMode="auto">
              <a:xfrm>
                <a:off x="7534275" y="4811714"/>
                <a:ext cx="1430338"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Rectangle 27"/>
              <p:cNvSpPr>
                <a:spLocks noChangeArrowheads="1"/>
              </p:cNvSpPr>
              <p:nvPr/>
            </p:nvSpPr>
            <p:spPr bwMode="auto">
              <a:xfrm>
                <a:off x="8964613" y="4811714"/>
                <a:ext cx="1431925" cy="1670050"/>
              </a:xfrm>
              <a:prstGeom prst="rect">
                <a:avLst/>
              </a:pr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10396538" y="4811714"/>
                <a:ext cx="1430338" cy="1670050"/>
              </a:xfrm>
              <a:custGeom>
                <a:avLst/>
                <a:gdLst>
                  <a:gd name="T0" fmla="*/ 0 w 450"/>
                  <a:gd name="T1" fmla="*/ 0 h 526"/>
                  <a:gd name="T2" fmla="*/ 450 w 450"/>
                  <a:gd name="T3" fmla="*/ 0 h 526"/>
                  <a:gd name="T4" fmla="*/ 450 w 450"/>
                  <a:gd name="T5" fmla="*/ 511 h 526"/>
                  <a:gd name="T6" fmla="*/ 435 w 450"/>
                  <a:gd name="T7" fmla="*/ 526 h 526"/>
                  <a:gd name="T8" fmla="*/ 0 w 450"/>
                  <a:gd name="T9" fmla="*/ 526 h 526"/>
                  <a:gd name="T10" fmla="*/ 0 w 450"/>
                  <a:gd name="T11" fmla="*/ 0 h 526"/>
                </a:gdLst>
                <a:ahLst/>
                <a:cxnLst>
                  <a:cxn ang="0">
                    <a:pos x="T0" y="T1"/>
                  </a:cxn>
                  <a:cxn ang="0">
                    <a:pos x="T2" y="T3"/>
                  </a:cxn>
                  <a:cxn ang="0">
                    <a:pos x="T4" y="T5"/>
                  </a:cxn>
                  <a:cxn ang="0">
                    <a:pos x="T6" y="T7"/>
                  </a:cxn>
                  <a:cxn ang="0">
                    <a:pos x="T8" y="T9"/>
                  </a:cxn>
                  <a:cxn ang="0">
                    <a:pos x="T10" y="T11"/>
                  </a:cxn>
                </a:cxnLst>
                <a:rect l="0" t="0" r="r" b="b"/>
                <a:pathLst>
                  <a:path w="450" h="526">
                    <a:moveTo>
                      <a:pt x="0" y="0"/>
                    </a:moveTo>
                    <a:cubicBezTo>
                      <a:pt x="450" y="0"/>
                      <a:pt x="450" y="0"/>
                      <a:pt x="450" y="0"/>
                    </a:cubicBezTo>
                    <a:cubicBezTo>
                      <a:pt x="450" y="511"/>
                      <a:pt x="450" y="511"/>
                      <a:pt x="450" y="511"/>
                    </a:cubicBezTo>
                    <a:cubicBezTo>
                      <a:pt x="450" y="519"/>
                      <a:pt x="443" y="526"/>
                      <a:pt x="435" y="526"/>
                    </a:cubicBezTo>
                    <a:cubicBezTo>
                      <a:pt x="0" y="526"/>
                      <a:pt x="0" y="526"/>
                      <a:pt x="0" y="526"/>
                    </a:cubicBezTo>
                    <a:lnTo>
                      <a:pt x="0" y="0"/>
                    </a:lnTo>
                    <a:close/>
                  </a:path>
                </a:pathLst>
              </a:custGeom>
              <a:solidFill>
                <a:srgbClr val="FFFFFF"/>
              </a:solidFill>
              <a:ln w="5080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p:nvSpPr>
            <p:spPr bwMode="auto">
              <a:xfrm>
                <a:off x="558800" y="3344864"/>
                <a:ext cx="230188" cy="746125"/>
              </a:xfrm>
              <a:custGeom>
                <a:avLst/>
                <a:gdLst>
                  <a:gd name="T0" fmla="*/ 63 w 72"/>
                  <a:gd name="T1" fmla="*/ 180 h 235"/>
                  <a:gd name="T2" fmla="*/ 57 w 72"/>
                  <a:gd name="T3" fmla="*/ 174 h 235"/>
                  <a:gd name="T4" fmla="*/ 45 w 72"/>
                  <a:gd name="T5" fmla="*/ 174 h 235"/>
                  <a:gd name="T6" fmla="*/ 38 w 72"/>
                  <a:gd name="T7" fmla="*/ 168 h 235"/>
                  <a:gd name="T8" fmla="*/ 35 w 72"/>
                  <a:gd name="T9" fmla="*/ 117 h 235"/>
                  <a:gd name="T10" fmla="*/ 38 w 72"/>
                  <a:gd name="T11" fmla="*/ 66 h 235"/>
                  <a:gd name="T12" fmla="*/ 45 w 72"/>
                  <a:gd name="T13" fmla="*/ 60 h 235"/>
                  <a:gd name="T14" fmla="*/ 57 w 72"/>
                  <a:gd name="T15" fmla="*/ 60 h 235"/>
                  <a:gd name="T16" fmla="*/ 63 w 72"/>
                  <a:gd name="T17" fmla="*/ 54 h 235"/>
                  <a:gd name="T18" fmla="*/ 71 w 72"/>
                  <a:gd name="T19" fmla="*/ 7 h 235"/>
                  <a:gd name="T20" fmla="*/ 65 w 72"/>
                  <a:gd name="T21" fmla="*/ 0 h 235"/>
                  <a:gd name="T22" fmla="*/ 55 w 72"/>
                  <a:gd name="T23" fmla="*/ 0 h 235"/>
                  <a:gd name="T24" fmla="*/ 36 w 72"/>
                  <a:gd name="T25" fmla="*/ 0 h 235"/>
                  <a:gd name="T26" fmla="*/ 34 w 72"/>
                  <a:gd name="T27" fmla="*/ 0 h 235"/>
                  <a:gd name="T28" fmla="*/ 34 w 72"/>
                  <a:gd name="T29" fmla="*/ 0 h 235"/>
                  <a:gd name="T30" fmla="*/ 13 w 72"/>
                  <a:gd name="T31" fmla="*/ 117 h 235"/>
                  <a:gd name="T32" fmla="*/ 34 w 72"/>
                  <a:gd name="T33" fmla="*/ 234 h 235"/>
                  <a:gd name="T34" fmla="*/ 34 w 72"/>
                  <a:gd name="T35" fmla="*/ 235 h 235"/>
                  <a:gd name="T36" fmla="*/ 31 w 72"/>
                  <a:gd name="T37" fmla="*/ 235 h 235"/>
                  <a:gd name="T38" fmla="*/ 10 w 72"/>
                  <a:gd name="T39" fmla="*/ 117 h 235"/>
                  <a:gd name="T40" fmla="*/ 31 w 72"/>
                  <a:gd name="T41" fmla="*/ 0 h 235"/>
                  <a:gd name="T42" fmla="*/ 25 w 72"/>
                  <a:gd name="T43" fmla="*/ 0 h 235"/>
                  <a:gd name="T44" fmla="*/ 19 w 72"/>
                  <a:gd name="T45" fmla="*/ 4 h 235"/>
                  <a:gd name="T46" fmla="*/ 0 w 72"/>
                  <a:gd name="T47" fmla="*/ 117 h 235"/>
                  <a:gd name="T48" fmla="*/ 19 w 72"/>
                  <a:gd name="T49" fmla="*/ 230 h 235"/>
                  <a:gd name="T50" fmla="*/ 25 w 72"/>
                  <a:gd name="T51" fmla="*/ 235 h 235"/>
                  <a:gd name="T52" fmla="*/ 36 w 72"/>
                  <a:gd name="T53" fmla="*/ 235 h 235"/>
                  <a:gd name="T54" fmla="*/ 55 w 72"/>
                  <a:gd name="T55" fmla="*/ 235 h 235"/>
                  <a:gd name="T56" fmla="*/ 65 w 72"/>
                  <a:gd name="T57" fmla="*/ 235 h 235"/>
                  <a:gd name="T58" fmla="*/ 71 w 72"/>
                  <a:gd name="T59" fmla="*/ 227 h 235"/>
                  <a:gd name="T60" fmla="*/ 63 w 72"/>
                  <a:gd name="T61"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235">
                    <a:moveTo>
                      <a:pt x="63" y="180"/>
                    </a:moveTo>
                    <a:cubicBezTo>
                      <a:pt x="63" y="176"/>
                      <a:pt x="60" y="174"/>
                      <a:pt x="57" y="174"/>
                    </a:cubicBezTo>
                    <a:cubicBezTo>
                      <a:pt x="45" y="174"/>
                      <a:pt x="45" y="174"/>
                      <a:pt x="45" y="174"/>
                    </a:cubicBezTo>
                    <a:cubicBezTo>
                      <a:pt x="42" y="174"/>
                      <a:pt x="39" y="172"/>
                      <a:pt x="38" y="168"/>
                    </a:cubicBezTo>
                    <a:cubicBezTo>
                      <a:pt x="36" y="152"/>
                      <a:pt x="35" y="135"/>
                      <a:pt x="35" y="117"/>
                    </a:cubicBezTo>
                    <a:cubicBezTo>
                      <a:pt x="35" y="99"/>
                      <a:pt x="36" y="82"/>
                      <a:pt x="38" y="66"/>
                    </a:cubicBezTo>
                    <a:cubicBezTo>
                      <a:pt x="39" y="63"/>
                      <a:pt x="42" y="60"/>
                      <a:pt x="45" y="60"/>
                    </a:cubicBezTo>
                    <a:cubicBezTo>
                      <a:pt x="57" y="60"/>
                      <a:pt x="57" y="60"/>
                      <a:pt x="57" y="60"/>
                    </a:cubicBezTo>
                    <a:cubicBezTo>
                      <a:pt x="60" y="60"/>
                      <a:pt x="63" y="58"/>
                      <a:pt x="63" y="54"/>
                    </a:cubicBezTo>
                    <a:cubicBezTo>
                      <a:pt x="71" y="7"/>
                      <a:pt x="71" y="7"/>
                      <a:pt x="71" y="7"/>
                    </a:cubicBezTo>
                    <a:cubicBezTo>
                      <a:pt x="72" y="3"/>
                      <a:pt x="69" y="0"/>
                      <a:pt x="65" y="0"/>
                    </a:cubicBezTo>
                    <a:cubicBezTo>
                      <a:pt x="55" y="0"/>
                      <a:pt x="55" y="0"/>
                      <a:pt x="55" y="0"/>
                    </a:cubicBezTo>
                    <a:cubicBezTo>
                      <a:pt x="36" y="0"/>
                      <a:pt x="36" y="0"/>
                      <a:pt x="36" y="0"/>
                    </a:cubicBezTo>
                    <a:cubicBezTo>
                      <a:pt x="34" y="0"/>
                      <a:pt x="34" y="0"/>
                      <a:pt x="34" y="0"/>
                    </a:cubicBezTo>
                    <a:cubicBezTo>
                      <a:pt x="34" y="0"/>
                      <a:pt x="34" y="0"/>
                      <a:pt x="34" y="0"/>
                    </a:cubicBezTo>
                    <a:cubicBezTo>
                      <a:pt x="20" y="31"/>
                      <a:pt x="13" y="73"/>
                      <a:pt x="13" y="117"/>
                    </a:cubicBezTo>
                    <a:cubicBezTo>
                      <a:pt x="13" y="162"/>
                      <a:pt x="20" y="203"/>
                      <a:pt x="34" y="234"/>
                    </a:cubicBezTo>
                    <a:cubicBezTo>
                      <a:pt x="34" y="235"/>
                      <a:pt x="34" y="235"/>
                      <a:pt x="34" y="235"/>
                    </a:cubicBezTo>
                    <a:cubicBezTo>
                      <a:pt x="31" y="235"/>
                      <a:pt x="31" y="235"/>
                      <a:pt x="31" y="235"/>
                    </a:cubicBezTo>
                    <a:cubicBezTo>
                      <a:pt x="17" y="203"/>
                      <a:pt x="10" y="162"/>
                      <a:pt x="10" y="117"/>
                    </a:cubicBezTo>
                    <a:cubicBezTo>
                      <a:pt x="10" y="73"/>
                      <a:pt x="17" y="31"/>
                      <a:pt x="31" y="0"/>
                    </a:cubicBezTo>
                    <a:cubicBezTo>
                      <a:pt x="25" y="0"/>
                      <a:pt x="25" y="0"/>
                      <a:pt x="25" y="0"/>
                    </a:cubicBezTo>
                    <a:cubicBezTo>
                      <a:pt x="22" y="0"/>
                      <a:pt x="20" y="1"/>
                      <a:pt x="19" y="4"/>
                    </a:cubicBezTo>
                    <a:cubicBezTo>
                      <a:pt x="7" y="33"/>
                      <a:pt x="0" y="73"/>
                      <a:pt x="0" y="117"/>
                    </a:cubicBezTo>
                    <a:cubicBezTo>
                      <a:pt x="0" y="161"/>
                      <a:pt x="7" y="201"/>
                      <a:pt x="19" y="230"/>
                    </a:cubicBezTo>
                    <a:cubicBezTo>
                      <a:pt x="20" y="233"/>
                      <a:pt x="22" y="235"/>
                      <a:pt x="25" y="235"/>
                    </a:cubicBezTo>
                    <a:cubicBezTo>
                      <a:pt x="36" y="235"/>
                      <a:pt x="36" y="235"/>
                      <a:pt x="36" y="235"/>
                    </a:cubicBezTo>
                    <a:cubicBezTo>
                      <a:pt x="55" y="235"/>
                      <a:pt x="55" y="235"/>
                      <a:pt x="55" y="235"/>
                    </a:cubicBezTo>
                    <a:cubicBezTo>
                      <a:pt x="65" y="235"/>
                      <a:pt x="65" y="235"/>
                      <a:pt x="65" y="235"/>
                    </a:cubicBezTo>
                    <a:cubicBezTo>
                      <a:pt x="69" y="235"/>
                      <a:pt x="72" y="231"/>
                      <a:pt x="71" y="227"/>
                    </a:cubicBezTo>
                    <a:lnTo>
                      <a:pt x="63" y="180"/>
                    </a:lnTo>
                    <a:close/>
                  </a:path>
                </a:pathLst>
              </a:custGeom>
              <a:solidFill>
                <a:srgbClr val="282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284288" y="3255964"/>
                <a:ext cx="346075" cy="920750"/>
              </a:xfrm>
              <a:custGeom>
                <a:avLst/>
                <a:gdLst>
                  <a:gd name="T0" fmla="*/ 0 w 218"/>
                  <a:gd name="T1" fmla="*/ 580 h 580"/>
                  <a:gd name="T2" fmla="*/ 218 w 218"/>
                  <a:gd name="T3" fmla="*/ 580 h 580"/>
                  <a:gd name="T4" fmla="*/ 218 w 218"/>
                  <a:gd name="T5" fmla="*/ 0 h 580"/>
                  <a:gd name="T6" fmla="*/ 0 w 218"/>
                  <a:gd name="T7" fmla="*/ 0 h 580"/>
                  <a:gd name="T8" fmla="*/ 0 w 218"/>
                  <a:gd name="T9" fmla="*/ 580 h 580"/>
                  <a:gd name="T10" fmla="*/ 0 w 218"/>
                  <a:gd name="T11" fmla="*/ 580 h 580"/>
                </a:gdLst>
                <a:ahLst/>
                <a:cxnLst>
                  <a:cxn ang="0">
                    <a:pos x="T0" y="T1"/>
                  </a:cxn>
                  <a:cxn ang="0">
                    <a:pos x="T2" y="T3"/>
                  </a:cxn>
                  <a:cxn ang="0">
                    <a:pos x="T4" y="T5"/>
                  </a:cxn>
                  <a:cxn ang="0">
                    <a:pos x="T6" y="T7"/>
                  </a:cxn>
                  <a:cxn ang="0">
                    <a:pos x="T8" y="T9"/>
                  </a:cxn>
                  <a:cxn ang="0">
                    <a:pos x="T10" y="T11"/>
                  </a:cxn>
                </a:cxnLst>
                <a:rect l="0" t="0" r="r" b="b"/>
                <a:pathLst>
                  <a:path w="218" h="580">
                    <a:moveTo>
                      <a:pt x="0" y="580"/>
                    </a:moveTo>
                    <a:lnTo>
                      <a:pt x="218" y="580"/>
                    </a:lnTo>
                    <a:lnTo>
                      <a:pt x="218" y="0"/>
                    </a:lnTo>
                    <a:lnTo>
                      <a:pt x="0" y="0"/>
                    </a:lnTo>
                    <a:lnTo>
                      <a:pt x="0" y="580"/>
                    </a:lnTo>
                    <a:lnTo>
                      <a:pt x="0" y="580"/>
                    </a:lnTo>
                    <a:close/>
                  </a:path>
                </a:pathLst>
              </a:custGeom>
              <a:solidFill>
                <a:srgbClr val="005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1322388" y="3316289"/>
                <a:ext cx="273050" cy="44450"/>
              </a:xfrm>
              <a:custGeom>
                <a:avLst/>
                <a:gdLst>
                  <a:gd name="T0" fmla="*/ 7 w 86"/>
                  <a:gd name="T1" fmla="*/ 0 h 14"/>
                  <a:gd name="T2" fmla="*/ 0 w 86"/>
                  <a:gd name="T3" fmla="*/ 6 h 14"/>
                  <a:gd name="T4" fmla="*/ 0 w 86"/>
                  <a:gd name="T5" fmla="*/ 8 h 14"/>
                  <a:gd name="T6" fmla="*/ 7 w 86"/>
                  <a:gd name="T7" fmla="*/ 14 h 14"/>
                  <a:gd name="T8" fmla="*/ 79 w 86"/>
                  <a:gd name="T9" fmla="*/ 14 h 14"/>
                  <a:gd name="T10" fmla="*/ 86 w 86"/>
                  <a:gd name="T11" fmla="*/ 8 h 14"/>
                  <a:gd name="T12" fmla="*/ 86 w 86"/>
                  <a:gd name="T13" fmla="*/ 6 h 14"/>
                  <a:gd name="T14" fmla="*/ 79 w 86"/>
                  <a:gd name="T15" fmla="*/ 0 h 14"/>
                  <a:gd name="T16" fmla="*/ 46 w 86"/>
                  <a:gd name="T17" fmla="*/ 0 h 14"/>
                  <a:gd name="T18" fmla="*/ 7 w 86"/>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4">
                    <a:moveTo>
                      <a:pt x="7" y="0"/>
                    </a:moveTo>
                    <a:cubicBezTo>
                      <a:pt x="7" y="0"/>
                      <a:pt x="0" y="0"/>
                      <a:pt x="0" y="6"/>
                    </a:cubicBezTo>
                    <a:cubicBezTo>
                      <a:pt x="0" y="8"/>
                      <a:pt x="0" y="8"/>
                      <a:pt x="0" y="8"/>
                    </a:cubicBezTo>
                    <a:cubicBezTo>
                      <a:pt x="0" y="8"/>
                      <a:pt x="0" y="14"/>
                      <a:pt x="7" y="14"/>
                    </a:cubicBezTo>
                    <a:cubicBezTo>
                      <a:pt x="79" y="14"/>
                      <a:pt x="79" y="14"/>
                      <a:pt x="79" y="14"/>
                    </a:cubicBezTo>
                    <a:cubicBezTo>
                      <a:pt x="79" y="14"/>
                      <a:pt x="86" y="14"/>
                      <a:pt x="86" y="8"/>
                    </a:cubicBezTo>
                    <a:cubicBezTo>
                      <a:pt x="86" y="6"/>
                      <a:pt x="86" y="6"/>
                      <a:pt x="86" y="6"/>
                    </a:cubicBezTo>
                    <a:cubicBezTo>
                      <a:pt x="86" y="6"/>
                      <a:pt x="86" y="0"/>
                      <a:pt x="79" y="0"/>
                    </a:cubicBezTo>
                    <a:cubicBezTo>
                      <a:pt x="46" y="0"/>
                      <a:pt x="46" y="0"/>
                      <a:pt x="46" y="0"/>
                    </a:cubicBezTo>
                    <a:lnTo>
                      <a:pt x="7" y="0"/>
                    </a:lnTo>
                    <a:close/>
                  </a:path>
                </a:pathLst>
              </a:custGeom>
              <a:solidFill>
                <a:srgbClr val="172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1322388" y="3398839"/>
                <a:ext cx="273050" cy="47625"/>
              </a:xfrm>
              <a:custGeom>
                <a:avLst/>
                <a:gdLst>
                  <a:gd name="T0" fmla="*/ 7 w 86"/>
                  <a:gd name="T1" fmla="*/ 0 h 15"/>
                  <a:gd name="T2" fmla="*/ 0 w 86"/>
                  <a:gd name="T3" fmla="*/ 7 h 15"/>
                  <a:gd name="T4" fmla="*/ 0 w 86"/>
                  <a:gd name="T5" fmla="*/ 8 h 15"/>
                  <a:gd name="T6" fmla="*/ 7 w 86"/>
                  <a:gd name="T7" fmla="*/ 15 h 15"/>
                  <a:gd name="T8" fmla="*/ 79 w 86"/>
                  <a:gd name="T9" fmla="*/ 15 h 15"/>
                  <a:gd name="T10" fmla="*/ 86 w 86"/>
                  <a:gd name="T11" fmla="*/ 8 h 15"/>
                  <a:gd name="T12" fmla="*/ 86 w 86"/>
                  <a:gd name="T13" fmla="*/ 7 h 15"/>
                  <a:gd name="T14" fmla="*/ 79 w 86"/>
                  <a:gd name="T15" fmla="*/ 0 h 15"/>
                  <a:gd name="T16" fmla="*/ 46 w 86"/>
                  <a:gd name="T17" fmla="*/ 0 h 15"/>
                  <a:gd name="T18" fmla="*/ 7 w 8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5">
                    <a:moveTo>
                      <a:pt x="7" y="0"/>
                    </a:moveTo>
                    <a:cubicBezTo>
                      <a:pt x="7" y="0"/>
                      <a:pt x="0" y="0"/>
                      <a:pt x="0" y="7"/>
                    </a:cubicBezTo>
                    <a:cubicBezTo>
                      <a:pt x="0" y="8"/>
                      <a:pt x="0" y="8"/>
                      <a:pt x="0" y="8"/>
                    </a:cubicBezTo>
                    <a:cubicBezTo>
                      <a:pt x="0" y="8"/>
                      <a:pt x="0" y="15"/>
                      <a:pt x="7" y="15"/>
                    </a:cubicBezTo>
                    <a:cubicBezTo>
                      <a:pt x="79" y="15"/>
                      <a:pt x="79" y="15"/>
                      <a:pt x="79" y="15"/>
                    </a:cubicBezTo>
                    <a:cubicBezTo>
                      <a:pt x="79" y="15"/>
                      <a:pt x="86" y="15"/>
                      <a:pt x="86" y="8"/>
                    </a:cubicBezTo>
                    <a:cubicBezTo>
                      <a:pt x="86" y="7"/>
                      <a:pt x="86" y="7"/>
                      <a:pt x="86" y="7"/>
                    </a:cubicBezTo>
                    <a:cubicBezTo>
                      <a:pt x="86" y="7"/>
                      <a:pt x="86" y="0"/>
                      <a:pt x="79" y="0"/>
                    </a:cubicBezTo>
                    <a:cubicBezTo>
                      <a:pt x="46" y="0"/>
                      <a:pt x="46" y="0"/>
                      <a:pt x="46" y="0"/>
                    </a:cubicBezTo>
                    <a:lnTo>
                      <a:pt x="7" y="0"/>
                    </a:lnTo>
                    <a:close/>
                  </a:path>
                </a:pathLst>
              </a:custGeom>
              <a:solidFill>
                <a:srgbClr val="172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1322388" y="3481389"/>
                <a:ext cx="273050" cy="47625"/>
              </a:xfrm>
              <a:custGeom>
                <a:avLst/>
                <a:gdLst>
                  <a:gd name="T0" fmla="*/ 7 w 86"/>
                  <a:gd name="T1" fmla="*/ 0 h 15"/>
                  <a:gd name="T2" fmla="*/ 0 w 86"/>
                  <a:gd name="T3" fmla="*/ 8 h 15"/>
                  <a:gd name="T4" fmla="*/ 0 w 86"/>
                  <a:gd name="T5" fmla="*/ 9 h 15"/>
                  <a:gd name="T6" fmla="*/ 7 w 86"/>
                  <a:gd name="T7" fmla="*/ 15 h 15"/>
                  <a:gd name="T8" fmla="*/ 79 w 86"/>
                  <a:gd name="T9" fmla="*/ 15 h 15"/>
                  <a:gd name="T10" fmla="*/ 86 w 86"/>
                  <a:gd name="T11" fmla="*/ 9 h 15"/>
                  <a:gd name="T12" fmla="*/ 86 w 86"/>
                  <a:gd name="T13" fmla="*/ 8 h 15"/>
                  <a:gd name="T14" fmla="*/ 79 w 86"/>
                  <a:gd name="T15" fmla="*/ 0 h 15"/>
                  <a:gd name="T16" fmla="*/ 46 w 86"/>
                  <a:gd name="T17" fmla="*/ 0 h 15"/>
                  <a:gd name="T18" fmla="*/ 7 w 8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5">
                    <a:moveTo>
                      <a:pt x="7" y="0"/>
                    </a:moveTo>
                    <a:cubicBezTo>
                      <a:pt x="7" y="0"/>
                      <a:pt x="0" y="0"/>
                      <a:pt x="0" y="8"/>
                    </a:cubicBezTo>
                    <a:cubicBezTo>
                      <a:pt x="0" y="9"/>
                      <a:pt x="0" y="9"/>
                      <a:pt x="0" y="9"/>
                    </a:cubicBezTo>
                    <a:cubicBezTo>
                      <a:pt x="0" y="9"/>
                      <a:pt x="0" y="15"/>
                      <a:pt x="7" y="15"/>
                    </a:cubicBezTo>
                    <a:cubicBezTo>
                      <a:pt x="79" y="15"/>
                      <a:pt x="79" y="15"/>
                      <a:pt x="79" y="15"/>
                    </a:cubicBezTo>
                    <a:cubicBezTo>
                      <a:pt x="79" y="15"/>
                      <a:pt x="86" y="15"/>
                      <a:pt x="86" y="9"/>
                    </a:cubicBezTo>
                    <a:cubicBezTo>
                      <a:pt x="86" y="8"/>
                      <a:pt x="86" y="8"/>
                      <a:pt x="86" y="8"/>
                    </a:cubicBezTo>
                    <a:cubicBezTo>
                      <a:pt x="86" y="8"/>
                      <a:pt x="86" y="0"/>
                      <a:pt x="79" y="0"/>
                    </a:cubicBezTo>
                    <a:cubicBezTo>
                      <a:pt x="46" y="0"/>
                      <a:pt x="46" y="0"/>
                      <a:pt x="46" y="0"/>
                    </a:cubicBezTo>
                    <a:lnTo>
                      <a:pt x="7" y="0"/>
                    </a:lnTo>
                    <a:close/>
                  </a:path>
                </a:pathLst>
              </a:custGeom>
              <a:solidFill>
                <a:srgbClr val="172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1322388" y="3567114"/>
                <a:ext cx="273050" cy="47625"/>
              </a:xfrm>
              <a:custGeom>
                <a:avLst/>
                <a:gdLst>
                  <a:gd name="T0" fmla="*/ 7 w 86"/>
                  <a:gd name="T1" fmla="*/ 0 h 15"/>
                  <a:gd name="T2" fmla="*/ 0 w 86"/>
                  <a:gd name="T3" fmla="*/ 7 h 15"/>
                  <a:gd name="T4" fmla="*/ 0 w 86"/>
                  <a:gd name="T5" fmla="*/ 8 h 15"/>
                  <a:gd name="T6" fmla="*/ 7 w 86"/>
                  <a:gd name="T7" fmla="*/ 15 h 15"/>
                  <a:gd name="T8" fmla="*/ 79 w 86"/>
                  <a:gd name="T9" fmla="*/ 15 h 15"/>
                  <a:gd name="T10" fmla="*/ 86 w 86"/>
                  <a:gd name="T11" fmla="*/ 8 h 15"/>
                  <a:gd name="T12" fmla="*/ 86 w 86"/>
                  <a:gd name="T13" fmla="*/ 7 h 15"/>
                  <a:gd name="T14" fmla="*/ 79 w 86"/>
                  <a:gd name="T15" fmla="*/ 0 h 15"/>
                  <a:gd name="T16" fmla="*/ 46 w 86"/>
                  <a:gd name="T17" fmla="*/ 0 h 15"/>
                  <a:gd name="T18" fmla="*/ 7 w 8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5">
                    <a:moveTo>
                      <a:pt x="7" y="0"/>
                    </a:moveTo>
                    <a:cubicBezTo>
                      <a:pt x="7" y="0"/>
                      <a:pt x="0" y="0"/>
                      <a:pt x="0" y="7"/>
                    </a:cubicBezTo>
                    <a:cubicBezTo>
                      <a:pt x="0" y="8"/>
                      <a:pt x="0" y="8"/>
                      <a:pt x="0" y="8"/>
                    </a:cubicBezTo>
                    <a:cubicBezTo>
                      <a:pt x="0" y="8"/>
                      <a:pt x="0" y="15"/>
                      <a:pt x="7" y="15"/>
                    </a:cubicBezTo>
                    <a:cubicBezTo>
                      <a:pt x="79" y="15"/>
                      <a:pt x="79" y="15"/>
                      <a:pt x="79" y="15"/>
                    </a:cubicBezTo>
                    <a:cubicBezTo>
                      <a:pt x="79" y="15"/>
                      <a:pt x="86" y="15"/>
                      <a:pt x="86" y="8"/>
                    </a:cubicBezTo>
                    <a:cubicBezTo>
                      <a:pt x="86" y="7"/>
                      <a:pt x="86" y="7"/>
                      <a:pt x="86" y="7"/>
                    </a:cubicBezTo>
                    <a:cubicBezTo>
                      <a:pt x="86" y="7"/>
                      <a:pt x="86" y="0"/>
                      <a:pt x="79" y="0"/>
                    </a:cubicBezTo>
                    <a:cubicBezTo>
                      <a:pt x="46" y="0"/>
                      <a:pt x="46" y="0"/>
                      <a:pt x="46" y="0"/>
                    </a:cubicBezTo>
                    <a:lnTo>
                      <a:pt x="7" y="0"/>
                    </a:lnTo>
                    <a:close/>
                  </a:path>
                </a:pathLst>
              </a:custGeom>
              <a:solidFill>
                <a:srgbClr val="172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1322388" y="3649664"/>
                <a:ext cx="273050" cy="47625"/>
              </a:xfrm>
              <a:custGeom>
                <a:avLst/>
                <a:gdLst>
                  <a:gd name="T0" fmla="*/ 7 w 86"/>
                  <a:gd name="T1" fmla="*/ 0 h 15"/>
                  <a:gd name="T2" fmla="*/ 0 w 86"/>
                  <a:gd name="T3" fmla="*/ 7 h 15"/>
                  <a:gd name="T4" fmla="*/ 0 w 86"/>
                  <a:gd name="T5" fmla="*/ 9 h 15"/>
                  <a:gd name="T6" fmla="*/ 7 w 86"/>
                  <a:gd name="T7" fmla="*/ 15 h 15"/>
                  <a:gd name="T8" fmla="*/ 79 w 86"/>
                  <a:gd name="T9" fmla="*/ 15 h 15"/>
                  <a:gd name="T10" fmla="*/ 86 w 86"/>
                  <a:gd name="T11" fmla="*/ 9 h 15"/>
                  <a:gd name="T12" fmla="*/ 86 w 86"/>
                  <a:gd name="T13" fmla="*/ 7 h 15"/>
                  <a:gd name="T14" fmla="*/ 79 w 86"/>
                  <a:gd name="T15" fmla="*/ 0 h 15"/>
                  <a:gd name="T16" fmla="*/ 46 w 86"/>
                  <a:gd name="T17" fmla="*/ 0 h 15"/>
                  <a:gd name="T18" fmla="*/ 7 w 8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5">
                    <a:moveTo>
                      <a:pt x="7" y="0"/>
                    </a:moveTo>
                    <a:cubicBezTo>
                      <a:pt x="7" y="0"/>
                      <a:pt x="0" y="0"/>
                      <a:pt x="0" y="7"/>
                    </a:cubicBezTo>
                    <a:cubicBezTo>
                      <a:pt x="0" y="9"/>
                      <a:pt x="0" y="9"/>
                      <a:pt x="0" y="9"/>
                    </a:cubicBezTo>
                    <a:cubicBezTo>
                      <a:pt x="0" y="9"/>
                      <a:pt x="0" y="15"/>
                      <a:pt x="7" y="15"/>
                    </a:cubicBezTo>
                    <a:cubicBezTo>
                      <a:pt x="79" y="15"/>
                      <a:pt x="79" y="15"/>
                      <a:pt x="79" y="15"/>
                    </a:cubicBezTo>
                    <a:cubicBezTo>
                      <a:pt x="79" y="15"/>
                      <a:pt x="86" y="15"/>
                      <a:pt x="86" y="9"/>
                    </a:cubicBezTo>
                    <a:cubicBezTo>
                      <a:pt x="86" y="7"/>
                      <a:pt x="86" y="7"/>
                      <a:pt x="86" y="7"/>
                    </a:cubicBezTo>
                    <a:cubicBezTo>
                      <a:pt x="86" y="7"/>
                      <a:pt x="86" y="0"/>
                      <a:pt x="79" y="0"/>
                    </a:cubicBezTo>
                    <a:cubicBezTo>
                      <a:pt x="46" y="0"/>
                      <a:pt x="46" y="0"/>
                      <a:pt x="46" y="0"/>
                    </a:cubicBezTo>
                    <a:lnTo>
                      <a:pt x="7" y="0"/>
                    </a:lnTo>
                    <a:close/>
                  </a:path>
                </a:pathLst>
              </a:custGeom>
              <a:solidFill>
                <a:srgbClr val="172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1322388" y="3735389"/>
                <a:ext cx="273050" cy="47625"/>
              </a:xfrm>
              <a:custGeom>
                <a:avLst/>
                <a:gdLst>
                  <a:gd name="T0" fmla="*/ 7 w 86"/>
                  <a:gd name="T1" fmla="*/ 0 h 15"/>
                  <a:gd name="T2" fmla="*/ 0 w 86"/>
                  <a:gd name="T3" fmla="*/ 7 h 15"/>
                  <a:gd name="T4" fmla="*/ 0 w 86"/>
                  <a:gd name="T5" fmla="*/ 8 h 15"/>
                  <a:gd name="T6" fmla="*/ 7 w 86"/>
                  <a:gd name="T7" fmla="*/ 15 h 15"/>
                  <a:gd name="T8" fmla="*/ 79 w 86"/>
                  <a:gd name="T9" fmla="*/ 15 h 15"/>
                  <a:gd name="T10" fmla="*/ 86 w 86"/>
                  <a:gd name="T11" fmla="*/ 8 h 15"/>
                  <a:gd name="T12" fmla="*/ 86 w 86"/>
                  <a:gd name="T13" fmla="*/ 7 h 15"/>
                  <a:gd name="T14" fmla="*/ 79 w 86"/>
                  <a:gd name="T15" fmla="*/ 0 h 15"/>
                  <a:gd name="T16" fmla="*/ 46 w 86"/>
                  <a:gd name="T17" fmla="*/ 0 h 15"/>
                  <a:gd name="T18" fmla="*/ 7 w 8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5">
                    <a:moveTo>
                      <a:pt x="7" y="0"/>
                    </a:moveTo>
                    <a:cubicBezTo>
                      <a:pt x="7" y="0"/>
                      <a:pt x="0" y="0"/>
                      <a:pt x="0" y="7"/>
                    </a:cubicBezTo>
                    <a:cubicBezTo>
                      <a:pt x="0" y="8"/>
                      <a:pt x="0" y="8"/>
                      <a:pt x="0" y="8"/>
                    </a:cubicBezTo>
                    <a:cubicBezTo>
                      <a:pt x="0" y="8"/>
                      <a:pt x="0" y="15"/>
                      <a:pt x="7" y="15"/>
                    </a:cubicBezTo>
                    <a:cubicBezTo>
                      <a:pt x="79" y="15"/>
                      <a:pt x="79" y="15"/>
                      <a:pt x="79" y="15"/>
                    </a:cubicBezTo>
                    <a:cubicBezTo>
                      <a:pt x="79" y="15"/>
                      <a:pt x="86" y="15"/>
                      <a:pt x="86" y="8"/>
                    </a:cubicBezTo>
                    <a:cubicBezTo>
                      <a:pt x="86" y="7"/>
                      <a:pt x="86" y="7"/>
                      <a:pt x="86" y="7"/>
                    </a:cubicBezTo>
                    <a:cubicBezTo>
                      <a:pt x="86" y="7"/>
                      <a:pt x="86" y="0"/>
                      <a:pt x="79" y="0"/>
                    </a:cubicBezTo>
                    <a:cubicBezTo>
                      <a:pt x="46" y="0"/>
                      <a:pt x="46" y="0"/>
                      <a:pt x="46" y="0"/>
                    </a:cubicBezTo>
                    <a:lnTo>
                      <a:pt x="7" y="0"/>
                    </a:lnTo>
                    <a:close/>
                  </a:path>
                </a:pathLst>
              </a:custGeom>
              <a:solidFill>
                <a:srgbClr val="172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1322388" y="3817939"/>
                <a:ext cx="273050" cy="50800"/>
              </a:xfrm>
              <a:custGeom>
                <a:avLst/>
                <a:gdLst>
                  <a:gd name="T0" fmla="*/ 7 w 86"/>
                  <a:gd name="T1" fmla="*/ 0 h 16"/>
                  <a:gd name="T2" fmla="*/ 0 w 86"/>
                  <a:gd name="T3" fmla="*/ 7 h 16"/>
                  <a:gd name="T4" fmla="*/ 0 w 86"/>
                  <a:gd name="T5" fmla="*/ 9 h 16"/>
                  <a:gd name="T6" fmla="*/ 7 w 86"/>
                  <a:gd name="T7" fmla="*/ 16 h 16"/>
                  <a:gd name="T8" fmla="*/ 79 w 86"/>
                  <a:gd name="T9" fmla="*/ 16 h 16"/>
                  <a:gd name="T10" fmla="*/ 86 w 86"/>
                  <a:gd name="T11" fmla="*/ 9 h 16"/>
                  <a:gd name="T12" fmla="*/ 86 w 86"/>
                  <a:gd name="T13" fmla="*/ 7 h 16"/>
                  <a:gd name="T14" fmla="*/ 79 w 86"/>
                  <a:gd name="T15" fmla="*/ 0 h 16"/>
                  <a:gd name="T16" fmla="*/ 46 w 86"/>
                  <a:gd name="T17" fmla="*/ 0 h 16"/>
                  <a:gd name="T18" fmla="*/ 7 w 86"/>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6">
                    <a:moveTo>
                      <a:pt x="7" y="0"/>
                    </a:moveTo>
                    <a:cubicBezTo>
                      <a:pt x="7" y="0"/>
                      <a:pt x="0" y="0"/>
                      <a:pt x="0" y="7"/>
                    </a:cubicBezTo>
                    <a:cubicBezTo>
                      <a:pt x="0" y="9"/>
                      <a:pt x="0" y="9"/>
                      <a:pt x="0" y="9"/>
                    </a:cubicBezTo>
                    <a:cubicBezTo>
                      <a:pt x="0" y="9"/>
                      <a:pt x="0" y="16"/>
                      <a:pt x="7" y="16"/>
                    </a:cubicBezTo>
                    <a:cubicBezTo>
                      <a:pt x="79" y="16"/>
                      <a:pt x="79" y="16"/>
                      <a:pt x="79" y="16"/>
                    </a:cubicBezTo>
                    <a:cubicBezTo>
                      <a:pt x="79" y="16"/>
                      <a:pt x="86" y="16"/>
                      <a:pt x="86" y="9"/>
                    </a:cubicBezTo>
                    <a:cubicBezTo>
                      <a:pt x="86" y="7"/>
                      <a:pt x="86" y="7"/>
                      <a:pt x="86" y="7"/>
                    </a:cubicBezTo>
                    <a:cubicBezTo>
                      <a:pt x="86" y="7"/>
                      <a:pt x="86" y="0"/>
                      <a:pt x="79" y="0"/>
                    </a:cubicBezTo>
                    <a:cubicBezTo>
                      <a:pt x="46" y="0"/>
                      <a:pt x="46" y="0"/>
                      <a:pt x="46" y="0"/>
                    </a:cubicBezTo>
                    <a:lnTo>
                      <a:pt x="7" y="0"/>
                    </a:lnTo>
                    <a:close/>
                  </a:path>
                </a:pathLst>
              </a:custGeom>
              <a:solidFill>
                <a:srgbClr val="172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1322388" y="3903664"/>
                <a:ext cx="273050" cy="47625"/>
              </a:xfrm>
              <a:custGeom>
                <a:avLst/>
                <a:gdLst>
                  <a:gd name="T0" fmla="*/ 7 w 86"/>
                  <a:gd name="T1" fmla="*/ 0 h 15"/>
                  <a:gd name="T2" fmla="*/ 0 w 86"/>
                  <a:gd name="T3" fmla="*/ 7 h 15"/>
                  <a:gd name="T4" fmla="*/ 0 w 86"/>
                  <a:gd name="T5" fmla="*/ 8 h 15"/>
                  <a:gd name="T6" fmla="*/ 7 w 86"/>
                  <a:gd name="T7" fmla="*/ 15 h 15"/>
                  <a:gd name="T8" fmla="*/ 79 w 86"/>
                  <a:gd name="T9" fmla="*/ 15 h 15"/>
                  <a:gd name="T10" fmla="*/ 86 w 86"/>
                  <a:gd name="T11" fmla="*/ 8 h 15"/>
                  <a:gd name="T12" fmla="*/ 86 w 86"/>
                  <a:gd name="T13" fmla="*/ 7 h 15"/>
                  <a:gd name="T14" fmla="*/ 79 w 86"/>
                  <a:gd name="T15" fmla="*/ 0 h 15"/>
                  <a:gd name="T16" fmla="*/ 46 w 86"/>
                  <a:gd name="T17" fmla="*/ 0 h 15"/>
                  <a:gd name="T18" fmla="*/ 7 w 8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5">
                    <a:moveTo>
                      <a:pt x="7" y="0"/>
                    </a:moveTo>
                    <a:cubicBezTo>
                      <a:pt x="7" y="0"/>
                      <a:pt x="0" y="0"/>
                      <a:pt x="0" y="7"/>
                    </a:cubicBezTo>
                    <a:cubicBezTo>
                      <a:pt x="0" y="8"/>
                      <a:pt x="0" y="8"/>
                      <a:pt x="0" y="8"/>
                    </a:cubicBezTo>
                    <a:cubicBezTo>
                      <a:pt x="0" y="8"/>
                      <a:pt x="0" y="15"/>
                      <a:pt x="7" y="15"/>
                    </a:cubicBezTo>
                    <a:cubicBezTo>
                      <a:pt x="79" y="15"/>
                      <a:pt x="79" y="15"/>
                      <a:pt x="79" y="15"/>
                    </a:cubicBezTo>
                    <a:cubicBezTo>
                      <a:pt x="79" y="15"/>
                      <a:pt x="86" y="15"/>
                      <a:pt x="86" y="8"/>
                    </a:cubicBezTo>
                    <a:cubicBezTo>
                      <a:pt x="86" y="7"/>
                      <a:pt x="86" y="7"/>
                      <a:pt x="86" y="7"/>
                    </a:cubicBezTo>
                    <a:cubicBezTo>
                      <a:pt x="86" y="7"/>
                      <a:pt x="86" y="0"/>
                      <a:pt x="79" y="0"/>
                    </a:cubicBezTo>
                    <a:cubicBezTo>
                      <a:pt x="46" y="0"/>
                      <a:pt x="46" y="0"/>
                      <a:pt x="46" y="0"/>
                    </a:cubicBezTo>
                    <a:lnTo>
                      <a:pt x="7" y="0"/>
                    </a:lnTo>
                    <a:close/>
                  </a:path>
                </a:pathLst>
              </a:custGeom>
              <a:solidFill>
                <a:srgbClr val="172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1322388" y="3986214"/>
                <a:ext cx="273050" cy="47625"/>
              </a:xfrm>
              <a:custGeom>
                <a:avLst/>
                <a:gdLst>
                  <a:gd name="T0" fmla="*/ 7 w 86"/>
                  <a:gd name="T1" fmla="*/ 0 h 15"/>
                  <a:gd name="T2" fmla="*/ 0 w 86"/>
                  <a:gd name="T3" fmla="*/ 7 h 15"/>
                  <a:gd name="T4" fmla="*/ 0 w 86"/>
                  <a:gd name="T5" fmla="*/ 9 h 15"/>
                  <a:gd name="T6" fmla="*/ 7 w 86"/>
                  <a:gd name="T7" fmla="*/ 15 h 15"/>
                  <a:gd name="T8" fmla="*/ 79 w 86"/>
                  <a:gd name="T9" fmla="*/ 15 h 15"/>
                  <a:gd name="T10" fmla="*/ 86 w 86"/>
                  <a:gd name="T11" fmla="*/ 9 h 15"/>
                  <a:gd name="T12" fmla="*/ 86 w 86"/>
                  <a:gd name="T13" fmla="*/ 7 h 15"/>
                  <a:gd name="T14" fmla="*/ 79 w 86"/>
                  <a:gd name="T15" fmla="*/ 0 h 15"/>
                  <a:gd name="T16" fmla="*/ 46 w 86"/>
                  <a:gd name="T17" fmla="*/ 0 h 15"/>
                  <a:gd name="T18" fmla="*/ 7 w 8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5">
                    <a:moveTo>
                      <a:pt x="7" y="0"/>
                    </a:moveTo>
                    <a:cubicBezTo>
                      <a:pt x="7" y="0"/>
                      <a:pt x="0" y="0"/>
                      <a:pt x="0" y="7"/>
                    </a:cubicBezTo>
                    <a:cubicBezTo>
                      <a:pt x="0" y="9"/>
                      <a:pt x="0" y="9"/>
                      <a:pt x="0" y="9"/>
                    </a:cubicBezTo>
                    <a:cubicBezTo>
                      <a:pt x="0" y="9"/>
                      <a:pt x="0" y="15"/>
                      <a:pt x="7" y="15"/>
                    </a:cubicBezTo>
                    <a:cubicBezTo>
                      <a:pt x="79" y="15"/>
                      <a:pt x="79" y="15"/>
                      <a:pt x="79" y="15"/>
                    </a:cubicBezTo>
                    <a:cubicBezTo>
                      <a:pt x="79" y="15"/>
                      <a:pt x="86" y="15"/>
                      <a:pt x="86" y="9"/>
                    </a:cubicBezTo>
                    <a:cubicBezTo>
                      <a:pt x="86" y="7"/>
                      <a:pt x="86" y="7"/>
                      <a:pt x="86" y="7"/>
                    </a:cubicBezTo>
                    <a:cubicBezTo>
                      <a:pt x="86" y="7"/>
                      <a:pt x="86" y="0"/>
                      <a:pt x="79" y="0"/>
                    </a:cubicBezTo>
                    <a:cubicBezTo>
                      <a:pt x="46" y="0"/>
                      <a:pt x="46" y="0"/>
                      <a:pt x="46" y="0"/>
                    </a:cubicBezTo>
                    <a:lnTo>
                      <a:pt x="7" y="0"/>
                    </a:lnTo>
                    <a:close/>
                  </a:path>
                </a:pathLst>
              </a:custGeom>
              <a:solidFill>
                <a:srgbClr val="172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auto">
              <a:xfrm>
                <a:off x="1322388" y="4071939"/>
                <a:ext cx="273050" cy="47625"/>
              </a:xfrm>
              <a:custGeom>
                <a:avLst/>
                <a:gdLst>
                  <a:gd name="T0" fmla="*/ 7 w 86"/>
                  <a:gd name="T1" fmla="*/ 0 h 15"/>
                  <a:gd name="T2" fmla="*/ 0 w 86"/>
                  <a:gd name="T3" fmla="*/ 7 h 15"/>
                  <a:gd name="T4" fmla="*/ 0 w 86"/>
                  <a:gd name="T5" fmla="*/ 8 h 15"/>
                  <a:gd name="T6" fmla="*/ 7 w 86"/>
                  <a:gd name="T7" fmla="*/ 15 h 15"/>
                  <a:gd name="T8" fmla="*/ 79 w 86"/>
                  <a:gd name="T9" fmla="*/ 15 h 15"/>
                  <a:gd name="T10" fmla="*/ 86 w 86"/>
                  <a:gd name="T11" fmla="*/ 8 h 15"/>
                  <a:gd name="T12" fmla="*/ 86 w 86"/>
                  <a:gd name="T13" fmla="*/ 7 h 15"/>
                  <a:gd name="T14" fmla="*/ 79 w 86"/>
                  <a:gd name="T15" fmla="*/ 0 h 15"/>
                  <a:gd name="T16" fmla="*/ 46 w 86"/>
                  <a:gd name="T17" fmla="*/ 0 h 15"/>
                  <a:gd name="T18" fmla="*/ 7 w 8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5">
                    <a:moveTo>
                      <a:pt x="7" y="0"/>
                    </a:moveTo>
                    <a:cubicBezTo>
                      <a:pt x="7" y="0"/>
                      <a:pt x="0" y="0"/>
                      <a:pt x="0" y="7"/>
                    </a:cubicBezTo>
                    <a:cubicBezTo>
                      <a:pt x="0" y="8"/>
                      <a:pt x="0" y="8"/>
                      <a:pt x="0" y="8"/>
                    </a:cubicBezTo>
                    <a:cubicBezTo>
                      <a:pt x="0" y="8"/>
                      <a:pt x="0" y="15"/>
                      <a:pt x="7" y="15"/>
                    </a:cubicBezTo>
                    <a:cubicBezTo>
                      <a:pt x="79" y="15"/>
                      <a:pt x="79" y="15"/>
                      <a:pt x="79" y="15"/>
                    </a:cubicBezTo>
                    <a:cubicBezTo>
                      <a:pt x="79" y="15"/>
                      <a:pt x="86" y="15"/>
                      <a:pt x="86" y="8"/>
                    </a:cubicBezTo>
                    <a:cubicBezTo>
                      <a:pt x="86" y="7"/>
                      <a:pt x="86" y="7"/>
                      <a:pt x="86" y="7"/>
                    </a:cubicBezTo>
                    <a:cubicBezTo>
                      <a:pt x="86" y="7"/>
                      <a:pt x="86" y="0"/>
                      <a:pt x="79" y="0"/>
                    </a:cubicBezTo>
                    <a:cubicBezTo>
                      <a:pt x="46" y="0"/>
                      <a:pt x="46" y="0"/>
                      <a:pt x="46" y="0"/>
                    </a:cubicBezTo>
                    <a:lnTo>
                      <a:pt x="7" y="0"/>
                    </a:lnTo>
                    <a:close/>
                  </a:path>
                </a:pathLst>
              </a:custGeom>
              <a:solidFill>
                <a:srgbClr val="172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41"/>
              <p:cNvSpPr>
                <a:spLocks noChangeArrowheads="1"/>
              </p:cNvSpPr>
              <p:nvPr/>
            </p:nvSpPr>
            <p:spPr bwMode="auto">
              <a:xfrm>
                <a:off x="1541463" y="3325814"/>
                <a:ext cx="28575" cy="25400"/>
              </a:xfrm>
              <a:prstGeom prst="ellipse">
                <a:avLst/>
              </a:prstGeom>
              <a:solidFill>
                <a:srgbClr val="4BC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42"/>
              <p:cNvSpPr>
                <a:spLocks noChangeArrowheads="1"/>
              </p:cNvSpPr>
              <p:nvPr/>
            </p:nvSpPr>
            <p:spPr bwMode="auto">
              <a:xfrm>
                <a:off x="1541463" y="3408364"/>
                <a:ext cx="28575" cy="25400"/>
              </a:xfrm>
              <a:prstGeom prst="ellipse">
                <a:avLst/>
              </a:prstGeom>
              <a:solidFill>
                <a:srgbClr val="4BC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43"/>
              <p:cNvSpPr>
                <a:spLocks noChangeArrowheads="1"/>
              </p:cNvSpPr>
              <p:nvPr/>
            </p:nvSpPr>
            <p:spPr bwMode="auto">
              <a:xfrm>
                <a:off x="1541463" y="3494089"/>
                <a:ext cx="28575" cy="25400"/>
              </a:xfrm>
              <a:prstGeom prst="ellipse">
                <a:avLst/>
              </a:prstGeom>
              <a:solidFill>
                <a:srgbClr val="4BC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44"/>
              <p:cNvSpPr>
                <a:spLocks noChangeArrowheads="1"/>
              </p:cNvSpPr>
              <p:nvPr/>
            </p:nvSpPr>
            <p:spPr bwMode="auto">
              <a:xfrm>
                <a:off x="1541463" y="3576639"/>
                <a:ext cx="28575" cy="28575"/>
              </a:xfrm>
              <a:prstGeom prst="ellipse">
                <a:avLst/>
              </a:prstGeom>
              <a:solidFill>
                <a:srgbClr val="4BC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5"/>
              <p:cNvSpPr>
                <a:spLocks noChangeArrowheads="1"/>
              </p:cNvSpPr>
              <p:nvPr/>
            </p:nvSpPr>
            <p:spPr bwMode="auto">
              <a:xfrm>
                <a:off x="1541463" y="3662364"/>
                <a:ext cx="28575" cy="25400"/>
              </a:xfrm>
              <a:prstGeom prst="ellipse">
                <a:avLst/>
              </a:prstGeom>
              <a:solidFill>
                <a:srgbClr val="4BC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46"/>
              <p:cNvSpPr>
                <a:spLocks noChangeArrowheads="1"/>
              </p:cNvSpPr>
              <p:nvPr/>
            </p:nvSpPr>
            <p:spPr bwMode="auto">
              <a:xfrm>
                <a:off x="1541463" y="3744914"/>
                <a:ext cx="28575" cy="25400"/>
              </a:xfrm>
              <a:prstGeom prst="ellipse">
                <a:avLst/>
              </a:prstGeom>
              <a:solidFill>
                <a:srgbClr val="4BC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7"/>
              <p:cNvSpPr>
                <a:spLocks noChangeArrowheads="1"/>
              </p:cNvSpPr>
              <p:nvPr/>
            </p:nvSpPr>
            <p:spPr bwMode="auto">
              <a:xfrm>
                <a:off x="1541463" y="3830639"/>
                <a:ext cx="28575" cy="25400"/>
              </a:xfrm>
              <a:prstGeom prst="ellipse">
                <a:avLst/>
              </a:prstGeom>
              <a:solidFill>
                <a:srgbClr val="4BC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48"/>
              <p:cNvSpPr>
                <a:spLocks noChangeArrowheads="1"/>
              </p:cNvSpPr>
              <p:nvPr/>
            </p:nvSpPr>
            <p:spPr bwMode="auto">
              <a:xfrm>
                <a:off x="1541463" y="3913189"/>
                <a:ext cx="28575" cy="28575"/>
              </a:xfrm>
              <a:prstGeom prst="ellipse">
                <a:avLst/>
              </a:prstGeom>
              <a:solidFill>
                <a:srgbClr val="4BC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49"/>
              <p:cNvSpPr>
                <a:spLocks noChangeArrowheads="1"/>
              </p:cNvSpPr>
              <p:nvPr/>
            </p:nvSpPr>
            <p:spPr bwMode="auto">
              <a:xfrm>
                <a:off x="1541463" y="3998914"/>
                <a:ext cx="28575" cy="25400"/>
              </a:xfrm>
              <a:prstGeom prst="ellipse">
                <a:avLst/>
              </a:prstGeom>
              <a:solidFill>
                <a:srgbClr val="4BC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0"/>
              <p:cNvSpPr>
                <a:spLocks noChangeArrowheads="1"/>
              </p:cNvSpPr>
              <p:nvPr/>
            </p:nvSpPr>
            <p:spPr bwMode="auto">
              <a:xfrm>
                <a:off x="1541463" y="4081464"/>
                <a:ext cx="28575" cy="25400"/>
              </a:xfrm>
              <a:prstGeom prst="ellipse">
                <a:avLst/>
              </a:prstGeom>
              <a:solidFill>
                <a:srgbClr val="4BC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Line 51"/>
              <p:cNvSpPr>
                <a:spLocks noChangeShapeType="1"/>
              </p:cNvSpPr>
              <p:nvPr/>
            </p:nvSpPr>
            <p:spPr bwMode="auto">
              <a:xfrm flipH="1">
                <a:off x="881063" y="3446464"/>
                <a:ext cx="330200" cy="0"/>
              </a:xfrm>
              <a:prstGeom prst="line">
                <a:avLst/>
              </a:prstGeom>
              <a:noFill/>
              <a:ln w="31750" cap="flat">
                <a:solidFill>
                  <a:srgbClr val="147D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52"/>
              <p:cNvSpPr>
                <a:spLocks/>
              </p:cNvSpPr>
              <p:nvPr/>
            </p:nvSpPr>
            <p:spPr bwMode="auto">
              <a:xfrm>
                <a:off x="846138" y="3395664"/>
                <a:ext cx="95250" cy="101600"/>
              </a:xfrm>
              <a:custGeom>
                <a:avLst/>
                <a:gdLst>
                  <a:gd name="T0" fmla="*/ 60 w 60"/>
                  <a:gd name="T1" fmla="*/ 0 h 64"/>
                  <a:gd name="T2" fmla="*/ 26 w 60"/>
                  <a:gd name="T3" fmla="*/ 32 h 64"/>
                  <a:gd name="T4" fmla="*/ 60 w 60"/>
                  <a:gd name="T5" fmla="*/ 64 h 64"/>
                  <a:gd name="T6" fmla="*/ 32 w 60"/>
                  <a:gd name="T7" fmla="*/ 64 h 64"/>
                  <a:gd name="T8" fmla="*/ 0 w 60"/>
                  <a:gd name="T9" fmla="*/ 32 h 64"/>
                  <a:gd name="T10" fmla="*/ 32 w 60"/>
                  <a:gd name="T11" fmla="*/ 0 h 64"/>
                  <a:gd name="T12" fmla="*/ 60 w 60"/>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0" h="64">
                    <a:moveTo>
                      <a:pt x="60" y="0"/>
                    </a:moveTo>
                    <a:lnTo>
                      <a:pt x="26" y="32"/>
                    </a:lnTo>
                    <a:lnTo>
                      <a:pt x="60" y="64"/>
                    </a:lnTo>
                    <a:lnTo>
                      <a:pt x="32" y="64"/>
                    </a:lnTo>
                    <a:lnTo>
                      <a:pt x="0" y="32"/>
                    </a:lnTo>
                    <a:lnTo>
                      <a:pt x="32" y="0"/>
                    </a:lnTo>
                    <a:lnTo>
                      <a:pt x="60" y="0"/>
                    </a:lnTo>
                    <a:close/>
                  </a:path>
                </a:pathLst>
              </a:custGeom>
              <a:solidFill>
                <a:srgbClr val="147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Line 53"/>
              <p:cNvSpPr>
                <a:spLocks noChangeShapeType="1"/>
              </p:cNvSpPr>
              <p:nvPr/>
            </p:nvSpPr>
            <p:spPr bwMode="auto">
              <a:xfrm>
                <a:off x="846138" y="3986214"/>
                <a:ext cx="333375" cy="0"/>
              </a:xfrm>
              <a:prstGeom prst="line">
                <a:avLst/>
              </a:prstGeom>
              <a:noFill/>
              <a:ln w="31750" cap="flat">
                <a:solidFill>
                  <a:srgbClr val="EE832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54"/>
              <p:cNvSpPr>
                <a:spLocks/>
              </p:cNvSpPr>
              <p:nvPr/>
            </p:nvSpPr>
            <p:spPr bwMode="auto">
              <a:xfrm>
                <a:off x="1119188" y="3935414"/>
                <a:ext cx="92075" cy="104775"/>
              </a:xfrm>
              <a:custGeom>
                <a:avLst/>
                <a:gdLst>
                  <a:gd name="T0" fmla="*/ 0 w 58"/>
                  <a:gd name="T1" fmla="*/ 66 h 66"/>
                  <a:gd name="T2" fmla="*/ 32 w 58"/>
                  <a:gd name="T3" fmla="*/ 32 h 66"/>
                  <a:gd name="T4" fmla="*/ 0 w 58"/>
                  <a:gd name="T5" fmla="*/ 0 h 66"/>
                  <a:gd name="T6" fmla="*/ 26 w 58"/>
                  <a:gd name="T7" fmla="*/ 0 h 66"/>
                  <a:gd name="T8" fmla="*/ 58 w 58"/>
                  <a:gd name="T9" fmla="*/ 32 h 66"/>
                  <a:gd name="T10" fmla="*/ 26 w 58"/>
                  <a:gd name="T11" fmla="*/ 66 h 66"/>
                  <a:gd name="T12" fmla="*/ 0 w 58"/>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58" h="66">
                    <a:moveTo>
                      <a:pt x="0" y="66"/>
                    </a:moveTo>
                    <a:lnTo>
                      <a:pt x="32" y="32"/>
                    </a:lnTo>
                    <a:lnTo>
                      <a:pt x="0" y="0"/>
                    </a:lnTo>
                    <a:lnTo>
                      <a:pt x="26" y="0"/>
                    </a:lnTo>
                    <a:lnTo>
                      <a:pt x="58" y="32"/>
                    </a:lnTo>
                    <a:lnTo>
                      <a:pt x="26" y="66"/>
                    </a:lnTo>
                    <a:lnTo>
                      <a:pt x="0" y="66"/>
                    </a:lnTo>
                    <a:close/>
                  </a:path>
                </a:pathLst>
              </a:custGeom>
              <a:solidFill>
                <a:srgbClr val="EE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5"/>
              <p:cNvSpPr>
                <a:spLocks/>
              </p:cNvSpPr>
              <p:nvPr/>
            </p:nvSpPr>
            <p:spPr bwMode="auto">
              <a:xfrm>
                <a:off x="627063" y="5059364"/>
                <a:ext cx="228600" cy="746125"/>
              </a:xfrm>
              <a:custGeom>
                <a:avLst/>
                <a:gdLst>
                  <a:gd name="T0" fmla="*/ 64 w 72"/>
                  <a:gd name="T1" fmla="*/ 180 h 235"/>
                  <a:gd name="T2" fmla="*/ 58 w 72"/>
                  <a:gd name="T3" fmla="*/ 174 h 235"/>
                  <a:gd name="T4" fmla="*/ 45 w 72"/>
                  <a:gd name="T5" fmla="*/ 174 h 235"/>
                  <a:gd name="T6" fmla="*/ 39 w 72"/>
                  <a:gd name="T7" fmla="*/ 169 h 235"/>
                  <a:gd name="T8" fmla="*/ 35 w 72"/>
                  <a:gd name="T9" fmla="*/ 117 h 235"/>
                  <a:gd name="T10" fmla="*/ 39 w 72"/>
                  <a:gd name="T11" fmla="*/ 66 h 235"/>
                  <a:gd name="T12" fmla="*/ 45 w 72"/>
                  <a:gd name="T13" fmla="*/ 60 h 235"/>
                  <a:gd name="T14" fmla="*/ 58 w 72"/>
                  <a:gd name="T15" fmla="*/ 60 h 235"/>
                  <a:gd name="T16" fmla="*/ 64 w 72"/>
                  <a:gd name="T17" fmla="*/ 55 h 235"/>
                  <a:gd name="T18" fmla="*/ 72 w 72"/>
                  <a:gd name="T19" fmla="*/ 8 h 235"/>
                  <a:gd name="T20" fmla="*/ 65 w 72"/>
                  <a:gd name="T21" fmla="*/ 0 h 235"/>
                  <a:gd name="T22" fmla="*/ 56 w 72"/>
                  <a:gd name="T23" fmla="*/ 0 h 235"/>
                  <a:gd name="T24" fmla="*/ 36 w 72"/>
                  <a:gd name="T25" fmla="*/ 0 h 235"/>
                  <a:gd name="T26" fmla="*/ 34 w 72"/>
                  <a:gd name="T27" fmla="*/ 0 h 235"/>
                  <a:gd name="T28" fmla="*/ 34 w 72"/>
                  <a:gd name="T29" fmla="*/ 0 h 235"/>
                  <a:gd name="T30" fmla="*/ 14 w 72"/>
                  <a:gd name="T31" fmla="*/ 117 h 235"/>
                  <a:gd name="T32" fmla="*/ 34 w 72"/>
                  <a:gd name="T33" fmla="*/ 234 h 235"/>
                  <a:gd name="T34" fmla="*/ 34 w 72"/>
                  <a:gd name="T35" fmla="*/ 235 h 235"/>
                  <a:gd name="T36" fmla="*/ 31 w 72"/>
                  <a:gd name="T37" fmla="*/ 235 h 235"/>
                  <a:gd name="T38" fmla="*/ 11 w 72"/>
                  <a:gd name="T39" fmla="*/ 117 h 235"/>
                  <a:gd name="T40" fmla="*/ 31 w 72"/>
                  <a:gd name="T41" fmla="*/ 0 h 235"/>
                  <a:gd name="T42" fmla="*/ 25 w 72"/>
                  <a:gd name="T43" fmla="*/ 0 h 235"/>
                  <a:gd name="T44" fmla="*/ 19 w 72"/>
                  <a:gd name="T45" fmla="*/ 4 h 235"/>
                  <a:gd name="T46" fmla="*/ 0 w 72"/>
                  <a:gd name="T47" fmla="*/ 117 h 235"/>
                  <a:gd name="T48" fmla="*/ 19 w 72"/>
                  <a:gd name="T49" fmla="*/ 231 h 235"/>
                  <a:gd name="T50" fmla="*/ 25 w 72"/>
                  <a:gd name="T51" fmla="*/ 235 h 235"/>
                  <a:gd name="T52" fmla="*/ 36 w 72"/>
                  <a:gd name="T53" fmla="*/ 235 h 235"/>
                  <a:gd name="T54" fmla="*/ 56 w 72"/>
                  <a:gd name="T55" fmla="*/ 235 h 235"/>
                  <a:gd name="T56" fmla="*/ 65 w 72"/>
                  <a:gd name="T57" fmla="*/ 235 h 235"/>
                  <a:gd name="T58" fmla="*/ 72 w 72"/>
                  <a:gd name="T59" fmla="*/ 227 h 235"/>
                  <a:gd name="T60" fmla="*/ 64 w 72"/>
                  <a:gd name="T61"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235">
                    <a:moveTo>
                      <a:pt x="64" y="180"/>
                    </a:moveTo>
                    <a:cubicBezTo>
                      <a:pt x="63" y="177"/>
                      <a:pt x="61" y="174"/>
                      <a:pt x="58" y="174"/>
                    </a:cubicBezTo>
                    <a:cubicBezTo>
                      <a:pt x="45" y="174"/>
                      <a:pt x="45" y="174"/>
                      <a:pt x="45" y="174"/>
                    </a:cubicBezTo>
                    <a:cubicBezTo>
                      <a:pt x="42" y="174"/>
                      <a:pt x="39" y="172"/>
                      <a:pt x="39" y="169"/>
                    </a:cubicBezTo>
                    <a:cubicBezTo>
                      <a:pt x="37" y="152"/>
                      <a:pt x="35" y="135"/>
                      <a:pt x="35" y="117"/>
                    </a:cubicBezTo>
                    <a:cubicBezTo>
                      <a:pt x="35" y="99"/>
                      <a:pt x="37" y="82"/>
                      <a:pt x="39" y="66"/>
                    </a:cubicBezTo>
                    <a:cubicBezTo>
                      <a:pt x="39" y="63"/>
                      <a:pt x="42" y="60"/>
                      <a:pt x="45" y="60"/>
                    </a:cubicBezTo>
                    <a:cubicBezTo>
                      <a:pt x="58" y="60"/>
                      <a:pt x="58" y="60"/>
                      <a:pt x="58" y="60"/>
                    </a:cubicBezTo>
                    <a:cubicBezTo>
                      <a:pt x="61" y="60"/>
                      <a:pt x="63" y="58"/>
                      <a:pt x="64" y="55"/>
                    </a:cubicBezTo>
                    <a:cubicBezTo>
                      <a:pt x="72" y="8"/>
                      <a:pt x="72" y="8"/>
                      <a:pt x="72" y="8"/>
                    </a:cubicBezTo>
                    <a:cubicBezTo>
                      <a:pt x="72" y="4"/>
                      <a:pt x="69" y="0"/>
                      <a:pt x="65" y="0"/>
                    </a:cubicBezTo>
                    <a:cubicBezTo>
                      <a:pt x="56" y="0"/>
                      <a:pt x="56" y="0"/>
                      <a:pt x="56" y="0"/>
                    </a:cubicBezTo>
                    <a:cubicBezTo>
                      <a:pt x="36" y="0"/>
                      <a:pt x="36" y="0"/>
                      <a:pt x="36" y="0"/>
                    </a:cubicBezTo>
                    <a:cubicBezTo>
                      <a:pt x="34" y="0"/>
                      <a:pt x="34" y="0"/>
                      <a:pt x="34" y="0"/>
                    </a:cubicBezTo>
                    <a:cubicBezTo>
                      <a:pt x="34" y="0"/>
                      <a:pt x="34" y="0"/>
                      <a:pt x="34" y="0"/>
                    </a:cubicBezTo>
                    <a:cubicBezTo>
                      <a:pt x="21" y="31"/>
                      <a:pt x="14" y="73"/>
                      <a:pt x="14" y="117"/>
                    </a:cubicBezTo>
                    <a:cubicBezTo>
                      <a:pt x="14" y="162"/>
                      <a:pt x="21" y="203"/>
                      <a:pt x="34" y="234"/>
                    </a:cubicBezTo>
                    <a:cubicBezTo>
                      <a:pt x="34" y="235"/>
                      <a:pt x="34" y="235"/>
                      <a:pt x="34" y="235"/>
                    </a:cubicBezTo>
                    <a:cubicBezTo>
                      <a:pt x="31" y="235"/>
                      <a:pt x="31" y="235"/>
                      <a:pt x="31" y="235"/>
                    </a:cubicBezTo>
                    <a:cubicBezTo>
                      <a:pt x="18" y="204"/>
                      <a:pt x="11" y="162"/>
                      <a:pt x="11" y="117"/>
                    </a:cubicBezTo>
                    <a:cubicBezTo>
                      <a:pt x="11" y="73"/>
                      <a:pt x="18" y="31"/>
                      <a:pt x="31" y="0"/>
                    </a:cubicBezTo>
                    <a:cubicBezTo>
                      <a:pt x="25" y="0"/>
                      <a:pt x="25" y="0"/>
                      <a:pt x="25" y="0"/>
                    </a:cubicBezTo>
                    <a:cubicBezTo>
                      <a:pt x="22" y="0"/>
                      <a:pt x="20" y="1"/>
                      <a:pt x="19" y="4"/>
                    </a:cubicBezTo>
                    <a:cubicBezTo>
                      <a:pt x="7" y="33"/>
                      <a:pt x="0" y="73"/>
                      <a:pt x="0" y="117"/>
                    </a:cubicBezTo>
                    <a:cubicBezTo>
                      <a:pt x="0" y="161"/>
                      <a:pt x="7" y="201"/>
                      <a:pt x="19" y="231"/>
                    </a:cubicBezTo>
                    <a:cubicBezTo>
                      <a:pt x="20" y="233"/>
                      <a:pt x="22" y="235"/>
                      <a:pt x="25" y="235"/>
                    </a:cubicBezTo>
                    <a:cubicBezTo>
                      <a:pt x="36" y="235"/>
                      <a:pt x="36" y="235"/>
                      <a:pt x="36" y="235"/>
                    </a:cubicBezTo>
                    <a:cubicBezTo>
                      <a:pt x="56" y="235"/>
                      <a:pt x="56" y="235"/>
                      <a:pt x="56" y="235"/>
                    </a:cubicBezTo>
                    <a:cubicBezTo>
                      <a:pt x="65" y="235"/>
                      <a:pt x="65" y="235"/>
                      <a:pt x="65" y="235"/>
                    </a:cubicBezTo>
                    <a:cubicBezTo>
                      <a:pt x="69" y="235"/>
                      <a:pt x="72" y="231"/>
                      <a:pt x="72" y="227"/>
                    </a:cubicBezTo>
                    <a:lnTo>
                      <a:pt x="64" y="180"/>
                    </a:lnTo>
                    <a:close/>
                  </a:path>
                </a:pathLst>
              </a:custGeom>
              <a:solidFill>
                <a:srgbClr val="282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Line 56"/>
              <p:cNvSpPr>
                <a:spLocks noChangeShapeType="1"/>
              </p:cNvSpPr>
              <p:nvPr/>
            </p:nvSpPr>
            <p:spPr bwMode="auto">
              <a:xfrm>
                <a:off x="928688" y="5703889"/>
                <a:ext cx="469900" cy="0"/>
              </a:xfrm>
              <a:prstGeom prst="line">
                <a:avLst/>
              </a:prstGeom>
              <a:noFill/>
              <a:ln w="31750" cap="flat">
                <a:solidFill>
                  <a:srgbClr val="00A38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7"/>
              <p:cNvSpPr>
                <a:spLocks/>
              </p:cNvSpPr>
              <p:nvPr/>
            </p:nvSpPr>
            <p:spPr bwMode="auto">
              <a:xfrm>
                <a:off x="1176338" y="4995864"/>
                <a:ext cx="222250" cy="708025"/>
              </a:xfrm>
              <a:custGeom>
                <a:avLst/>
                <a:gdLst>
                  <a:gd name="T0" fmla="*/ 140 w 140"/>
                  <a:gd name="T1" fmla="*/ 0 h 446"/>
                  <a:gd name="T2" fmla="*/ 0 w 140"/>
                  <a:gd name="T3" fmla="*/ 0 h 446"/>
                  <a:gd name="T4" fmla="*/ 0 w 140"/>
                  <a:gd name="T5" fmla="*/ 446 h 446"/>
                </a:gdLst>
                <a:ahLst/>
                <a:cxnLst>
                  <a:cxn ang="0">
                    <a:pos x="T0" y="T1"/>
                  </a:cxn>
                  <a:cxn ang="0">
                    <a:pos x="T2" y="T3"/>
                  </a:cxn>
                  <a:cxn ang="0">
                    <a:pos x="T4" y="T5"/>
                  </a:cxn>
                </a:cxnLst>
                <a:rect l="0" t="0" r="r" b="b"/>
                <a:pathLst>
                  <a:path w="140" h="446">
                    <a:moveTo>
                      <a:pt x="140" y="0"/>
                    </a:moveTo>
                    <a:lnTo>
                      <a:pt x="0" y="0"/>
                    </a:lnTo>
                    <a:lnTo>
                      <a:pt x="0" y="446"/>
                    </a:lnTo>
                  </a:path>
                </a:pathLst>
              </a:custGeom>
              <a:noFill/>
              <a:ln w="31750" cap="flat">
                <a:solidFill>
                  <a:srgbClr val="00A3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8"/>
              <p:cNvSpPr>
                <a:spLocks noChangeShapeType="1"/>
              </p:cNvSpPr>
              <p:nvPr/>
            </p:nvSpPr>
            <p:spPr bwMode="auto">
              <a:xfrm>
                <a:off x="1176338" y="5230814"/>
                <a:ext cx="222250" cy="0"/>
              </a:xfrm>
              <a:prstGeom prst="line">
                <a:avLst/>
              </a:prstGeom>
              <a:noFill/>
              <a:ln w="31750" cap="flat">
                <a:solidFill>
                  <a:srgbClr val="00A38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9"/>
              <p:cNvSpPr>
                <a:spLocks noChangeShapeType="1"/>
              </p:cNvSpPr>
              <p:nvPr/>
            </p:nvSpPr>
            <p:spPr bwMode="auto">
              <a:xfrm>
                <a:off x="1176338" y="5465764"/>
                <a:ext cx="222250" cy="0"/>
              </a:xfrm>
              <a:prstGeom prst="line">
                <a:avLst/>
              </a:prstGeom>
              <a:noFill/>
              <a:ln w="31750" cap="flat">
                <a:solidFill>
                  <a:srgbClr val="00A38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0"/>
              <p:cNvSpPr>
                <a:spLocks/>
              </p:cNvSpPr>
              <p:nvPr/>
            </p:nvSpPr>
            <p:spPr bwMode="auto">
              <a:xfrm>
                <a:off x="1471613" y="5646739"/>
                <a:ext cx="92075" cy="111125"/>
              </a:xfrm>
              <a:custGeom>
                <a:avLst/>
                <a:gdLst>
                  <a:gd name="T0" fmla="*/ 0 w 29"/>
                  <a:gd name="T1" fmla="*/ 10 h 35"/>
                  <a:gd name="T2" fmla="*/ 0 w 29"/>
                  <a:gd name="T3" fmla="*/ 1 h 35"/>
                  <a:gd name="T4" fmla="*/ 5 w 29"/>
                  <a:gd name="T5" fmla="*/ 1 h 35"/>
                  <a:gd name="T6" fmla="*/ 6 w 29"/>
                  <a:gd name="T7" fmla="*/ 7 h 35"/>
                  <a:gd name="T8" fmla="*/ 6 w 29"/>
                  <a:gd name="T9" fmla="*/ 7 h 35"/>
                  <a:gd name="T10" fmla="*/ 17 w 29"/>
                  <a:gd name="T11" fmla="*/ 0 h 35"/>
                  <a:gd name="T12" fmla="*/ 29 w 29"/>
                  <a:gd name="T13" fmla="*/ 15 h 35"/>
                  <a:gd name="T14" fmla="*/ 29 w 29"/>
                  <a:gd name="T15" fmla="*/ 35 h 35"/>
                  <a:gd name="T16" fmla="*/ 23 w 29"/>
                  <a:gd name="T17" fmla="*/ 35 h 35"/>
                  <a:gd name="T18" fmla="*/ 23 w 29"/>
                  <a:gd name="T19" fmla="*/ 15 h 35"/>
                  <a:gd name="T20" fmla="*/ 15 w 29"/>
                  <a:gd name="T21" fmla="*/ 5 h 35"/>
                  <a:gd name="T22" fmla="*/ 7 w 29"/>
                  <a:gd name="T23" fmla="*/ 12 h 35"/>
                  <a:gd name="T24" fmla="*/ 6 w 29"/>
                  <a:gd name="T25" fmla="*/ 15 h 35"/>
                  <a:gd name="T26" fmla="*/ 6 w 29"/>
                  <a:gd name="T27" fmla="*/ 35 h 35"/>
                  <a:gd name="T28" fmla="*/ 0 w 29"/>
                  <a:gd name="T29" fmla="*/ 35 h 35"/>
                  <a:gd name="T30" fmla="*/ 0 w 29"/>
                  <a:gd name="T3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5">
                    <a:moveTo>
                      <a:pt x="0" y="10"/>
                    </a:moveTo>
                    <a:cubicBezTo>
                      <a:pt x="0" y="7"/>
                      <a:pt x="0" y="4"/>
                      <a:pt x="0" y="1"/>
                    </a:cubicBezTo>
                    <a:cubicBezTo>
                      <a:pt x="5" y="1"/>
                      <a:pt x="5" y="1"/>
                      <a:pt x="5" y="1"/>
                    </a:cubicBezTo>
                    <a:cubicBezTo>
                      <a:pt x="6" y="7"/>
                      <a:pt x="6" y="7"/>
                      <a:pt x="6" y="7"/>
                    </a:cubicBezTo>
                    <a:cubicBezTo>
                      <a:pt x="6" y="7"/>
                      <a:pt x="6" y="7"/>
                      <a:pt x="6" y="7"/>
                    </a:cubicBezTo>
                    <a:cubicBezTo>
                      <a:pt x="7" y="4"/>
                      <a:pt x="11" y="0"/>
                      <a:pt x="17" y="0"/>
                    </a:cubicBezTo>
                    <a:cubicBezTo>
                      <a:pt x="22" y="0"/>
                      <a:pt x="29" y="3"/>
                      <a:pt x="29" y="15"/>
                    </a:cubicBezTo>
                    <a:cubicBezTo>
                      <a:pt x="29" y="35"/>
                      <a:pt x="29" y="35"/>
                      <a:pt x="29" y="35"/>
                    </a:cubicBezTo>
                    <a:cubicBezTo>
                      <a:pt x="23" y="35"/>
                      <a:pt x="23" y="35"/>
                      <a:pt x="23" y="35"/>
                    </a:cubicBezTo>
                    <a:cubicBezTo>
                      <a:pt x="23" y="15"/>
                      <a:pt x="23" y="15"/>
                      <a:pt x="23" y="15"/>
                    </a:cubicBezTo>
                    <a:cubicBezTo>
                      <a:pt x="23" y="10"/>
                      <a:pt x="21" y="5"/>
                      <a:pt x="15" y="5"/>
                    </a:cubicBezTo>
                    <a:cubicBezTo>
                      <a:pt x="11" y="5"/>
                      <a:pt x="8" y="8"/>
                      <a:pt x="7" y="12"/>
                    </a:cubicBezTo>
                    <a:cubicBezTo>
                      <a:pt x="6" y="13"/>
                      <a:pt x="6" y="14"/>
                      <a:pt x="6" y="15"/>
                    </a:cubicBezTo>
                    <a:cubicBezTo>
                      <a:pt x="6" y="35"/>
                      <a:pt x="6" y="35"/>
                      <a:pt x="6" y="35"/>
                    </a:cubicBezTo>
                    <a:cubicBezTo>
                      <a:pt x="0" y="35"/>
                      <a:pt x="0" y="35"/>
                      <a:pt x="0" y="35"/>
                    </a:cubicBezTo>
                    <a:lnTo>
                      <a:pt x="0" y="1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1"/>
              <p:cNvSpPr>
                <a:spLocks/>
              </p:cNvSpPr>
              <p:nvPr/>
            </p:nvSpPr>
            <p:spPr bwMode="auto">
              <a:xfrm>
                <a:off x="1471613" y="5392739"/>
                <a:ext cx="88900" cy="149225"/>
              </a:xfrm>
              <a:custGeom>
                <a:avLst/>
                <a:gdLst>
                  <a:gd name="T0" fmla="*/ 2 w 28"/>
                  <a:gd name="T1" fmla="*/ 39 h 47"/>
                  <a:gd name="T2" fmla="*/ 12 w 28"/>
                  <a:gd name="T3" fmla="*/ 42 h 47"/>
                  <a:gd name="T4" fmla="*/ 22 w 28"/>
                  <a:gd name="T5" fmla="*/ 33 h 47"/>
                  <a:gd name="T6" fmla="*/ 10 w 28"/>
                  <a:gd name="T7" fmla="*/ 24 h 47"/>
                  <a:gd name="T8" fmla="*/ 7 w 28"/>
                  <a:gd name="T9" fmla="*/ 24 h 47"/>
                  <a:gd name="T10" fmla="*/ 7 w 28"/>
                  <a:gd name="T11" fmla="*/ 19 h 47"/>
                  <a:gd name="T12" fmla="*/ 10 w 28"/>
                  <a:gd name="T13" fmla="*/ 19 h 47"/>
                  <a:gd name="T14" fmla="*/ 20 w 28"/>
                  <a:gd name="T15" fmla="*/ 12 h 47"/>
                  <a:gd name="T16" fmla="*/ 13 w 28"/>
                  <a:gd name="T17" fmla="*/ 5 h 47"/>
                  <a:gd name="T18" fmla="*/ 3 w 28"/>
                  <a:gd name="T19" fmla="*/ 8 h 47"/>
                  <a:gd name="T20" fmla="*/ 2 w 28"/>
                  <a:gd name="T21" fmla="*/ 3 h 47"/>
                  <a:gd name="T22" fmla="*/ 14 w 28"/>
                  <a:gd name="T23" fmla="*/ 0 h 47"/>
                  <a:gd name="T24" fmla="*/ 27 w 28"/>
                  <a:gd name="T25" fmla="*/ 11 h 47"/>
                  <a:gd name="T26" fmla="*/ 18 w 28"/>
                  <a:gd name="T27" fmla="*/ 21 h 47"/>
                  <a:gd name="T28" fmla="*/ 18 w 28"/>
                  <a:gd name="T29" fmla="*/ 22 h 47"/>
                  <a:gd name="T30" fmla="*/ 28 w 28"/>
                  <a:gd name="T31" fmla="*/ 33 h 47"/>
                  <a:gd name="T32" fmla="*/ 12 w 28"/>
                  <a:gd name="T33" fmla="*/ 47 h 47"/>
                  <a:gd name="T34" fmla="*/ 0 w 28"/>
                  <a:gd name="T35" fmla="*/ 44 h 47"/>
                  <a:gd name="T36" fmla="*/ 2 w 28"/>
                  <a:gd name="T37"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47">
                    <a:moveTo>
                      <a:pt x="2" y="39"/>
                    </a:moveTo>
                    <a:cubicBezTo>
                      <a:pt x="3" y="40"/>
                      <a:pt x="8" y="42"/>
                      <a:pt x="12" y="42"/>
                    </a:cubicBezTo>
                    <a:cubicBezTo>
                      <a:pt x="20" y="42"/>
                      <a:pt x="22" y="37"/>
                      <a:pt x="22" y="33"/>
                    </a:cubicBezTo>
                    <a:cubicBezTo>
                      <a:pt x="22" y="27"/>
                      <a:pt x="16" y="24"/>
                      <a:pt x="10" y="24"/>
                    </a:cubicBezTo>
                    <a:cubicBezTo>
                      <a:pt x="7" y="24"/>
                      <a:pt x="7" y="24"/>
                      <a:pt x="7" y="24"/>
                    </a:cubicBezTo>
                    <a:cubicBezTo>
                      <a:pt x="7" y="19"/>
                      <a:pt x="7" y="19"/>
                      <a:pt x="7" y="19"/>
                    </a:cubicBezTo>
                    <a:cubicBezTo>
                      <a:pt x="10" y="19"/>
                      <a:pt x="10" y="19"/>
                      <a:pt x="10" y="19"/>
                    </a:cubicBezTo>
                    <a:cubicBezTo>
                      <a:pt x="15" y="19"/>
                      <a:pt x="20" y="17"/>
                      <a:pt x="20" y="12"/>
                    </a:cubicBezTo>
                    <a:cubicBezTo>
                      <a:pt x="20" y="8"/>
                      <a:pt x="18" y="5"/>
                      <a:pt x="13" y="5"/>
                    </a:cubicBezTo>
                    <a:cubicBezTo>
                      <a:pt x="9" y="5"/>
                      <a:pt x="5" y="6"/>
                      <a:pt x="3" y="8"/>
                    </a:cubicBezTo>
                    <a:cubicBezTo>
                      <a:pt x="2" y="3"/>
                      <a:pt x="2" y="3"/>
                      <a:pt x="2" y="3"/>
                    </a:cubicBezTo>
                    <a:cubicBezTo>
                      <a:pt x="4" y="2"/>
                      <a:pt x="9" y="0"/>
                      <a:pt x="14" y="0"/>
                    </a:cubicBezTo>
                    <a:cubicBezTo>
                      <a:pt x="23" y="0"/>
                      <a:pt x="27" y="5"/>
                      <a:pt x="27" y="11"/>
                    </a:cubicBezTo>
                    <a:cubicBezTo>
                      <a:pt x="27" y="15"/>
                      <a:pt x="24" y="19"/>
                      <a:pt x="18" y="21"/>
                    </a:cubicBezTo>
                    <a:cubicBezTo>
                      <a:pt x="18" y="22"/>
                      <a:pt x="18" y="22"/>
                      <a:pt x="18" y="22"/>
                    </a:cubicBezTo>
                    <a:cubicBezTo>
                      <a:pt x="24" y="23"/>
                      <a:pt x="28" y="27"/>
                      <a:pt x="28" y="33"/>
                    </a:cubicBezTo>
                    <a:cubicBezTo>
                      <a:pt x="28" y="41"/>
                      <a:pt x="23" y="47"/>
                      <a:pt x="12" y="47"/>
                    </a:cubicBezTo>
                    <a:cubicBezTo>
                      <a:pt x="7" y="47"/>
                      <a:pt x="2" y="45"/>
                      <a:pt x="0" y="44"/>
                    </a:cubicBezTo>
                    <a:lnTo>
                      <a:pt x="2" y="39"/>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2"/>
              <p:cNvSpPr>
                <a:spLocks/>
              </p:cNvSpPr>
              <p:nvPr/>
            </p:nvSpPr>
            <p:spPr bwMode="auto">
              <a:xfrm>
                <a:off x="1471613" y="5157789"/>
                <a:ext cx="92075" cy="146050"/>
              </a:xfrm>
              <a:custGeom>
                <a:avLst/>
                <a:gdLst>
                  <a:gd name="T0" fmla="*/ 0 w 29"/>
                  <a:gd name="T1" fmla="*/ 46 h 46"/>
                  <a:gd name="T2" fmla="*/ 0 w 29"/>
                  <a:gd name="T3" fmla="*/ 43 h 46"/>
                  <a:gd name="T4" fmla="*/ 5 w 29"/>
                  <a:gd name="T5" fmla="*/ 38 h 46"/>
                  <a:gd name="T6" fmla="*/ 22 w 29"/>
                  <a:gd name="T7" fmla="*/ 14 h 46"/>
                  <a:gd name="T8" fmla="*/ 12 w 29"/>
                  <a:gd name="T9" fmla="*/ 5 h 46"/>
                  <a:gd name="T10" fmla="*/ 3 w 29"/>
                  <a:gd name="T11" fmla="*/ 9 h 46"/>
                  <a:gd name="T12" fmla="*/ 1 w 29"/>
                  <a:gd name="T13" fmla="*/ 5 h 46"/>
                  <a:gd name="T14" fmla="*/ 14 w 29"/>
                  <a:gd name="T15" fmla="*/ 0 h 46"/>
                  <a:gd name="T16" fmla="*/ 28 w 29"/>
                  <a:gd name="T17" fmla="*/ 13 h 46"/>
                  <a:gd name="T18" fmla="*/ 12 w 29"/>
                  <a:gd name="T19" fmla="*/ 38 h 46"/>
                  <a:gd name="T20" fmla="*/ 8 w 29"/>
                  <a:gd name="T21" fmla="*/ 41 h 46"/>
                  <a:gd name="T22" fmla="*/ 8 w 29"/>
                  <a:gd name="T23" fmla="*/ 41 h 46"/>
                  <a:gd name="T24" fmla="*/ 29 w 29"/>
                  <a:gd name="T25" fmla="*/ 41 h 46"/>
                  <a:gd name="T26" fmla="*/ 29 w 29"/>
                  <a:gd name="T27" fmla="*/ 46 h 46"/>
                  <a:gd name="T28" fmla="*/ 0 w 29"/>
                  <a:gd name="T2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6">
                    <a:moveTo>
                      <a:pt x="0" y="46"/>
                    </a:moveTo>
                    <a:cubicBezTo>
                      <a:pt x="0" y="43"/>
                      <a:pt x="0" y="43"/>
                      <a:pt x="0" y="43"/>
                    </a:cubicBezTo>
                    <a:cubicBezTo>
                      <a:pt x="5" y="38"/>
                      <a:pt x="5" y="38"/>
                      <a:pt x="5" y="38"/>
                    </a:cubicBezTo>
                    <a:cubicBezTo>
                      <a:pt x="16" y="27"/>
                      <a:pt x="21" y="21"/>
                      <a:pt x="22" y="14"/>
                    </a:cubicBezTo>
                    <a:cubicBezTo>
                      <a:pt x="22" y="9"/>
                      <a:pt x="19" y="5"/>
                      <a:pt x="12" y="5"/>
                    </a:cubicBezTo>
                    <a:cubicBezTo>
                      <a:pt x="8" y="5"/>
                      <a:pt x="5" y="7"/>
                      <a:pt x="3" y="9"/>
                    </a:cubicBezTo>
                    <a:cubicBezTo>
                      <a:pt x="1" y="5"/>
                      <a:pt x="1" y="5"/>
                      <a:pt x="1" y="5"/>
                    </a:cubicBezTo>
                    <a:cubicBezTo>
                      <a:pt x="4" y="2"/>
                      <a:pt x="8" y="0"/>
                      <a:pt x="14" y="0"/>
                    </a:cubicBezTo>
                    <a:cubicBezTo>
                      <a:pt x="24" y="0"/>
                      <a:pt x="28" y="7"/>
                      <a:pt x="28" y="13"/>
                    </a:cubicBezTo>
                    <a:cubicBezTo>
                      <a:pt x="28" y="22"/>
                      <a:pt x="22" y="28"/>
                      <a:pt x="12" y="38"/>
                    </a:cubicBezTo>
                    <a:cubicBezTo>
                      <a:pt x="8" y="41"/>
                      <a:pt x="8" y="41"/>
                      <a:pt x="8" y="41"/>
                    </a:cubicBezTo>
                    <a:cubicBezTo>
                      <a:pt x="8" y="41"/>
                      <a:pt x="8" y="41"/>
                      <a:pt x="8" y="41"/>
                    </a:cubicBezTo>
                    <a:cubicBezTo>
                      <a:pt x="29" y="41"/>
                      <a:pt x="29" y="41"/>
                      <a:pt x="29" y="41"/>
                    </a:cubicBezTo>
                    <a:cubicBezTo>
                      <a:pt x="29" y="46"/>
                      <a:pt x="29" y="46"/>
                      <a:pt x="29" y="46"/>
                    </a:cubicBezTo>
                    <a:lnTo>
                      <a:pt x="0" y="46"/>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3"/>
              <p:cNvSpPr>
                <a:spLocks/>
              </p:cNvSpPr>
              <p:nvPr/>
            </p:nvSpPr>
            <p:spPr bwMode="auto">
              <a:xfrm>
                <a:off x="1493838" y="4922839"/>
                <a:ext cx="47625" cy="146050"/>
              </a:xfrm>
              <a:custGeom>
                <a:avLst/>
                <a:gdLst>
                  <a:gd name="T0" fmla="*/ 18 w 30"/>
                  <a:gd name="T1" fmla="*/ 12 h 92"/>
                  <a:gd name="T2" fmla="*/ 18 w 30"/>
                  <a:gd name="T3" fmla="*/ 12 h 92"/>
                  <a:gd name="T4" fmla="*/ 2 w 30"/>
                  <a:gd name="T5" fmla="*/ 20 h 92"/>
                  <a:gd name="T6" fmla="*/ 0 w 30"/>
                  <a:gd name="T7" fmla="*/ 10 h 92"/>
                  <a:gd name="T8" fmla="*/ 20 w 30"/>
                  <a:gd name="T9" fmla="*/ 0 h 92"/>
                  <a:gd name="T10" fmla="*/ 30 w 30"/>
                  <a:gd name="T11" fmla="*/ 0 h 92"/>
                  <a:gd name="T12" fmla="*/ 30 w 30"/>
                  <a:gd name="T13" fmla="*/ 92 h 92"/>
                  <a:gd name="T14" fmla="*/ 18 w 30"/>
                  <a:gd name="T15" fmla="*/ 92 h 92"/>
                  <a:gd name="T16" fmla="*/ 18 w 30"/>
                  <a:gd name="T17" fmla="*/ 1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92">
                    <a:moveTo>
                      <a:pt x="18" y="12"/>
                    </a:moveTo>
                    <a:lnTo>
                      <a:pt x="18" y="12"/>
                    </a:lnTo>
                    <a:lnTo>
                      <a:pt x="2" y="20"/>
                    </a:lnTo>
                    <a:lnTo>
                      <a:pt x="0" y="10"/>
                    </a:lnTo>
                    <a:lnTo>
                      <a:pt x="20" y="0"/>
                    </a:lnTo>
                    <a:lnTo>
                      <a:pt x="30" y="0"/>
                    </a:lnTo>
                    <a:lnTo>
                      <a:pt x="30" y="92"/>
                    </a:lnTo>
                    <a:lnTo>
                      <a:pt x="18" y="92"/>
                    </a:lnTo>
                    <a:lnTo>
                      <a:pt x="18" y="12"/>
                    </a:lnTo>
                    <a:close/>
                  </a:path>
                </a:pathLst>
              </a:custGeom>
              <a:solidFill>
                <a:srgbClr val="2F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4"/>
              <p:cNvSpPr>
                <a:spLocks noEditPoints="1"/>
              </p:cNvSpPr>
              <p:nvPr/>
            </p:nvSpPr>
            <p:spPr bwMode="auto">
              <a:xfrm>
                <a:off x="3573463" y="3592514"/>
                <a:ext cx="766763"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7"/>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5"/>
              <p:cNvSpPr>
                <a:spLocks noEditPoints="1"/>
              </p:cNvSpPr>
              <p:nvPr/>
            </p:nvSpPr>
            <p:spPr bwMode="auto">
              <a:xfrm>
                <a:off x="2143125" y="3592514"/>
                <a:ext cx="765175"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7"/>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6"/>
              <p:cNvSpPr>
                <a:spLocks noEditPoints="1"/>
              </p:cNvSpPr>
              <p:nvPr/>
            </p:nvSpPr>
            <p:spPr bwMode="auto">
              <a:xfrm>
                <a:off x="5003800" y="3592514"/>
                <a:ext cx="766763"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7"/>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7"/>
              <p:cNvSpPr>
                <a:spLocks noEditPoints="1"/>
              </p:cNvSpPr>
              <p:nvPr/>
            </p:nvSpPr>
            <p:spPr bwMode="auto">
              <a:xfrm>
                <a:off x="6434138" y="3592514"/>
                <a:ext cx="766763"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7"/>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8"/>
              <p:cNvSpPr>
                <a:spLocks noEditPoints="1"/>
              </p:cNvSpPr>
              <p:nvPr/>
            </p:nvSpPr>
            <p:spPr bwMode="auto">
              <a:xfrm>
                <a:off x="7864475" y="3592514"/>
                <a:ext cx="766763"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7"/>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9"/>
              <p:cNvSpPr>
                <a:spLocks noEditPoints="1"/>
              </p:cNvSpPr>
              <p:nvPr/>
            </p:nvSpPr>
            <p:spPr bwMode="auto">
              <a:xfrm>
                <a:off x="9296400" y="3592514"/>
                <a:ext cx="765175"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7"/>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0"/>
              <p:cNvSpPr>
                <a:spLocks noEditPoints="1"/>
              </p:cNvSpPr>
              <p:nvPr/>
            </p:nvSpPr>
            <p:spPr bwMode="auto">
              <a:xfrm>
                <a:off x="10726738" y="3592514"/>
                <a:ext cx="765175"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7"/>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1"/>
              <p:cNvSpPr>
                <a:spLocks noEditPoints="1"/>
              </p:cNvSpPr>
              <p:nvPr/>
            </p:nvSpPr>
            <p:spPr bwMode="auto">
              <a:xfrm>
                <a:off x="3573463" y="5262564"/>
                <a:ext cx="766763"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8"/>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noFill/>
              <a:ln w="25400"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2"/>
              <p:cNvSpPr>
                <a:spLocks noEditPoints="1"/>
              </p:cNvSpPr>
              <p:nvPr/>
            </p:nvSpPr>
            <p:spPr bwMode="auto">
              <a:xfrm>
                <a:off x="5003800" y="5262564"/>
                <a:ext cx="766763"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8"/>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noFill/>
              <a:ln w="25400"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3"/>
              <p:cNvSpPr>
                <a:spLocks noEditPoints="1"/>
              </p:cNvSpPr>
              <p:nvPr/>
            </p:nvSpPr>
            <p:spPr bwMode="auto">
              <a:xfrm>
                <a:off x="6434138" y="5262564"/>
                <a:ext cx="766763"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8"/>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noFill/>
              <a:ln w="25400"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74"/>
              <p:cNvSpPr>
                <a:spLocks noEditPoints="1"/>
              </p:cNvSpPr>
              <p:nvPr/>
            </p:nvSpPr>
            <p:spPr bwMode="auto">
              <a:xfrm>
                <a:off x="7864475" y="5262564"/>
                <a:ext cx="766763"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8"/>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noFill/>
              <a:ln w="25400"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75"/>
              <p:cNvSpPr>
                <a:spLocks noEditPoints="1"/>
              </p:cNvSpPr>
              <p:nvPr/>
            </p:nvSpPr>
            <p:spPr bwMode="auto">
              <a:xfrm>
                <a:off x="9296400" y="5262564"/>
                <a:ext cx="765175"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8"/>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noFill/>
              <a:ln w="25400"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76"/>
              <p:cNvSpPr>
                <a:spLocks noEditPoints="1"/>
              </p:cNvSpPr>
              <p:nvPr/>
            </p:nvSpPr>
            <p:spPr bwMode="auto">
              <a:xfrm>
                <a:off x="10726738" y="5262564"/>
                <a:ext cx="765175"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8"/>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noFill/>
              <a:ln w="25400"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77"/>
              <p:cNvSpPr>
                <a:spLocks noEditPoints="1"/>
              </p:cNvSpPr>
              <p:nvPr/>
            </p:nvSpPr>
            <p:spPr bwMode="auto">
              <a:xfrm>
                <a:off x="2143125" y="5262564"/>
                <a:ext cx="765175" cy="765175"/>
              </a:xfrm>
              <a:custGeom>
                <a:avLst/>
                <a:gdLst>
                  <a:gd name="T0" fmla="*/ 241 w 241"/>
                  <a:gd name="T1" fmla="*/ 132 h 241"/>
                  <a:gd name="T2" fmla="*/ 241 w 241"/>
                  <a:gd name="T3" fmla="*/ 121 h 241"/>
                  <a:gd name="T4" fmla="*/ 239 w 241"/>
                  <a:gd name="T5" fmla="*/ 97 h 241"/>
                  <a:gd name="T6" fmla="*/ 206 w 241"/>
                  <a:gd name="T7" fmla="*/ 93 h 241"/>
                  <a:gd name="T8" fmla="*/ 196 w 241"/>
                  <a:gd name="T9" fmla="*/ 72 h 241"/>
                  <a:gd name="T10" fmla="*/ 214 w 241"/>
                  <a:gd name="T11" fmla="*/ 44 h 241"/>
                  <a:gd name="T12" fmla="*/ 188 w 241"/>
                  <a:gd name="T13" fmla="*/ 21 h 241"/>
                  <a:gd name="T14" fmla="*/ 161 w 241"/>
                  <a:gd name="T15" fmla="*/ 41 h 241"/>
                  <a:gd name="T16" fmla="*/ 140 w 241"/>
                  <a:gd name="T17" fmla="*/ 33 h 241"/>
                  <a:gd name="T18" fmla="*/ 133 w 241"/>
                  <a:gd name="T19" fmla="*/ 1 h 241"/>
                  <a:gd name="T20" fmla="*/ 121 w 241"/>
                  <a:gd name="T21" fmla="*/ 0 h 241"/>
                  <a:gd name="T22" fmla="*/ 98 w 241"/>
                  <a:gd name="T23" fmla="*/ 2 h 241"/>
                  <a:gd name="T24" fmla="*/ 94 w 241"/>
                  <a:gd name="T25" fmla="*/ 35 h 241"/>
                  <a:gd name="T26" fmla="*/ 73 w 241"/>
                  <a:gd name="T27" fmla="*/ 45 h 241"/>
                  <a:gd name="T28" fmla="*/ 45 w 241"/>
                  <a:gd name="T29" fmla="*/ 26 h 241"/>
                  <a:gd name="T30" fmla="*/ 21 w 241"/>
                  <a:gd name="T31" fmla="*/ 52 h 241"/>
                  <a:gd name="T32" fmla="*/ 42 w 241"/>
                  <a:gd name="T33" fmla="*/ 78 h 241"/>
                  <a:gd name="T34" fmla="*/ 33 w 241"/>
                  <a:gd name="T35" fmla="*/ 100 h 241"/>
                  <a:gd name="T36" fmla="*/ 1 w 241"/>
                  <a:gd name="T37" fmla="*/ 107 h 241"/>
                  <a:gd name="T38" fmla="*/ 0 w 241"/>
                  <a:gd name="T39" fmla="*/ 121 h 241"/>
                  <a:gd name="T40" fmla="*/ 2 w 241"/>
                  <a:gd name="T41" fmla="*/ 142 h 241"/>
                  <a:gd name="T42" fmla="*/ 35 w 241"/>
                  <a:gd name="T43" fmla="*/ 146 h 241"/>
                  <a:gd name="T44" fmla="*/ 45 w 241"/>
                  <a:gd name="T45" fmla="*/ 168 h 241"/>
                  <a:gd name="T46" fmla="*/ 26 w 241"/>
                  <a:gd name="T47" fmla="*/ 196 h 241"/>
                  <a:gd name="T48" fmla="*/ 52 w 241"/>
                  <a:gd name="T49" fmla="*/ 220 h 241"/>
                  <a:gd name="T50" fmla="*/ 78 w 241"/>
                  <a:gd name="T51" fmla="*/ 199 h 241"/>
                  <a:gd name="T52" fmla="*/ 101 w 241"/>
                  <a:gd name="T53" fmla="*/ 208 h 241"/>
                  <a:gd name="T54" fmla="*/ 108 w 241"/>
                  <a:gd name="T55" fmla="*/ 241 h 241"/>
                  <a:gd name="T56" fmla="*/ 121 w 241"/>
                  <a:gd name="T57" fmla="*/ 241 h 241"/>
                  <a:gd name="T58" fmla="*/ 143 w 241"/>
                  <a:gd name="T59" fmla="*/ 239 h 241"/>
                  <a:gd name="T60" fmla="*/ 147 w 241"/>
                  <a:gd name="T61" fmla="*/ 206 h 241"/>
                  <a:gd name="T62" fmla="*/ 169 w 241"/>
                  <a:gd name="T63" fmla="*/ 196 h 241"/>
                  <a:gd name="T64" fmla="*/ 197 w 241"/>
                  <a:gd name="T65" fmla="*/ 214 h 241"/>
                  <a:gd name="T66" fmla="*/ 221 w 241"/>
                  <a:gd name="T67" fmla="*/ 188 h 241"/>
                  <a:gd name="T68" fmla="*/ 200 w 241"/>
                  <a:gd name="T69" fmla="*/ 162 h 241"/>
                  <a:gd name="T70" fmla="*/ 208 w 241"/>
                  <a:gd name="T71" fmla="*/ 139 h 241"/>
                  <a:gd name="T72" fmla="*/ 241 w 241"/>
                  <a:gd name="T73" fmla="*/ 132 h 241"/>
                  <a:gd name="T74" fmla="*/ 121 w 241"/>
                  <a:gd name="T75" fmla="*/ 151 h 241"/>
                  <a:gd name="T76" fmla="*/ 90 w 241"/>
                  <a:gd name="T77" fmla="*/ 121 h 241"/>
                  <a:gd name="T78" fmla="*/ 121 w 241"/>
                  <a:gd name="T79" fmla="*/ 90 h 241"/>
                  <a:gd name="T80" fmla="*/ 151 w 241"/>
                  <a:gd name="T81" fmla="*/ 121 h 241"/>
                  <a:gd name="T82" fmla="*/ 121 w 241"/>
                  <a:gd name="T83" fmla="*/ 1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241">
                    <a:moveTo>
                      <a:pt x="241" y="132"/>
                    </a:moveTo>
                    <a:cubicBezTo>
                      <a:pt x="241" y="128"/>
                      <a:pt x="241" y="125"/>
                      <a:pt x="241" y="121"/>
                    </a:cubicBezTo>
                    <a:cubicBezTo>
                      <a:pt x="241" y="113"/>
                      <a:pt x="240" y="105"/>
                      <a:pt x="239" y="97"/>
                    </a:cubicBezTo>
                    <a:cubicBezTo>
                      <a:pt x="206" y="93"/>
                      <a:pt x="206" y="93"/>
                      <a:pt x="206" y="93"/>
                    </a:cubicBezTo>
                    <a:cubicBezTo>
                      <a:pt x="203" y="86"/>
                      <a:pt x="200" y="79"/>
                      <a:pt x="196" y="72"/>
                    </a:cubicBezTo>
                    <a:cubicBezTo>
                      <a:pt x="214" y="44"/>
                      <a:pt x="214" y="44"/>
                      <a:pt x="214" y="44"/>
                    </a:cubicBezTo>
                    <a:cubicBezTo>
                      <a:pt x="206" y="35"/>
                      <a:pt x="198" y="27"/>
                      <a:pt x="188" y="21"/>
                    </a:cubicBezTo>
                    <a:cubicBezTo>
                      <a:pt x="161" y="41"/>
                      <a:pt x="161" y="41"/>
                      <a:pt x="161" y="41"/>
                    </a:cubicBezTo>
                    <a:cubicBezTo>
                      <a:pt x="155" y="38"/>
                      <a:pt x="148" y="35"/>
                      <a:pt x="140" y="33"/>
                    </a:cubicBezTo>
                    <a:cubicBezTo>
                      <a:pt x="133" y="1"/>
                      <a:pt x="133" y="1"/>
                      <a:pt x="133" y="1"/>
                    </a:cubicBezTo>
                    <a:cubicBezTo>
                      <a:pt x="129" y="0"/>
                      <a:pt x="125" y="0"/>
                      <a:pt x="121" y="0"/>
                    </a:cubicBezTo>
                    <a:cubicBezTo>
                      <a:pt x="113" y="0"/>
                      <a:pt x="105" y="1"/>
                      <a:pt x="98" y="2"/>
                    </a:cubicBezTo>
                    <a:cubicBezTo>
                      <a:pt x="94" y="35"/>
                      <a:pt x="94" y="35"/>
                      <a:pt x="94" y="35"/>
                    </a:cubicBezTo>
                    <a:cubicBezTo>
                      <a:pt x="87" y="38"/>
                      <a:pt x="80" y="41"/>
                      <a:pt x="73" y="45"/>
                    </a:cubicBezTo>
                    <a:cubicBezTo>
                      <a:pt x="45" y="26"/>
                      <a:pt x="45" y="26"/>
                      <a:pt x="45" y="26"/>
                    </a:cubicBezTo>
                    <a:cubicBezTo>
                      <a:pt x="36" y="34"/>
                      <a:pt x="28" y="42"/>
                      <a:pt x="21" y="52"/>
                    </a:cubicBezTo>
                    <a:cubicBezTo>
                      <a:pt x="42" y="78"/>
                      <a:pt x="42" y="78"/>
                      <a:pt x="42" y="78"/>
                    </a:cubicBezTo>
                    <a:cubicBezTo>
                      <a:pt x="38" y="85"/>
                      <a:pt x="35" y="92"/>
                      <a:pt x="33" y="100"/>
                    </a:cubicBezTo>
                    <a:cubicBezTo>
                      <a:pt x="1" y="107"/>
                      <a:pt x="1" y="107"/>
                      <a:pt x="1" y="107"/>
                    </a:cubicBezTo>
                    <a:cubicBezTo>
                      <a:pt x="0" y="111"/>
                      <a:pt x="0" y="116"/>
                      <a:pt x="0" y="121"/>
                    </a:cubicBezTo>
                    <a:cubicBezTo>
                      <a:pt x="0" y="128"/>
                      <a:pt x="1" y="135"/>
                      <a:pt x="2" y="142"/>
                    </a:cubicBezTo>
                    <a:cubicBezTo>
                      <a:pt x="35" y="146"/>
                      <a:pt x="35" y="146"/>
                      <a:pt x="35" y="146"/>
                    </a:cubicBezTo>
                    <a:cubicBezTo>
                      <a:pt x="37" y="154"/>
                      <a:pt x="40" y="161"/>
                      <a:pt x="45" y="168"/>
                    </a:cubicBezTo>
                    <a:cubicBezTo>
                      <a:pt x="26" y="196"/>
                      <a:pt x="26" y="196"/>
                      <a:pt x="26" y="196"/>
                    </a:cubicBezTo>
                    <a:cubicBezTo>
                      <a:pt x="34" y="205"/>
                      <a:pt x="42" y="213"/>
                      <a:pt x="52" y="220"/>
                    </a:cubicBezTo>
                    <a:cubicBezTo>
                      <a:pt x="78" y="199"/>
                      <a:pt x="78" y="199"/>
                      <a:pt x="78" y="199"/>
                    </a:cubicBezTo>
                    <a:cubicBezTo>
                      <a:pt x="85" y="203"/>
                      <a:pt x="93" y="206"/>
                      <a:pt x="101" y="208"/>
                    </a:cubicBezTo>
                    <a:cubicBezTo>
                      <a:pt x="108" y="241"/>
                      <a:pt x="108" y="241"/>
                      <a:pt x="108" y="241"/>
                    </a:cubicBezTo>
                    <a:cubicBezTo>
                      <a:pt x="112" y="241"/>
                      <a:pt x="116" y="241"/>
                      <a:pt x="121" y="241"/>
                    </a:cubicBezTo>
                    <a:cubicBezTo>
                      <a:pt x="128" y="241"/>
                      <a:pt x="135" y="241"/>
                      <a:pt x="143" y="239"/>
                    </a:cubicBezTo>
                    <a:cubicBezTo>
                      <a:pt x="147" y="206"/>
                      <a:pt x="147" y="206"/>
                      <a:pt x="147" y="206"/>
                    </a:cubicBezTo>
                    <a:cubicBezTo>
                      <a:pt x="155" y="204"/>
                      <a:pt x="163" y="200"/>
                      <a:pt x="169" y="196"/>
                    </a:cubicBezTo>
                    <a:cubicBezTo>
                      <a:pt x="197" y="214"/>
                      <a:pt x="197" y="214"/>
                      <a:pt x="197" y="214"/>
                    </a:cubicBezTo>
                    <a:cubicBezTo>
                      <a:pt x="206" y="206"/>
                      <a:pt x="214" y="198"/>
                      <a:pt x="221" y="188"/>
                    </a:cubicBezTo>
                    <a:cubicBezTo>
                      <a:pt x="200" y="162"/>
                      <a:pt x="200" y="162"/>
                      <a:pt x="200" y="162"/>
                    </a:cubicBezTo>
                    <a:cubicBezTo>
                      <a:pt x="204" y="155"/>
                      <a:pt x="206" y="147"/>
                      <a:pt x="208" y="139"/>
                    </a:cubicBezTo>
                    <a:lnTo>
                      <a:pt x="241" y="132"/>
                    </a:lnTo>
                    <a:close/>
                    <a:moveTo>
                      <a:pt x="121" y="151"/>
                    </a:moveTo>
                    <a:cubicBezTo>
                      <a:pt x="104" y="151"/>
                      <a:pt x="90" y="137"/>
                      <a:pt x="90" y="121"/>
                    </a:cubicBezTo>
                    <a:cubicBezTo>
                      <a:pt x="90" y="104"/>
                      <a:pt x="104" y="90"/>
                      <a:pt x="121" y="90"/>
                    </a:cubicBezTo>
                    <a:cubicBezTo>
                      <a:pt x="137" y="90"/>
                      <a:pt x="151" y="104"/>
                      <a:pt x="151" y="121"/>
                    </a:cubicBezTo>
                    <a:cubicBezTo>
                      <a:pt x="151" y="137"/>
                      <a:pt x="137" y="151"/>
                      <a:pt x="121" y="15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84094" y="4272323"/>
                <a:ext cx="1214077" cy="360099"/>
              </a:xfrm>
              <a:prstGeom prst="rect">
                <a:avLst/>
              </a:prstGeom>
              <a:noFill/>
            </p:spPr>
            <p:txBody>
              <a:bodyPr wrap="square" lIns="0" tIns="0" rIns="0" bIns="0" rtlCol="0">
                <a:spAutoFit/>
              </a:bodyPr>
              <a:lstStyle/>
              <a:p>
                <a:pPr algn="ctr">
                  <a:lnSpc>
                    <a:spcPct val="90000"/>
                  </a:lnSpc>
                  <a:spcAft>
                    <a:spcPts val="600"/>
                  </a:spcAft>
                </a:pPr>
                <a:r>
                  <a:rPr lang="en-US" sz="1300" dirty="0">
                    <a:solidFill>
                      <a:srgbClr val="409AE1"/>
                    </a:solidFill>
                  </a:rPr>
                  <a:t>Call Center Automation</a:t>
                </a:r>
              </a:p>
            </p:txBody>
          </p:sp>
          <p:sp>
            <p:nvSpPr>
              <p:cNvPr id="47" name="TextBox 46"/>
              <p:cNvSpPr txBox="1"/>
              <p:nvPr/>
            </p:nvSpPr>
            <p:spPr>
              <a:xfrm>
                <a:off x="484093" y="5881059"/>
                <a:ext cx="1214077" cy="540148"/>
              </a:xfrm>
              <a:prstGeom prst="rect">
                <a:avLst/>
              </a:prstGeom>
              <a:noFill/>
            </p:spPr>
            <p:txBody>
              <a:bodyPr wrap="square" lIns="0" tIns="0" rIns="0" bIns="0" rtlCol="0">
                <a:spAutoFit/>
              </a:bodyPr>
              <a:lstStyle/>
              <a:p>
                <a:pPr algn="ctr">
                  <a:lnSpc>
                    <a:spcPct val="90000"/>
                  </a:lnSpc>
                  <a:spcAft>
                    <a:spcPts val="600"/>
                  </a:spcAft>
                </a:pPr>
                <a:r>
                  <a:rPr lang="en-US" sz="1300" dirty="0">
                    <a:solidFill>
                      <a:srgbClr val="F08400"/>
                    </a:solidFill>
                  </a:rPr>
                  <a:t>Touchtone Responsive</a:t>
                </a:r>
                <a:br>
                  <a:rPr lang="en-US" sz="1300" dirty="0">
                    <a:solidFill>
                      <a:srgbClr val="F08400"/>
                    </a:solidFill>
                  </a:rPr>
                </a:br>
                <a:r>
                  <a:rPr lang="en-US" sz="1300" dirty="0">
                    <a:solidFill>
                      <a:srgbClr val="F08400"/>
                    </a:solidFill>
                  </a:rPr>
                  <a:t>Call Systems</a:t>
                </a:r>
              </a:p>
            </p:txBody>
          </p:sp>
          <p:sp>
            <p:nvSpPr>
              <p:cNvPr id="48" name="TextBox 47"/>
              <p:cNvSpPr txBox="1"/>
              <p:nvPr/>
            </p:nvSpPr>
            <p:spPr>
              <a:xfrm>
                <a:off x="1924606" y="2492796"/>
                <a:ext cx="1214077" cy="249299"/>
              </a:xfrm>
              <a:prstGeom prst="rect">
                <a:avLst/>
              </a:prstGeom>
              <a:noFill/>
            </p:spPr>
            <p:txBody>
              <a:bodyPr wrap="square" lIns="0" tIns="0" rIns="0" bIns="0" rtlCol="0">
                <a:spAutoFit/>
              </a:bodyPr>
              <a:lstStyle/>
              <a:p>
                <a:pPr algn="ctr">
                  <a:lnSpc>
                    <a:spcPct val="90000"/>
                  </a:lnSpc>
                  <a:spcAft>
                    <a:spcPts val="600"/>
                  </a:spcAft>
                </a:pPr>
                <a:r>
                  <a:rPr lang="en-US" dirty="0">
                    <a:solidFill>
                      <a:srgbClr val="282828"/>
                    </a:solidFill>
                  </a:rPr>
                  <a:t>Self-service</a:t>
                </a:r>
              </a:p>
            </p:txBody>
          </p:sp>
          <p:sp>
            <p:nvSpPr>
              <p:cNvPr id="49" name="TextBox 48"/>
              <p:cNvSpPr txBox="1"/>
              <p:nvPr/>
            </p:nvSpPr>
            <p:spPr>
              <a:xfrm>
                <a:off x="3352748" y="2166553"/>
                <a:ext cx="1214077" cy="575542"/>
              </a:xfrm>
              <a:prstGeom prst="rect">
                <a:avLst/>
              </a:prstGeom>
              <a:noFill/>
            </p:spPr>
            <p:txBody>
              <a:bodyPr wrap="square" lIns="0" tIns="0" rIns="0" bIns="0" rtlCol="0">
                <a:spAutoFit/>
              </a:bodyPr>
              <a:lstStyle/>
              <a:p>
                <a:pPr algn="ctr">
                  <a:lnSpc>
                    <a:spcPct val="90000"/>
                  </a:lnSpc>
                  <a:spcAft>
                    <a:spcPts val="600"/>
                  </a:spcAft>
                </a:pPr>
                <a:r>
                  <a:rPr lang="en-US" dirty="0">
                    <a:solidFill>
                      <a:srgbClr val="282828"/>
                    </a:solidFill>
                  </a:rPr>
                  <a:t>Hands</a:t>
                </a:r>
              </a:p>
              <a:p>
                <a:pPr algn="ctr">
                  <a:lnSpc>
                    <a:spcPct val="90000"/>
                  </a:lnSpc>
                  <a:spcAft>
                    <a:spcPts val="600"/>
                  </a:spcAft>
                </a:pPr>
                <a:r>
                  <a:rPr lang="en-US" dirty="0">
                    <a:solidFill>
                      <a:srgbClr val="282828"/>
                    </a:solidFill>
                  </a:rPr>
                  <a:t>Free</a:t>
                </a:r>
              </a:p>
            </p:txBody>
          </p:sp>
          <p:sp>
            <p:nvSpPr>
              <p:cNvPr id="50" name="TextBox 49"/>
              <p:cNvSpPr txBox="1"/>
              <p:nvPr/>
            </p:nvSpPr>
            <p:spPr>
              <a:xfrm>
                <a:off x="4780890" y="2166553"/>
                <a:ext cx="1214077" cy="575542"/>
              </a:xfrm>
              <a:prstGeom prst="rect">
                <a:avLst/>
              </a:prstGeom>
              <a:noFill/>
            </p:spPr>
            <p:txBody>
              <a:bodyPr wrap="square" lIns="0" tIns="0" rIns="0" bIns="0" rtlCol="0">
                <a:spAutoFit/>
              </a:bodyPr>
              <a:lstStyle/>
              <a:p>
                <a:pPr algn="ctr">
                  <a:lnSpc>
                    <a:spcPct val="90000"/>
                  </a:lnSpc>
                  <a:spcAft>
                    <a:spcPts val="600"/>
                  </a:spcAft>
                </a:pPr>
                <a:r>
                  <a:rPr lang="en-US" dirty="0">
                    <a:solidFill>
                      <a:srgbClr val="282828"/>
                    </a:solidFill>
                  </a:rPr>
                  <a:t>Speech</a:t>
                </a:r>
              </a:p>
              <a:p>
                <a:pPr algn="ctr">
                  <a:lnSpc>
                    <a:spcPct val="90000"/>
                  </a:lnSpc>
                  <a:spcAft>
                    <a:spcPts val="600"/>
                  </a:spcAft>
                </a:pPr>
                <a:r>
                  <a:rPr lang="en-US" dirty="0">
                    <a:solidFill>
                      <a:srgbClr val="282828"/>
                    </a:solidFill>
                  </a:rPr>
                  <a:t>Recognition</a:t>
                </a:r>
              </a:p>
            </p:txBody>
          </p:sp>
          <p:sp>
            <p:nvSpPr>
              <p:cNvPr id="51" name="TextBox 50"/>
              <p:cNvSpPr txBox="1"/>
              <p:nvPr/>
            </p:nvSpPr>
            <p:spPr>
              <a:xfrm>
                <a:off x="6209032" y="1994198"/>
                <a:ext cx="1214077" cy="747897"/>
              </a:xfrm>
              <a:prstGeom prst="rect">
                <a:avLst/>
              </a:prstGeom>
              <a:noFill/>
            </p:spPr>
            <p:txBody>
              <a:bodyPr wrap="square" lIns="0" tIns="0" rIns="0" bIns="0" rtlCol="0">
                <a:spAutoFit/>
              </a:bodyPr>
              <a:lstStyle/>
              <a:p>
                <a:pPr algn="ctr">
                  <a:lnSpc>
                    <a:spcPct val="90000"/>
                  </a:lnSpc>
                  <a:spcAft>
                    <a:spcPts val="600"/>
                  </a:spcAft>
                </a:pPr>
                <a:r>
                  <a:rPr lang="en-US" dirty="0">
                    <a:solidFill>
                      <a:srgbClr val="282828"/>
                    </a:solidFill>
                  </a:rPr>
                  <a:t>Multi-language Support</a:t>
                </a:r>
              </a:p>
            </p:txBody>
          </p:sp>
          <p:sp>
            <p:nvSpPr>
              <p:cNvPr id="52" name="TextBox 51"/>
              <p:cNvSpPr txBox="1"/>
              <p:nvPr/>
            </p:nvSpPr>
            <p:spPr>
              <a:xfrm>
                <a:off x="7637174" y="2243497"/>
                <a:ext cx="1214077" cy="498598"/>
              </a:xfrm>
              <a:prstGeom prst="rect">
                <a:avLst/>
              </a:prstGeom>
              <a:noFill/>
            </p:spPr>
            <p:txBody>
              <a:bodyPr wrap="square" lIns="0" tIns="0" rIns="0" bIns="0" rtlCol="0">
                <a:spAutoFit/>
              </a:bodyPr>
              <a:lstStyle/>
              <a:p>
                <a:pPr algn="ctr">
                  <a:lnSpc>
                    <a:spcPct val="90000"/>
                  </a:lnSpc>
                  <a:spcAft>
                    <a:spcPts val="600"/>
                  </a:spcAft>
                </a:pPr>
                <a:r>
                  <a:rPr lang="en-US" dirty="0">
                    <a:solidFill>
                      <a:srgbClr val="282828"/>
                    </a:solidFill>
                  </a:rPr>
                  <a:t>Low</a:t>
                </a:r>
                <a:br>
                  <a:rPr lang="en-US" dirty="0">
                    <a:solidFill>
                      <a:srgbClr val="282828"/>
                    </a:solidFill>
                  </a:rPr>
                </a:br>
                <a:r>
                  <a:rPr lang="en-US" dirty="0">
                    <a:solidFill>
                      <a:srgbClr val="282828"/>
                    </a:solidFill>
                  </a:rPr>
                  <a:t>Cost</a:t>
                </a:r>
              </a:p>
            </p:txBody>
          </p:sp>
          <p:sp>
            <p:nvSpPr>
              <p:cNvPr id="53" name="TextBox 52"/>
              <p:cNvSpPr txBox="1"/>
              <p:nvPr/>
            </p:nvSpPr>
            <p:spPr>
              <a:xfrm>
                <a:off x="9065316" y="2243497"/>
                <a:ext cx="1214077" cy="498598"/>
              </a:xfrm>
              <a:prstGeom prst="rect">
                <a:avLst/>
              </a:prstGeom>
              <a:noFill/>
            </p:spPr>
            <p:txBody>
              <a:bodyPr wrap="square" lIns="0" tIns="0" rIns="0" bIns="0" rtlCol="0">
                <a:spAutoFit/>
              </a:bodyPr>
              <a:lstStyle/>
              <a:p>
                <a:pPr algn="ctr">
                  <a:lnSpc>
                    <a:spcPct val="90000"/>
                  </a:lnSpc>
                  <a:spcAft>
                    <a:spcPts val="600"/>
                  </a:spcAft>
                </a:pPr>
                <a:r>
                  <a:rPr lang="en-US" dirty="0">
                    <a:solidFill>
                      <a:srgbClr val="282828"/>
                    </a:solidFill>
                  </a:rPr>
                  <a:t>Next-gen AI</a:t>
                </a:r>
              </a:p>
            </p:txBody>
          </p:sp>
          <p:sp>
            <p:nvSpPr>
              <p:cNvPr id="54" name="TextBox 53"/>
              <p:cNvSpPr txBox="1"/>
              <p:nvPr/>
            </p:nvSpPr>
            <p:spPr>
              <a:xfrm>
                <a:off x="10493458" y="2492796"/>
                <a:ext cx="1214077" cy="249299"/>
              </a:xfrm>
              <a:prstGeom prst="rect">
                <a:avLst/>
              </a:prstGeom>
              <a:noFill/>
            </p:spPr>
            <p:txBody>
              <a:bodyPr wrap="square" lIns="0" tIns="0" rIns="0" bIns="0" rtlCol="0">
                <a:spAutoFit/>
              </a:bodyPr>
              <a:lstStyle/>
              <a:p>
                <a:pPr algn="ctr">
                  <a:lnSpc>
                    <a:spcPct val="90000"/>
                  </a:lnSpc>
                  <a:spcAft>
                    <a:spcPts val="600"/>
                  </a:spcAft>
                </a:pPr>
                <a:r>
                  <a:rPr lang="en-US" dirty="0">
                    <a:solidFill>
                      <a:srgbClr val="282828"/>
                    </a:solidFill>
                  </a:rPr>
                  <a:t>Expandable</a:t>
                </a:r>
              </a:p>
            </p:txBody>
          </p:sp>
        </p:grpSp>
      </p:grpSp>
    </p:spTree>
    <p:extLst>
      <p:ext uri="{BB962C8B-B14F-4D97-AF65-F5344CB8AC3E}">
        <p14:creationId xmlns:p14="http://schemas.microsoft.com/office/powerpoint/2010/main" val="4870409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6350" y="0"/>
            <a:ext cx="12242800" cy="6877050"/>
            <a:chOff x="0" y="0"/>
            <a:chExt cx="7712" cy="4332"/>
          </a:xfrm>
        </p:grpSpPr>
        <p:sp>
          <p:nvSpPr>
            <p:cNvPr id="7" name="AutoShape 3"/>
            <p:cNvSpPr>
              <a:spLocks noChangeAspect="1" noChangeArrowheads="1" noTextEdit="1"/>
            </p:cNvSpPr>
            <p:nvPr/>
          </p:nvSpPr>
          <p:spPr bwMode="auto">
            <a:xfrm>
              <a:off x="0" y="0"/>
              <a:ext cx="7712" cy="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xfrm>
              <a:off x="6282" y="26"/>
              <a:ext cx="454" cy="255"/>
            </a:xfrm>
            <a:custGeom>
              <a:avLst/>
              <a:gdLst>
                <a:gd name="T0" fmla="*/ 189 w 226"/>
                <a:gd name="T1" fmla="*/ 53 h 127"/>
                <a:gd name="T2" fmla="*/ 185 w 226"/>
                <a:gd name="T3" fmla="*/ 53 h 127"/>
                <a:gd name="T4" fmla="*/ 189 w 226"/>
                <a:gd name="T5" fmla="*/ 37 h 127"/>
                <a:gd name="T6" fmla="*/ 152 w 226"/>
                <a:gd name="T7" fmla="*/ 0 h 127"/>
                <a:gd name="T8" fmla="*/ 115 w 226"/>
                <a:gd name="T9" fmla="*/ 32 h 127"/>
                <a:gd name="T10" fmla="*/ 87 w 226"/>
                <a:gd name="T11" fmla="*/ 20 h 127"/>
                <a:gd name="T12" fmla="*/ 49 w 226"/>
                <a:gd name="T13" fmla="*/ 55 h 127"/>
                <a:gd name="T14" fmla="*/ 37 w 226"/>
                <a:gd name="T15" fmla="*/ 53 h 127"/>
                <a:gd name="T16" fmla="*/ 0 w 226"/>
                <a:gd name="T17" fmla="*/ 91 h 127"/>
                <a:gd name="T18" fmla="*/ 37 w 226"/>
                <a:gd name="T19" fmla="*/ 127 h 127"/>
                <a:gd name="T20" fmla="*/ 189 w 226"/>
                <a:gd name="T21" fmla="*/ 127 h 127"/>
                <a:gd name="T22" fmla="*/ 226 w 226"/>
                <a:gd name="T23" fmla="*/ 91 h 127"/>
                <a:gd name="T24" fmla="*/ 189 w 226"/>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27">
                  <a:moveTo>
                    <a:pt x="189" y="53"/>
                  </a:moveTo>
                  <a:cubicBezTo>
                    <a:pt x="188" y="53"/>
                    <a:pt x="186" y="53"/>
                    <a:pt x="185" y="53"/>
                  </a:cubicBezTo>
                  <a:cubicBezTo>
                    <a:pt x="187" y="48"/>
                    <a:pt x="189" y="42"/>
                    <a:pt x="189" y="37"/>
                  </a:cubicBezTo>
                  <a:cubicBezTo>
                    <a:pt x="189" y="16"/>
                    <a:pt x="172" y="0"/>
                    <a:pt x="152" y="0"/>
                  </a:cubicBezTo>
                  <a:cubicBezTo>
                    <a:pt x="133" y="0"/>
                    <a:pt x="117" y="14"/>
                    <a:pt x="115" y="32"/>
                  </a:cubicBezTo>
                  <a:cubicBezTo>
                    <a:pt x="108" y="25"/>
                    <a:pt x="98" y="20"/>
                    <a:pt x="87" y="20"/>
                  </a:cubicBezTo>
                  <a:cubicBezTo>
                    <a:pt x="68" y="20"/>
                    <a:pt x="50" y="36"/>
                    <a:pt x="49" y="55"/>
                  </a:cubicBezTo>
                  <a:cubicBezTo>
                    <a:pt x="46" y="54"/>
                    <a:pt x="41" y="53"/>
                    <a:pt x="37" y="53"/>
                  </a:cubicBezTo>
                  <a:cubicBezTo>
                    <a:pt x="16" y="53"/>
                    <a:pt x="0" y="69"/>
                    <a:pt x="0" y="91"/>
                  </a:cubicBezTo>
                  <a:cubicBezTo>
                    <a:pt x="0" y="111"/>
                    <a:pt x="16" y="127"/>
                    <a:pt x="37" y="127"/>
                  </a:cubicBezTo>
                  <a:cubicBezTo>
                    <a:pt x="189" y="127"/>
                    <a:pt x="189" y="127"/>
                    <a:pt x="189" y="127"/>
                  </a:cubicBezTo>
                  <a:cubicBezTo>
                    <a:pt x="209" y="127"/>
                    <a:pt x="226" y="111"/>
                    <a:pt x="226" y="91"/>
                  </a:cubicBezTo>
                  <a:cubicBezTo>
                    <a:pt x="226" y="69"/>
                    <a:pt x="209" y="53"/>
                    <a:pt x="189" y="5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6288" y="102"/>
              <a:ext cx="880" cy="357"/>
            </a:xfrm>
            <a:custGeom>
              <a:avLst/>
              <a:gdLst>
                <a:gd name="T0" fmla="*/ 390 w 438"/>
                <a:gd name="T1" fmla="*/ 84 h 178"/>
                <a:gd name="T2" fmla="*/ 383 w 438"/>
                <a:gd name="T3" fmla="*/ 85 h 178"/>
                <a:gd name="T4" fmla="*/ 294 w 438"/>
                <a:gd name="T5" fmla="*/ 0 h 178"/>
                <a:gd name="T6" fmla="*/ 209 w 438"/>
                <a:gd name="T7" fmla="*/ 66 h 178"/>
                <a:gd name="T8" fmla="*/ 162 w 438"/>
                <a:gd name="T9" fmla="*/ 47 h 178"/>
                <a:gd name="T10" fmla="*/ 97 w 438"/>
                <a:gd name="T11" fmla="*/ 106 h 178"/>
                <a:gd name="T12" fmla="*/ 66 w 438"/>
                <a:gd name="T13" fmla="*/ 120 h 178"/>
                <a:gd name="T14" fmla="*/ 36 w 438"/>
                <a:gd name="T15" fmla="*/ 106 h 178"/>
                <a:gd name="T16" fmla="*/ 0 w 438"/>
                <a:gd name="T17" fmla="*/ 141 h 178"/>
                <a:gd name="T18" fmla="*/ 36 w 438"/>
                <a:gd name="T19" fmla="*/ 178 h 178"/>
                <a:gd name="T20" fmla="*/ 46 w 438"/>
                <a:gd name="T21" fmla="*/ 178 h 178"/>
                <a:gd name="T22" fmla="*/ 165 w 438"/>
                <a:gd name="T23" fmla="*/ 178 h 178"/>
                <a:gd name="T24" fmla="*/ 232 w 438"/>
                <a:gd name="T25" fmla="*/ 178 h 178"/>
                <a:gd name="T26" fmla="*/ 394 w 438"/>
                <a:gd name="T27" fmla="*/ 178 h 178"/>
                <a:gd name="T28" fmla="*/ 438 w 438"/>
                <a:gd name="T29" fmla="*/ 131 h 178"/>
                <a:gd name="T30" fmla="*/ 390 w 438"/>
                <a:gd name="T31" fmla="*/ 8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178">
                  <a:moveTo>
                    <a:pt x="390" y="84"/>
                  </a:moveTo>
                  <a:cubicBezTo>
                    <a:pt x="388" y="84"/>
                    <a:pt x="386" y="84"/>
                    <a:pt x="383" y="85"/>
                  </a:cubicBezTo>
                  <a:cubicBezTo>
                    <a:pt x="381" y="38"/>
                    <a:pt x="342" y="0"/>
                    <a:pt x="294" y="0"/>
                  </a:cubicBezTo>
                  <a:cubicBezTo>
                    <a:pt x="254" y="0"/>
                    <a:pt x="219" y="28"/>
                    <a:pt x="209" y="66"/>
                  </a:cubicBezTo>
                  <a:cubicBezTo>
                    <a:pt x="197" y="53"/>
                    <a:pt x="180" y="47"/>
                    <a:pt x="162" y="47"/>
                  </a:cubicBezTo>
                  <a:cubicBezTo>
                    <a:pt x="129" y="47"/>
                    <a:pt x="100" y="72"/>
                    <a:pt x="97" y="106"/>
                  </a:cubicBezTo>
                  <a:cubicBezTo>
                    <a:pt x="85" y="108"/>
                    <a:pt x="74" y="113"/>
                    <a:pt x="66" y="120"/>
                  </a:cubicBezTo>
                  <a:cubicBezTo>
                    <a:pt x="59" y="111"/>
                    <a:pt x="48" y="106"/>
                    <a:pt x="36" y="106"/>
                  </a:cubicBezTo>
                  <a:cubicBezTo>
                    <a:pt x="16" y="106"/>
                    <a:pt x="0" y="121"/>
                    <a:pt x="0" y="141"/>
                  </a:cubicBezTo>
                  <a:cubicBezTo>
                    <a:pt x="0" y="162"/>
                    <a:pt x="16" y="178"/>
                    <a:pt x="36" y="178"/>
                  </a:cubicBezTo>
                  <a:cubicBezTo>
                    <a:pt x="46" y="178"/>
                    <a:pt x="46" y="178"/>
                    <a:pt x="46" y="178"/>
                  </a:cubicBezTo>
                  <a:cubicBezTo>
                    <a:pt x="165" y="178"/>
                    <a:pt x="165" y="178"/>
                    <a:pt x="165" y="178"/>
                  </a:cubicBezTo>
                  <a:cubicBezTo>
                    <a:pt x="232" y="178"/>
                    <a:pt x="232" y="178"/>
                    <a:pt x="232" y="178"/>
                  </a:cubicBezTo>
                  <a:cubicBezTo>
                    <a:pt x="394" y="178"/>
                    <a:pt x="394" y="178"/>
                    <a:pt x="394" y="178"/>
                  </a:cubicBezTo>
                  <a:cubicBezTo>
                    <a:pt x="419" y="177"/>
                    <a:pt x="438" y="156"/>
                    <a:pt x="438" y="131"/>
                  </a:cubicBezTo>
                  <a:cubicBezTo>
                    <a:pt x="438" y="106"/>
                    <a:pt x="416" y="84"/>
                    <a:pt x="390" y="84"/>
                  </a:cubicBezTo>
                  <a:close/>
                </a:path>
              </a:pathLst>
            </a:custGeom>
            <a:solidFill>
              <a:srgbClr val="00B0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5892" y="965"/>
              <a:ext cx="643" cy="361"/>
            </a:xfrm>
            <a:custGeom>
              <a:avLst/>
              <a:gdLst>
                <a:gd name="T0" fmla="*/ 267 w 320"/>
                <a:gd name="T1" fmla="*/ 76 h 180"/>
                <a:gd name="T2" fmla="*/ 262 w 320"/>
                <a:gd name="T3" fmla="*/ 76 h 180"/>
                <a:gd name="T4" fmla="*/ 267 w 320"/>
                <a:gd name="T5" fmla="*/ 53 h 180"/>
                <a:gd name="T6" fmla="*/ 215 w 320"/>
                <a:gd name="T7" fmla="*/ 0 h 180"/>
                <a:gd name="T8" fmla="*/ 163 w 320"/>
                <a:gd name="T9" fmla="*/ 46 h 180"/>
                <a:gd name="T10" fmla="*/ 123 w 320"/>
                <a:gd name="T11" fmla="*/ 29 h 180"/>
                <a:gd name="T12" fmla="*/ 69 w 320"/>
                <a:gd name="T13" fmla="*/ 79 h 180"/>
                <a:gd name="T14" fmla="*/ 52 w 320"/>
                <a:gd name="T15" fmla="*/ 76 h 180"/>
                <a:gd name="T16" fmla="*/ 0 w 320"/>
                <a:gd name="T17" fmla="*/ 129 h 180"/>
                <a:gd name="T18" fmla="*/ 52 w 320"/>
                <a:gd name="T19" fmla="*/ 180 h 180"/>
                <a:gd name="T20" fmla="*/ 267 w 320"/>
                <a:gd name="T21" fmla="*/ 180 h 180"/>
                <a:gd name="T22" fmla="*/ 320 w 320"/>
                <a:gd name="T23" fmla="*/ 129 h 180"/>
                <a:gd name="T24" fmla="*/ 267 w 320"/>
                <a:gd name="T25"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0" h="180">
                  <a:moveTo>
                    <a:pt x="267" y="76"/>
                  </a:moveTo>
                  <a:cubicBezTo>
                    <a:pt x="266" y="76"/>
                    <a:pt x="263" y="76"/>
                    <a:pt x="262" y="76"/>
                  </a:cubicBezTo>
                  <a:cubicBezTo>
                    <a:pt x="264" y="68"/>
                    <a:pt x="267" y="60"/>
                    <a:pt x="267" y="53"/>
                  </a:cubicBezTo>
                  <a:cubicBezTo>
                    <a:pt x="267" y="23"/>
                    <a:pt x="243" y="0"/>
                    <a:pt x="215" y="0"/>
                  </a:cubicBezTo>
                  <a:cubicBezTo>
                    <a:pt x="187" y="0"/>
                    <a:pt x="165" y="20"/>
                    <a:pt x="163" y="46"/>
                  </a:cubicBezTo>
                  <a:cubicBezTo>
                    <a:pt x="153" y="36"/>
                    <a:pt x="138" y="29"/>
                    <a:pt x="123" y="29"/>
                  </a:cubicBezTo>
                  <a:cubicBezTo>
                    <a:pt x="96" y="29"/>
                    <a:pt x="71" y="51"/>
                    <a:pt x="69" y="79"/>
                  </a:cubicBezTo>
                  <a:cubicBezTo>
                    <a:pt x="64" y="77"/>
                    <a:pt x="58" y="76"/>
                    <a:pt x="52" y="76"/>
                  </a:cubicBezTo>
                  <a:cubicBezTo>
                    <a:pt x="22" y="76"/>
                    <a:pt x="0" y="98"/>
                    <a:pt x="0" y="129"/>
                  </a:cubicBezTo>
                  <a:cubicBezTo>
                    <a:pt x="0" y="157"/>
                    <a:pt x="22" y="180"/>
                    <a:pt x="52" y="180"/>
                  </a:cubicBezTo>
                  <a:cubicBezTo>
                    <a:pt x="267" y="180"/>
                    <a:pt x="267" y="180"/>
                    <a:pt x="267" y="180"/>
                  </a:cubicBezTo>
                  <a:cubicBezTo>
                    <a:pt x="296" y="180"/>
                    <a:pt x="320" y="157"/>
                    <a:pt x="320" y="129"/>
                  </a:cubicBezTo>
                  <a:cubicBezTo>
                    <a:pt x="320" y="98"/>
                    <a:pt x="296" y="76"/>
                    <a:pt x="267" y="7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4262" y="535"/>
              <a:ext cx="1247" cy="508"/>
            </a:xfrm>
            <a:custGeom>
              <a:avLst/>
              <a:gdLst>
                <a:gd name="T0" fmla="*/ 553 w 621"/>
                <a:gd name="T1" fmla="*/ 119 h 253"/>
                <a:gd name="T2" fmla="*/ 542 w 621"/>
                <a:gd name="T3" fmla="*/ 121 h 253"/>
                <a:gd name="T4" fmla="*/ 417 w 621"/>
                <a:gd name="T5" fmla="*/ 0 h 253"/>
                <a:gd name="T6" fmla="*/ 297 w 621"/>
                <a:gd name="T7" fmla="*/ 94 h 253"/>
                <a:gd name="T8" fmla="*/ 230 w 621"/>
                <a:gd name="T9" fmla="*/ 67 h 253"/>
                <a:gd name="T10" fmla="*/ 138 w 621"/>
                <a:gd name="T11" fmla="*/ 150 h 253"/>
                <a:gd name="T12" fmla="*/ 94 w 621"/>
                <a:gd name="T13" fmla="*/ 171 h 253"/>
                <a:gd name="T14" fmla="*/ 51 w 621"/>
                <a:gd name="T15" fmla="*/ 150 h 253"/>
                <a:gd name="T16" fmla="*/ 0 w 621"/>
                <a:gd name="T17" fmla="*/ 201 h 253"/>
                <a:gd name="T18" fmla="*/ 51 w 621"/>
                <a:gd name="T19" fmla="*/ 253 h 253"/>
                <a:gd name="T20" fmla="*/ 65 w 621"/>
                <a:gd name="T21" fmla="*/ 253 h 253"/>
                <a:gd name="T22" fmla="*/ 235 w 621"/>
                <a:gd name="T23" fmla="*/ 253 h 253"/>
                <a:gd name="T24" fmla="*/ 330 w 621"/>
                <a:gd name="T25" fmla="*/ 253 h 253"/>
                <a:gd name="T26" fmla="*/ 559 w 621"/>
                <a:gd name="T27" fmla="*/ 253 h 253"/>
                <a:gd name="T28" fmla="*/ 621 w 621"/>
                <a:gd name="T29" fmla="*/ 187 h 253"/>
                <a:gd name="T30" fmla="*/ 553 w 621"/>
                <a:gd name="T31" fmla="*/ 11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1" h="253">
                  <a:moveTo>
                    <a:pt x="553" y="119"/>
                  </a:moveTo>
                  <a:cubicBezTo>
                    <a:pt x="550" y="119"/>
                    <a:pt x="548" y="119"/>
                    <a:pt x="542" y="121"/>
                  </a:cubicBezTo>
                  <a:cubicBezTo>
                    <a:pt x="540" y="54"/>
                    <a:pt x="485" y="0"/>
                    <a:pt x="417" y="0"/>
                  </a:cubicBezTo>
                  <a:cubicBezTo>
                    <a:pt x="360" y="0"/>
                    <a:pt x="311" y="40"/>
                    <a:pt x="297" y="94"/>
                  </a:cubicBezTo>
                  <a:cubicBezTo>
                    <a:pt x="279" y="76"/>
                    <a:pt x="255" y="67"/>
                    <a:pt x="230" y="67"/>
                  </a:cubicBezTo>
                  <a:cubicBezTo>
                    <a:pt x="183" y="67"/>
                    <a:pt x="143" y="103"/>
                    <a:pt x="138" y="150"/>
                  </a:cubicBezTo>
                  <a:cubicBezTo>
                    <a:pt x="121" y="153"/>
                    <a:pt x="105" y="161"/>
                    <a:pt x="94" y="171"/>
                  </a:cubicBezTo>
                  <a:cubicBezTo>
                    <a:pt x="84" y="157"/>
                    <a:pt x="68" y="150"/>
                    <a:pt x="51" y="150"/>
                  </a:cubicBezTo>
                  <a:cubicBezTo>
                    <a:pt x="23" y="150"/>
                    <a:pt x="0" y="172"/>
                    <a:pt x="0" y="201"/>
                  </a:cubicBezTo>
                  <a:cubicBezTo>
                    <a:pt x="0" y="230"/>
                    <a:pt x="23" y="253"/>
                    <a:pt x="51" y="253"/>
                  </a:cubicBezTo>
                  <a:cubicBezTo>
                    <a:pt x="65" y="253"/>
                    <a:pt x="65" y="253"/>
                    <a:pt x="65" y="253"/>
                  </a:cubicBezTo>
                  <a:cubicBezTo>
                    <a:pt x="235" y="253"/>
                    <a:pt x="235" y="253"/>
                    <a:pt x="235" y="253"/>
                  </a:cubicBezTo>
                  <a:cubicBezTo>
                    <a:pt x="330" y="253"/>
                    <a:pt x="330" y="253"/>
                    <a:pt x="330" y="253"/>
                  </a:cubicBezTo>
                  <a:cubicBezTo>
                    <a:pt x="559" y="253"/>
                    <a:pt x="559" y="253"/>
                    <a:pt x="559" y="253"/>
                  </a:cubicBezTo>
                  <a:cubicBezTo>
                    <a:pt x="594" y="252"/>
                    <a:pt x="621" y="222"/>
                    <a:pt x="621" y="187"/>
                  </a:cubicBezTo>
                  <a:cubicBezTo>
                    <a:pt x="621" y="150"/>
                    <a:pt x="590" y="119"/>
                    <a:pt x="553" y="119"/>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p:cNvSpPr>
              <a:spLocks noChangeArrowheads="1"/>
            </p:cNvSpPr>
            <p:nvPr/>
          </p:nvSpPr>
          <p:spPr bwMode="auto">
            <a:xfrm>
              <a:off x="0" y="4137"/>
              <a:ext cx="7710" cy="12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0"/>
            <p:cNvSpPr>
              <a:spLocks noChangeArrowheads="1"/>
            </p:cNvSpPr>
            <p:nvPr/>
          </p:nvSpPr>
          <p:spPr bwMode="auto">
            <a:xfrm>
              <a:off x="0" y="4208"/>
              <a:ext cx="7710" cy="1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1"/>
            <p:cNvSpPr>
              <a:spLocks noChangeArrowheads="1"/>
            </p:cNvSpPr>
            <p:nvPr/>
          </p:nvSpPr>
          <p:spPr bwMode="auto">
            <a:xfrm>
              <a:off x="6891" y="0"/>
              <a:ext cx="819" cy="4208"/>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2"/>
            <p:cNvSpPr>
              <a:spLocks noChangeArrowheads="1"/>
            </p:cNvSpPr>
            <p:nvPr/>
          </p:nvSpPr>
          <p:spPr bwMode="auto">
            <a:xfrm>
              <a:off x="6891" y="0"/>
              <a:ext cx="819" cy="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3"/>
            <p:cNvSpPr>
              <a:spLocks noChangeArrowheads="1"/>
            </p:cNvSpPr>
            <p:nvPr/>
          </p:nvSpPr>
          <p:spPr bwMode="auto">
            <a:xfrm>
              <a:off x="7216" y="2120"/>
              <a:ext cx="494" cy="2088"/>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p:cNvSpPr>
              <a:spLocks noChangeArrowheads="1"/>
            </p:cNvSpPr>
            <p:nvPr/>
          </p:nvSpPr>
          <p:spPr bwMode="auto">
            <a:xfrm>
              <a:off x="7216" y="142"/>
              <a:ext cx="494" cy="1296"/>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7216" y="142"/>
              <a:ext cx="494" cy="1296"/>
            </a:xfrm>
            <a:custGeom>
              <a:avLst/>
              <a:gdLst>
                <a:gd name="T0" fmla="*/ 494 w 494"/>
                <a:gd name="T1" fmla="*/ 1296 h 1296"/>
                <a:gd name="T2" fmla="*/ 0 w 494"/>
                <a:gd name="T3" fmla="*/ 1296 h 1296"/>
                <a:gd name="T4" fmla="*/ 494 w 494"/>
                <a:gd name="T5" fmla="*/ 0 h 1296"/>
                <a:gd name="T6" fmla="*/ 494 w 494"/>
                <a:gd name="T7" fmla="*/ 1296 h 1296"/>
              </a:gdLst>
              <a:ahLst/>
              <a:cxnLst>
                <a:cxn ang="0">
                  <a:pos x="T0" y="T1"/>
                </a:cxn>
                <a:cxn ang="0">
                  <a:pos x="T2" y="T3"/>
                </a:cxn>
                <a:cxn ang="0">
                  <a:pos x="T4" y="T5"/>
                </a:cxn>
                <a:cxn ang="0">
                  <a:pos x="T6" y="T7"/>
                </a:cxn>
              </a:cxnLst>
              <a:rect l="0" t="0" r="r" b="b"/>
              <a:pathLst>
                <a:path w="494" h="1296">
                  <a:moveTo>
                    <a:pt x="494" y="1296"/>
                  </a:moveTo>
                  <a:lnTo>
                    <a:pt x="0" y="1296"/>
                  </a:lnTo>
                  <a:lnTo>
                    <a:pt x="494" y="0"/>
                  </a:lnTo>
                  <a:lnTo>
                    <a:pt x="494" y="12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6226" y="2260"/>
              <a:ext cx="494" cy="307"/>
            </a:xfrm>
            <a:custGeom>
              <a:avLst/>
              <a:gdLst>
                <a:gd name="T0" fmla="*/ 123 w 246"/>
                <a:gd name="T1" fmla="*/ 0 h 153"/>
                <a:gd name="T2" fmla="*/ 0 w 246"/>
                <a:gd name="T3" fmla="*/ 153 h 153"/>
                <a:gd name="T4" fmla="*/ 246 w 246"/>
                <a:gd name="T5" fmla="*/ 153 h 153"/>
                <a:gd name="T6" fmla="*/ 123 w 246"/>
                <a:gd name="T7" fmla="*/ 0 h 153"/>
              </a:gdLst>
              <a:ahLst/>
              <a:cxnLst>
                <a:cxn ang="0">
                  <a:pos x="T0" y="T1"/>
                </a:cxn>
                <a:cxn ang="0">
                  <a:pos x="T2" y="T3"/>
                </a:cxn>
                <a:cxn ang="0">
                  <a:pos x="T4" y="T5"/>
                </a:cxn>
                <a:cxn ang="0">
                  <a:pos x="T6" y="T7"/>
                </a:cxn>
              </a:cxnLst>
              <a:rect l="0" t="0" r="r" b="b"/>
              <a:pathLst>
                <a:path w="246" h="153">
                  <a:moveTo>
                    <a:pt x="123" y="0"/>
                  </a:moveTo>
                  <a:cubicBezTo>
                    <a:pt x="57" y="0"/>
                    <a:pt x="0" y="66"/>
                    <a:pt x="0" y="153"/>
                  </a:cubicBezTo>
                  <a:cubicBezTo>
                    <a:pt x="246" y="153"/>
                    <a:pt x="246" y="153"/>
                    <a:pt x="246" y="153"/>
                  </a:cubicBezTo>
                  <a:cubicBezTo>
                    <a:pt x="246" y="66"/>
                    <a:pt x="190" y="0"/>
                    <a:pt x="123" y="0"/>
                  </a:cubicBezTo>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noEditPoints="1"/>
            </p:cNvSpPr>
            <p:nvPr/>
          </p:nvSpPr>
          <p:spPr bwMode="auto">
            <a:xfrm>
              <a:off x="6226" y="2567"/>
              <a:ext cx="494" cy="0"/>
            </a:xfrm>
            <a:custGeom>
              <a:avLst/>
              <a:gdLst>
                <a:gd name="T0" fmla="*/ 0 w 246"/>
                <a:gd name="T1" fmla="*/ 0 w 246"/>
                <a:gd name="T2" fmla="*/ 0 w 246"/>
                <a:gd name="T3" fmla="*/ 0 w 246"/>
                <a:gd name="T4" fmla="*/ 246 w 246"/>
                <a:gd name="T5" fmla="*/ 246 w 246"/>
                <a:gd name="T6" fmla="*/ 246 w 246"/>
                <a:gd name="T7" fmla="*/ 246 w 24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46">
                  <a:moveTo>
                    <a:pt x="0" y="0"/>
                  </a:moveTo>
                  <a:cubicBezTo>
                    <a:pt x="0" y="0"/>
                    <a:pt x="0" y="0"/>
                    <a:pt x="0" y="0"/>
                  </a:cubicBezTo>
                  <a:cubicBezTo>
                    <a:pt x="0" y="0"/>
                    <a:pt x="0" y="0"/>
                    <a:pt x="0" y="0"/>
                  </a:cubicBezTo>
                  <a:cubicBezTo>
                    <a:pt x="0" y="0"/>
                    <a:pt x="0" y="0"/>
                    <a:pt x="0" y="0"/>
                  </a:cubicBezTo>
                  <a:moveTo>
                    <a:pt x="246" y="0"/>
                  </a:moveTo>
                  <a:cubicBezTo>
                    <a:pt x="246" y="0"/>
                    <a:pt x="246" y="0"/>
                    <a:pt x="246" y="0"/>
                  </a:cubicBezTo>
                  <a:cubicBezTo>
                    <a:pt x="246" y="0"/>
                    <a:pt x="246" y="0"/>
                    <a:pt x="246" y="0"/>
                  </a:cubicBezTo>
                  <a:cubicBezTo>
                    <a:pt x="246" y="0"/>
                    <a:pt x="246" y="0"/>
                    <a:pt x="246" y="0"/>
                  </a:cubicBezTo>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6226" y="2535"/>
              <a:ext cx="494" cy="32"/>
            </a:xfrm>
            <a:custGeom>
              <a:avLst/>
              <a:gdLst>
                <a:gd name="T0" fmla="*/ 246 w 246"/>
                <a:gd name="T1" fmla="*/ 0 h 16"/>
                <a:gd name="T2" fmla="*/ 1 w 246"/>
                <a:gd name="T3" fmla="*/ 0 h 16"/>
                <a:gd name="T4" fmla="*/ 0 w 246"/>
                <a:gd name="T5" fmla="*/ 16 h 16"/>
                <a:gd name="T6" fmla="*/ 0 w 246"/>
                <a:gd name="T7" fmla="*/ 16 h 16"/>
                <a:gd name="T8" fmla="*/ 246 w 246"/>
                <a:gd name="T9" fmla="*/ 16 h 16"/>
                <a:gd name="T10" fmla="*/ 246 w 246"/>
                <a:gd name="T11" fmla="*/ 16 h 16"/>
                <a:gd name="T12" fmla="*/ 246 w 246"/>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46" h="16">
                  <a:moveTo>
                    <a:pt x="246" y="0"/>
                  </a:moveTo>
                  <a:cubicBezTo>
                    <a:pt x="1" y="0"/>
                    <a:pt x="1" y="0"/>
                    <a:pt x="1" y="0"/>
                  </a:cubicBezTo>
                  <a:cubicBezTo>
                    <a:pt x="0" y="6"/>
                    <a:pt x="0" y="11"/>
                    <a:pt x="0" y="16"/>
                  </a:cubicBezTo>
                  <a:cubicBezTo>
                    <a:pt x="0" y="16"/>
                    <a:pt x="0" y="16"/>
                    <a:pt x="0" y="16"/>
                  </a:cubicBezTo>
                  <a:cubicBezTo>
                    <a:pt x="246" y="16"/>
                    <a:pt x="246" y="16"/>
                    <a:pt x="246" y="16"/>
                  </a:cubicBezTo>
                  <a:cubicBezTo>
                    <a:pt x="246" y="16"/>
                    <a:pt x="246" y="16"/>
                    <a:pt x="246" y="16"/>
                  </a:cubicBezTo>
                  <a:cubicBezTo>
                    <a:pt x="246" y="11"/>
                    <a:pt x="246" y="6"/>
                    <a:pt x="246" y="0"/>
                  </a:cubicBezTo>
                </a:path>
              </a:pathLst>
            </a:custGeom>
            <a:solidFill>
              <a:srgbClr val="173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900" y="2659"/>
              <a:ext cx="193" cy="277"/>
            </a:xfrm>
            <a:custGeom>
              <a:avLst/>
              <a:gdLst>
                <a:gd name="T0" fmla="*/ 20 w 96"/>
                <a:gd name="T1" fmla="*/ 138 h 138"/>
                <a:gd name="T2" fmla="*/ 96 w 96"/>
                <a:gd name="T3" fmla="*/ 138 h 138"/>
                <a:gd name="T4" fmla="*/ 96 w 96"/>
                <a:gd name="T5" fmla="*/ 0 h 138"/>
                <a:gd name="T6" fmla="*/ 20 w 96"/>
                <a:gd name="T7" fmla="*/ 0 h 138"/>
                <a:gd name="T8" fmla="*/ 0 w 96"/>
                <a:gd name="T9" fmla="*/ 24 h 138"/>
                <a:gd name="T10" fmla="*/ 0 w 96"/>
                <a:gd name="T11" fmla="*/ 113 h 138"/>
                <a:gd name="T12" fmla="*/ 20 w 9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6" h="138">
                  <a:moveTo>
                    <a:pt x="20" y="138"/>
                  </a:moveTo>
                  <a:cubicBezTo>
                    <a:pt x="96" y="138"/>
                    <a:pt x="96" y="138"/>
                    <a:pt x="96" y="138"/>
                  </a:cubicBezTo>
                  <a:cubicBezTo>
                    <a:pt x="96" y="0"/>
                    <a:pt x="96" y="0"/>
                    <a:pt x="96" y="0"/>
                  </a:cubicBezTo>
                  <a:cubicBezTo>
                    <a:pt x="20" y="0"/>
                    <a:pt x="20" y="0"/>
                    <a:pt x="20" y="0"/>
                  </a:cubicBezTo>
                  <a:cubicBezTo>
                    <a:pt x="10" y="0"/>
                    <a:pt x="0" y="12"/>
                    <a:pt x="0" y="24"/>
                  </a:cubicBezTo>
                  <a:cubicBezTo>
                    <a:pt x="0" y="113"/>
                    <a:pt x="0" y="113"/>
                    <a:pt x="0" y="113"/>
                  </a:cubicBezTo>
                  <a:cubicBezTo>
                    <a:pt x="0" y="126"/>
                    <a:pt x="10" y="138"/>
                    <a:pt x="20" y="138"/>
                  </a:cubicBezTo>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0"/>
            <p:cNvSpPr>
              <a:spLocks noChangeArrowheads="1"/>
            </p:cNvSpPr>
            <p:nvPr/>
          </p:nvSpPr>
          <p:spPr bwMode="auto">
            <a:xfrm>
              <a:off x="5973" y="2936"/>
              <a:ext cx="72" cy="307"/>
            </a:xfrm>
            <a:prstGeom prst="rect">
              <a:avLst/>
            </a:prstGeom>
            <a:solidFill>
              <a:srgbClr val="2F6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1"/>
            <p:cNvSpPr>
              <a:spLocks noChangeArrowheads="1"/>
            </p:cNvSpPr>
            <p:nvPr/>
          </p:nvSpPr>
          <p:spPr bwMode="auto">
            <a:xfrm>
              <a:off x="5973" y="2936"/>
              <a:ext cx="72"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
            <p:cNvSpPr>
              <a:spLocks noChangeArrowheads="1"/>
            </p:cNvSpPr>
            <p:nvPr/>
          </p:nvSpPr>
          <p:spPr bwMode="auto">
            <a:xfrm>
              <a:off x="5973" y="2936"/>
              <a:ext cx="72" cy="106"/>
            </a:xfrm>
            <a:prstGeom prst="rect">
              <a:avLst/>
            </a:prstGeom>
            <a:solidFill>
              <a:srgbClr val="173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p:cNvSpPr>
              <a:spLocks noChangeArrowheads="1"/>
            </p:cNvSpPr>
            <p:nvPr/>
          </p:nvSpPr>
          <p:spPr bwMode="auto">
            <a:xfrm>
              <a:off x="5973" y="2936"/>
              <a:ext cx="7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p:cNvSpPr>
              <a:spLocks noChangeArrowheads="1"/>
            </p:cNvSpPr>
            <p:nvPr/>
          </p:nvSpPr>
          <p:spPr bwMode="auto">
            <a:xfrm>
              <a:off x="5973" y="3411"/>
              <a:ext cx="72" cy="215"/>
            </a:xfrm>
            <a:prstGeom prst="rect">
              <a:avLst/>
            </a:prstGeom>
            <a:solidFill>
              <a:srgbClr val="2F6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
            <p:cNvSpPr>
              <a:spLocks noChangeArrowheads="1"/>
            </p:cNvSpPr>
            <p:nvPr/>
          </p:nvSpPr>
          <p:spPr bwMode="auto">
            <a:xfrm>
              <a:off x="5973" y="3411"/>
              <a:ext cx="7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p:cNvSpPr>
            <p:nvPr/>
          </p:nvSpPr>
          <p:spPr bwMode="auto">
            <a:xfrm>
              <a:off x="5973" y="3347"/>
              <a:ext cx="72" cy="109"/>
            </a:xfrm>
            <a:custGeom>
              <a:avLst/>
              <a:gdLst>
                <a:gd name="T0" fmla="*/ 72 w 72"/>
                <a:gd name="T1" fmla="*/ 0 h 109"/>
                <a:gd name="T2" fmla="*/ 0 w 72"/>
                <a:gd name="T3" fmla="*/ 0 h 109"/>
                <a:gd name="T4" fmla="*/ 0 w 72"/>
                <a:gd name="T5" fmla="*/ 64 h 109"/>
                <a:gd name="T6" fmla="*/ 72 w 72"/>
                <a:gd name="T7" fmla="*/ 64 h 109"/>
                <a:gd name="T8" fmla="*/ 72 w 72"/>
                <a:gd name="T9" fmla="*/ 109 h 109"/>
                <a:gd name="T10" fmla="*/ 72 w 72"/>
                <a:gd name="T11" fmla="*/ 0 h 109"/>
              </a:gdLst>
              <a:ahLst/>
              <a:cxnLst>
                <a:cxn ang="0">
                  <a:pos x="T0" y="T1"/>
                </a:cxn>
                <a:cxn ang="0">
                  <a:pos x="T2" y="T3"/>
                </a:cxn>
                <a:cxn ang="0">
                  <a:pos x="T4" y="T5"/>
                </a:cxn>
                <a:cxn ang="0">
                  <a:pos x="T6" y="T7"/>
                </a:cxn>
                <a:cxn ang="0">
                  <a:pos x="T8" y="T9"/>
                </a:cxn>
                <a:cxn ang="0">
                  <a:pos x="T10" y="T11"/>
                </a:cxn>
              </a:cxnLst>
              <a:rect l="0" t="0" r="r" b="b"/>
              <a:pathLst>
                <a:path w="72" h="109">
                  <a:moveTo>
                    <a:pt x="72" y="0"/>
                  </a:moveTo>
                  <a:lnTo>
                    <a:pt x="0" y="0"/>
                  </a:lnTo>
                  <a:lnTo>
                    <a:pt x="0" y="64"/>
                  </a:lnTo>
                  <a:lnTo>
                    <a:pt x="72" y="64"/>
                  </a:lnTo>
                  <a:lnTo>
                    <a:pt x="72" y="109"/>
                  </a:lnTo>
                  <a:lnTo>
                    <a:pt x="7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p:cNvSpPr>
              <a:spLocks/>
            </p:cNvSpPr>
            <p:nvPr/>
          </p:nvSpPr>
          <p:spPr bwMode="auto">
            <a:xfrm>
              <a:off x="5973" y="3347"/>
              <a:ext cx="72" cy="109"/>
            </a:xfrm>
            <a:custGeom>
              <a:avLst/>
              <a:gdLst>
                <a:gd name="T0" fmla="*/ 72 w 72"/>
                <a:gd name="T1" fmla="*/ 0 h 109"/>
                <a:gd name="T2" fmla="*/ 0 w 72"/>
                <a:gd name="T3" fmla="*/ 0 h 109"/>
                <a:gd name="T4" fmla="*/ 0 w 72"/>
                <a:gd name="T5" fmla="*/ 64 h 109"/>
                <a:gd name="T6" fmla="*/ 72 w 72"/>
                <a:gd name="T7" fmla="*/ 64 h 109"/>
                <a:gd name="T8" fmla="*/ 72 w 72"/>
                <a:gd name="T9" fmla="*/ 109 h 109"/>
                <a:gd name="T10" fmla="*/ 72 w 72"/>
                <a:gd name="T11" fmla="*/ 0 h 109"/>
              </a:gdLst>
              <a:ahLst/>
              <a:cxnLst>
                <a:cxn ang="0">
                  <a:pos x="T0" y="T1"/>
                </a:cxn>
                <a:cxn ang="0">
                  <a:pos x="T2" y="T3"/>
                </a:cxn>
                <a:cxn ang="0">
                  <a:pos x="T4" y="T5"/>
                </a:cxn>
                <a:cxn ang="0">
                  <a:pos x="T6" y="T7"/>
                </a:cxn>
                <a:cxn ang="0">
                  <a:pos x="T8" y="T9"/>
                </a:cxn>
                <a:cxn ang="0">
                  <a:pos x="T10" y="T11"/>
                </a:cxn>
              </a:cxnLst>
              <a:rect l="0" t="0" r="r" b="b"/>
              <a:pathLst>
                <a:path w="72" h="109">
                  <a:moveTo>
                    <a:pt x="72" y="0"/>
                  </a:moveTo>
                  <a:lnTo>
                    <a:pt x="0" y="0"/>
                  </a:lnTo>
                  <a:lnTo>
                    <a:pt x="0" y="64"/>
                  </a:lnTo>
                  <a:lnTo>
                    <a:pt x="72" y="64"/>
                  </a:lnTo>
                  <a:lnTo>
                    <a:pt x="72" y="109"/>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8"/>
            <p:cNvSpPr>
              <a:spLocks noChangeArrowheads="1"/>
            </p:cNvSpPr>
            <p:nvPr/>
          </p:nvSpPr>
          <p:spPr bwMode="auto">
            <a:xfrm>
              <a:off x="5973" y="3411"/>
              <a:ext cx="72" cy="45"/>
            </a:xfrm>
            <a:prstGeom prst="rect">
              <a:avLst/>
            </a:prstGeom>
            <a:solidFill>
              <a:srgbClr val="173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9"/>
            <p:cNvSpPr>
              <a:spLocks noChangeArrowheads="1"/>
            </p:cNvSpPr>
            <p:nvPr/>
          </p:nvSpPr>
          <p:spPr bwMode="auto">
            <a:xfrm>
              <a:off x="5973" y="3411"/>
              <a:ext cx="72"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5925" y="3105"/>
              <a:ext cx="156" cy="306"/>
            </a:xfrm>
            <a:custGeom>
              <a:avLst/>
              <a:gdLst>
                <a:gd name="T0" fmla="*/ 78 w 78"/>
                <a:gd name="T1" fmla="*/ 123 h 153"/>
                <a:gd name="T2" fmla="*/ 55 w 78"/>
                <a:gd name="T3" fmla="*/ 153 h 153"/>
                <a:gd name="T4" fmla="*/ 23 w 78"/>
                <a:gd name="T5" fmla="*/ 153 h 153"/>
                <a:gd name="T6" fmla="*/ 0 w 78"/>
                <a:gd name="T7" fmla="*/ 123 h 153"/>
                <a:gd name="T8" fmla="*/ 0 w 78"/>
                <a:gd name="T9" fmla="*/ 30 h 153"/>
                <a:gd name="T10" fmla="*/ 23 w 78"/>
                <a:gd name="T11" fmla="*/ 0 h 153"/>
                <a:gd name="T12" fmla="*/ 55 w 78"/>
                <a:gd name="T13" fmla="*/ 0 h 153"/>
                <a:gd name="T14" fmla="*/ 78 w 78"/>
                <a:gd name="T15" fmla="*/ 30 h 153"/>
                <a:gd name="T16" fmla="*/ 78 w 78"/>
                <a:gd name="T17"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123"/>
                  </a:moveTo>
                  <a:cubicBezTo>
                    <a:pt x="78" y="136"/>
                    <a:pt x="68" y="153"/>
                    <a:pt x="55" y="153"/>
                  </a:cubicBezTo>
                  <a:cubicBezTo>
                    <a:pt x="23" y="153"/>
                    <a:pt x="23" y="153"/>
                    <a:pt x="23" y="153"/>
                  </a:cubicBezTo>
                  <a:cubicBezTo>
                    <a:pt x="10" y="153"/>
                    <a:pt x="0" y="136"/>
                    <a:pt x="0" y="123"/>
                  </a:cubicBezTo>
                  <a:cubicBezTo>
                    <a:pt x="0" y="30"/>
                    <a:pt x="0" y="30"/>
                    <a:pt x="0" y="30"/>
                  </a:cubicBezTo>
                  <a:cubicBezTo>
                    <a:pt x="0" y="17"/>
                    <a:pt x="10" y="0"/>
                    <a:pt x="23" y="0"/>
                  </a:cubicBezTo>
                  <a:cubicBezTo>
                    <a:pt x="55" y="0"/>
                    <a:pt x="55" y="0"/>
                    <a:pt x="55" y="0"/>
                  </a:cubicBezTo>
                  <a:cubicBezTo>
                    <a:pt x="68" y="0"/>
                    <a:pt x="78" y="17"/>
                    <a:pt x="78" y="30"/>
                  </a:cubicBezTo>
                  <a:lnTo>
                    <a:pt x="78" y="123"/>
                  </a:lnTo>
                  <a:close/>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1"/>
            <p:cNvSpPr>
              <a:spLocks noChangeArrowheads="1"/>
            </p:cNvSpPr>
            <p:nvPr/>
          </p:nvSpPr>
          <p:spPr bwMode="auto">
            <a:xfrm>
              <a:off x="6274" y="3030"/>
              <a:ext cx="398" cy="351"/>
            </a:xfrm>
            <a:prstGeom prst="rect">
              <a:avLst/>
            </a:prstGeom>
            <a:solidFill>
              <a:srgbClr val="2F6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p:cNvSpPr>
              <a:spLocks noChangeArrowheads="1"/>
            </p:cNvSpPr>
            <p:nvPr/>
          </p:nvSpPr>
          <p:spPr bwMode="auto">
            <a:xfrm>
              <a:off x="6274" y="3030"/>
              <a:ext cx="398"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6274" y="3028"/>
              <a:ext cx="398" cy="61"/>
            </a:xfrm>
            <a:custGeom>
              <a:avLst/>
              <a:gdLst>
                <a:gd name="T0" fmla="*/ 398 w 398"/>
                <a:gd name="T1" fmla="*/ 0 h 61"/>
                <a:gd name="T2" fmla="*/ 0 w 398"/>
                <a:gd name="T3" fmla="*/ 0 h 61"/>
                <a:gd name="T4" fmla="*/ 0 w 398"/>
                <a:gd name="T5" fmla="*/ 2 h 61"/>
                <a:gd name="T6" fmla="*/ 398 w 398"/>
                <a:gd name="T7" fmla="*/ 2 h 61"/>
                <a:gd name="T8" fmla="*/ 398 w 398"/>
                <a:gd name="T9" fmla="*/ 61 h 61"/>
                <a:gd name="T10" fmla="*/ 398 w 398"/>
                <a:gd name="T11" fmla="*/ 0 h 61"/>
              </a:gdLst>
              <a:ahLst/>
              <a:cxnLst>
                <a:cxn ang="0">
                  <a:pos x="T0" y="T1"/>
                </a:cxn>
                <a:cxn ang="0">
                  <a:pos x="T2" y="T3"/>
                </a:cxn>
                <a:cxn ang="0">
                  <a:pos x="T4" y="T5"/>
                </a:cxn>
                <a:cxn ang="0">
                  <a:pos x="T6" y="T7"/>
                </a:cxn>
                <a:cxn ang="0">
                  <a:pos x="T8" y="T9"/>
                </a:cxn>
                <a:cxn ang="0">
                  <a:pos x="T10" y="T11"/>
                </a:cxn>
              </a:cxnLst>
              <a:rect l="0" t="0" r="r" b="b"/>
              <a:pathLst>
                <a:path w="398" h="61">
                  <a:moveTo>
                    <a:pt x="398" y="0"/>
                  </a:moveTo>
                  <a:lnTo>
                    <a:pt x="0" y="0"/>
                  </a:lnTo>
                  <a:lnTo>
                    <a:pt x="0" y="2"/>
                  </a:lnTo>
                  <a:lnTo>
                    <a:pt x="398" y="2"/>
                  </a:lnTo>
                  <a:lnTo>
                    <a:pt x="398" y="61"/>
                  </a:lnTo>
                  <a:lnTo>
                    <a:pt x="398"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6274" y="3028"/>
              <a:ext cx="398" cy="61"/>
            </a:xfrm>
            <a:custGeom>
              <a:avLst/>
              <a:gdLst>
                <a:gd name="T0" fmla="*/ 398 w 398"/>
                <a:gd name="T1" fmla="*/ 0 h 61"/>
                <a:gd name="T2" fmla="*/ 0 w 398"/>
                <a:gd name="T3" fmla="*/ 0 h 61"/>
                <a:gd name="T4" fmla="*/ 0 w 398"/>
                <a:gd name="T5" fmla="*/ 2 h 61"/>
                <a:gd name="T6" fmla="*/ 398 w 398"/>
                <a:gd name="T7" fmla="*/ 2 h 61"/>
                <a:gd name="T8" fmla="*/ 398 w 398"/>
                <a:gd name="T9" fmla="*/ 61 h 61"/>
                <a:gd name="T10" fmla="*/ 398 w 398"/>
                <a:gd name="T11" fmla="*/ 0 h 61"/>
              </a:gdLst>
              <a:ahLst/>
              <a:cxnLst>
                <a:cxn ang="0">
                  <a:pos x="T0" y="T1"/>
                </a:cxn>
                <a:cxn ang="0">
                  <a:pos x="T2" y="T3"/>
                </a:cxn>
                <a:cxn ang="0">
                  <a:pos x="T4" y="T5"/>
                </a:cxn>
                <a:cxn ang="0">
                  <a:pos x="T6" y="T7"/>
                </a:cxn>
                <a:cxn ang="0">
                  <a:pos x="T8" y="T9"/>
                </a:cxn>
                <a:cxn ang="0">
                  <a:pos x="T10" y="T11"/>
                </a:cxn>
              </a:cxnLst>
              <a:rect l="0" t="0" r="r" b="b"/>
              <a:pathLst>
                <a:path w="398" h="61">
                  <a:moveTo>
                    <a:pt x="398" y="0"/>
                  </a:moveTo>
                  <a:lnTo>
                    <a:pt x="0" y="0"/>
                  </a:lnTo>
                  <a:lnTo>
                    <a:pt x="0" y="2"/>
                  </a:lnTo>
                  <a:lnTo>
                    <a:pt x="398" y="2"/>
                  </a:lnTo>
                  <a:lnTo>
                    <a:pt x="398" y="61"/>
                  </a:lnTo>
                  <a:lnTo>
                    <a:pt x="3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p:cNvSpPr>
              <a:spLocks noChangeArrowheads="1"/>
            </p:cNvSpPr>
            <p:nvPr/>
          </p:nvSpPr>
          <p:spPr bwMode="auto">
            <a:xfrm>
              <a:off x="6274" y="3030"/>
              <a:ext cx="398" cy="59"/>
            </a:xfrm>
            <a:prstGeom prst="rect">
              <a:avLst/>
            </a:prstGeom>
            <a:solidFill>
              <a:srgbClr val="173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p:cNvSpPr>
              <a:spLocks noChangeArrowheads="1"/>
            </p:cNvSpPr>
            <p:nvPr/>
          </p:nvSpPr>
          <p:spPr bwMode="auto">
            <a:xfrm>
              <a:off x="6274" y="3030"/>
              <a:ext cx="398" cy="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p:cNvSpPr>
              <a:spLocks noChangeArrowheads="1"/>
            </p:cNvSpPr>
            <p:nvPr/>
          </p:nvSpPr>
          <p:spPr bwMode="auto">
            <a:xfrm>
              <a:off x="6274" y="3319"/>
              <a:ext cx="398" cy="62"/>
            </a:xfrm>
            <a:prstGeom prst="rect">
              <a:avLst/>
            </a:prstGeom>
            <a:solidFill>
              <a:srgbClr val="173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p:cNvSpPr>
              <a:spLocks noChangeArrowheads="1"/>
            </p:cNvSpPr>
            <p:nvPr/>
          </p:nvSpPr>
          <p:spPr bwMode="auto">
            <a:xfrm>
              <a:off x="6274" y="3319"/>
              <a:ext cx="398"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9"/>
            <p:cNvSpPr>
              <a:spLocks noChangeArrowheads="1"/>
            </p:cNvSpPr>
            <p:nvPr/>
          </p:nvSpPr>
          <p:spPr bwMode="auto">
            <a:xfrm>
              <a:off x="6093" y="2551"/>
              <a:ext cx="747" cy="491"/>
            </a:xfrm>
            <a:prstGeom prst="rect">
              <a:avLst/>
            </a:prstGeom>
            <a:solidFill>
              <a:srgbClr val="2F6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40"/>
            <p:cNvSpPr>
              <a:spLocks noChangeArrowheads="1"/>
            </p:cNvSpPr>
            <p:nvPr/>
          </p:nvSpPr>
          <p:spPr bwMode="auto">
            <a:xfrm>
              <a:off x="6322" y="2413"/>
              <a:ext cx="60" cy="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41"/>
            <p:cNvSpPr>
              <a:spLocks noChangeArrowheads="1"/>
            </p:cNvSpPr>
            <p:nvPr/>
          </p:nvSpPr>
          <p:spPr bwMode="auto">
            <a:xfrm>
              <a:off x="6563" y="2413"/>
              <a:ext cx="60" cy="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p:cNvSpPr>
              <a:spLocks/>
            </p:cNvSpPr>
            <p:nvPr/>
          </p:nvSpPr>
          <p:spPr bwMode="auto">
            <a:xfrm>
              <a:off x="6262" y="2705"/>
              <a:ext cx="410" cy="199"/>
            </a:xfrm>
            <a:custGeom>
              <a:avLst/>
              <a:gdLst>
                <a:gd name="T0" fmla="*/ 204 w 204"/>
                <a:gd name="T1" fmla="*/ 50 h 99"/>
                <a:gd name="T2" fmla="*/ 166 w 204"/>
                <a:gd name="T3" fmla="*/ 99 h 99"/>
                <a:gd name="T4" fmla="*/ 38 w 204"/>
                <a:gd name="T5" fmla="*/ 99 h 99"/>
                <a:gd name="T6" fmla="*/ 0 w 204"/>
                <a:gd name="T7" fmla="*/ 50 h 99"/>
                <a:gd name="T8" fmla="*/ 38 w 204"/>
                <a:gd name="T9" fmla="*/ 0 h 99"/>
                <a:gd name="T10" fmla="*/ 166 w 204"/>
                <a:gd name="T11" fmla="*/ 0 h 99"/>
                <a:gd name="T12" fmla="*/ 204 w 204"/>
                <a:gd name="T13" fmla="*/ 50 h 99"/>
              </a:gdLst>
              <a:ahLst/>
              <a:cxnLst>
                <a:cxn ang="0">
                  <a:pos x="T0" y="T1"/>
                </a:cxn>
                <a:cxn ang="0">
                  <a:pos x="T2" y="T3"/>
                </a:cxn>
                <a:cxn ang="0">
                  <a:pos x="T4" y="T5"/>
                </a:cxn>
                <a:cxn ang="0">
                  <a:pos x="T6" y="T7"/>
                </a:cxn>
                <a:cxn ang="0">
                  <a:pos x="T8" y="T9"/>
                </a:cxn>
                <a:cxn ang="0">
                  <a:pos x="T10" y="T11"/>
                </a:cxn>
                <a:cxn ang="0">
                  <a:pos x="T12" y="T13"/>
                </a:cxn>
              </a:cxnLst>
              <a:rect l="0" t="0" r="r" b="b"/>
              <a:pathLst>
                <a:path w="204" h="99">
                  <a:moveTo>
                    <a:pt x="204" y="50"/>
                  </a:moveTo>
                  <a:cubicBezTo>
                    <a:pt x="204" y="79"/>
                    <a:pt x="188" y="99"/>
                    <a:pt x="166" y="99"/>
                  </a:cubicBezTo>
                  <a:cubicBezTo>
                    <a:pt x="38" y="99"/>
                    <a:pt x="38" y="99"/>
                    <a:pt x="38" y="99"/>
                  </a:cubicBezTo>
                  <a:cubicBezTo>
                    <a:pt x="16" y="99"/>
                    <a:pt x="0" y="79"/>
                    <a:pt x="0" y="50"/>
                  </a:cubicBezTo>
                  <a:cubicBezTo>
                    <a:pt x="0" y="25"/>
                    <a:pt x="16" y="0"/>
                    <a:pt x="38" y="0"/>
                  </a:cubicBezTo>
                  <a:cubicBezTo>
                    <a:pt x="166" y="0"/>
                    <a:pt x="166" y="0"/>
                    <a:pt x="166" y="0"/>
                  </a:cubicBezTo>
                  <a:cubicBezTo>
                    <a:pt x="188" y="0"/>
                    <a:pt x="204" y="25"/>
                    <a:pt x="204"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p:cNvSpPr>
              <a:spLocks/>
            </p:cNvSpPr>
            <p:nvPr/>
          </p:nvSpPr>
          <p:spPr bwMode="auto">
            <a:xfrm>
              <a:off x="6455" y="2752"/>
              <a:ext cx="24" cy="108"/>
            </a:xfrm>
            <a:custGeom>
              <a:avLst/>
              <a:gdLst>
                <a:gd name="T0" fmla="*/ 12 w 12"/>
                <a:gd name="T1" fmla="*/ 50 h 54"/>
                <a:gd name="T2" fmla="*/ 8 w 12"/>
                <a:gd name="T3" fmla="*/ 54 h 54"/>
                <a:gd name="T4" fmla="*/ 0 w 12"/>
                <a:gd name="T5" fmla="*/ 50 h 54"/>
                <a:gd name="T6" fmla="*/ 0 w 12"/>
                <a:gd name="T7" fmla="*/ 4 h 54"/>
                <a:gd name="T8" fmla="*/ 8 w 12"/>
                <a:gd name="T9" fmla="*/ 0 h 54"/>
                <a:gd name="T10" fmla="*/ 12 w 12"/>
                <a:gd name="T11" fmla="*/ 4 h 54"/>
                <a:gd name="T12" fmla="*/ 12 w 12"/>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12" h="54">
                  <a:moveTo>
                    <a:pt x="12" y="50"/>
                  </a:moveTo>
                  <a:cubicBezTo>
                    <a:pt x="12" y="54"/>
                    <a:pt x="12" y="54"/>
                    <a:pt x="8" y="54"/>
                  </a:cubicBezTo>
                  <a:cubicBezTo>
                    <a:pt x="4" y="54"/>
                    <a:pt x="0" y="54"/>
                    <a:pt x="0" y="50"/>
                  </a:cubicBezTo>
                  <a:cubicBezTo>
                    <a:pt x="0" y="4"/>
                    <a:pt x="0" y="4"/>
                    <a:pt x="0" y="4"/>
                  </a:cubicBezTo>
                  <a:cubicBezTo>
                    <a:pt x="0" y="4"/>
                    <a:pt x="4" y="0"/>
                    <a:pt x="8" y="0"/>
                  </a:cubicBezTo>
                  <a:cubicBezTo>
                    <a:pt x="12" y="0"/>
                    <a:pt x="12" y="4"/>
                    <a:pt x="12" y="4"/>
                  </a:cubicBezTo>
                  <a:lnTo>
                    <a:pt x="12" y="5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4"/>
            <p:cNvSpPr>
              <a:spLocks/>
            </p:cNvSpPr>
            <p:nvPr/>
          </p:nvSpPr>
          <p:spPr bwMode="auto">
            <a:xfrm>
              <a:off x="6407" y="2752"/>
              <a:ext cx="24" cy="108"/>
            </a:xfrm>
            <a:custGeom>
              <a:avLst/>
              <a:gdLst>
                <a:gd name="T0" fmla="*/ 12 w 12"/>
                <a:gd name="T1" fmla="*/ 50 h 54"/>
                <a:gd name="T2" fmla="*/ 8 w 12"/>
                <a:gd name="T3" fmla="*/ 54 h 54"/>
                <a:gd name="T4" fmla="*/ 0 w 12"/>
                <a:gd name="T5" fmla="*/ 50 h 54"/>
                <a:gd name="T6" fmla="*/ 0 w 12"/>
                <a:gd name="T7" fmla="*/ 4 h 54"/>
                <a:gd name="T8" fmla="*/ 8 w 12"/>
                <a:gd name="T9" fmla="*/ 0 h 54"/>
                <a:gd name="T10" fmla="*/ 12 w 12"/>
                <a:gd name="T11" fmla="*/ 4 h 54"/>
                <a:gd name="T12" fmla="*/ 12 w 12"/>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12" h="54">
                  <a:moveTo>
                    <a:pt x="12" y="50"/>
                  </a:moveTo>
                  <a:cubicBezTo>
                    <a:pt x="12" y="54"/>
                    <a:pt x="12" y="54"/>
                    <a:pt x="8" y="54"/>
                  </a:cubicBezTo>
                  <a:cubicBezTo>
                    <a:pt x="4" y="54"/>
                    <a:pt x="0" y="54"/>
                    <a:pt x="0" y="50"/>
                  </a:cubicBezTo>
                  <a:cubicBezTo>
                    <a:pt x="0" y="4"/>
                    <a:pt x="0" y="4"/>
                    <a:pt x="0" y="4"/>
                  </a:cubicBezTo>
                  <a:cubicBezTo>
                    <a:pt x="0" y="4"/>
                    <a:pt x="4" y="0"/>
                    <a:pt x="8" y="0"/>
                  </a:cubicBezTo>
                  <a:cubicBezTo>
                    <a:pt x="12" y="0"/>
                    <a:pt x="12" y="4"/>
                    <a:pt x="12" y="4"/>
                  </a:cubicBezTo>
                  <a:lnTo>
                    <a:pt x="12" y="5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5"/>
            <p:cNvSpPr>
              <a:spLocks/>
            </p:cNvSpPr>
            <p:nvPr/>
          </p:nvSpPr>
          <p:spPr bwMode="auto">
            <a:xfrm>
              <a:off x="6358" y="2752"/>
              <a:ext cx="24" cy="108"/>
            </a:xfrm>
            <a:custGeom>
              <a:avLst/>
              <a:gdLst>
                <a:gd name="T0" fmla="*/ 12 w 12"/>
                <a:gd name="T1" fmla="*/ 50 h 54"/>
                <a:gd name="T2" fmla="*/ 8 w 12"/>
                <a:gd name="T3" fmla="*/ 54 h 54"/>
                <a:gd name="T4" fmla="*/ 0 w 12"/>
                <a:gd name="T5" fmla="*/ 50 h 54"/>
                <a:gd name="T6" fmla="*/ 0 w 12"/>
                <a:gd name="T7" fmla="*/ 4 h 54"/>
                <a:gd name="T8" fmla="*/ 8 w 12"/>
                <a:gd name="T9" fmla="*/ 0 h 54"/>
                <a:gd name="T10" fmla="*/ 12 w 12"/>
                <a:gd name="T11" fmla="*/ 4 h 54"/>
                <a:gd name="T12" fmla="*/ 12 w 12"/>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12" h="54">
                  <a:moveTo>
                    <a:pt x="12" y="50"/>
                  </a:moveTo>
                  <a:cubicBezTo>
                    <a:pt x="12" y="54"/>
                    <a:pt x="8" y="54"/>
                    <a:pt x="8" y="54"/>
                  </a:cubicBezTo>
                  <a:cubicBezTo>
                    <a:pt x="4" y="54"/>
                    <a:pt x="0" y="54"/>
                    <a:pt x="0" y="50"/>
                  </a:cubicBezTo>
                  <a:cubicBezTo>
                    <a:pt x="0" y="4"/>
                    <a:pt x="0" y="4"/>
                    <a:pt x="0" y="4"/>
                  </a:cubicBezTo>
                  <a:cubicBezTo>
                    <a:pt x="0" y="4"/>
                    <a:pt x="4" y="0"/>
                    <a:pt x="8" y="0"/>
                  </a:cubicBezTo>
                  <a:cubicBezTo>
                    <a:pt x="12" y="4"/>
                    <a:pt x="12" y="4"/>
                    <a:pt x="12" y="4"/>
                  </a:cubicBezTo>
                  <a:lnTo>
                    <a:pt x="12" y="5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p:cNvSpPr>
              <a:spLocks/>
            </p:cNvSpPr>
            <p:nvPr/>
          </p:nvSpPr>
          <p:spPr bwMode="auto">
            <a:xfrm>
              <a:off x="6310" y="2752"/>
              <a:ext cx="24" cy="108"/>
            </a:xfrm>
            <a:custGeom>
              <a:avLst/>
              <a:gdLst>
                <a:gd name="T0" fmla="*/ 12 w 12"/>
                <a:gd name="T1" fmla="*/ 50 h 54"/>
                <a:gd name="T2" fmla="*/ 8 w 12"/>
                <a:gd name="T3" fmla="*/ 54 h 54"/>
                <a:gd name="T4" fmla="*/ 0 w 12"/>
                <a:gd name="T5" fmla="*/ 50 h 54"/>
                <a:gd name="T6" fmla="*/ 0 w 12"/>
                <a:gd name="T7" fmla="*/ 4 h 54"/>
                <a:gd name="T8" fmla="*/ 8 w 12"/>
                <a:gd name="T9" fmla="*/ 0 h 54"/>
                <a:gd name="T10" fmla="*/ 12 w 12"/>
                <a:gd name="T11" fmla="*/ 4 h 54"/>
                <a:gd name="T12" fmla="*/ 12 w 12"/>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12" h="54">
                  <a:moveTo>
                    <a:pt x="12" y="50"/>
                  </a:moveTo>
                  <a:cubicBezTo>
                    <a:pt x="12" y="54"/>
                    <a:pt x="8" y="54"/>
                    <a:pt x="8" y="54"/>
                  </a:cubicBezTo>
                  <a:cubicBezTo>
                    <a:pt x="4" y="54"/>
                    <a:pt x="0" y="54"/>
                    <a:pt x="0" y="50"/>
                  </a:cubicBezTo>
                  <a:cubicBezTo>
                    <a:pt x="0" y="4"/>
                    <a:pt x="0" y="4"/>
                    <a:pt x="0" y="4"/>
                  </a:cubicBezTo>
                  <a:cubicBezTo>
                    <a:pt x="0" y="4"/>
                    <a:pt x="4" y="0"/>
                    <a:pt x="8" y="0"/>
                  </a:cubicBezTo>
                  <a:cubicBezTo>
                    <a:pt x="12" y="4"/>
                    <a:pt x="12" y="4"/>
                    <a:pt x="12" y="4"/>
                  </a:cubicBezTo>
                  <a:lnTo>
                    <a:pt x="12" y="5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7"/>
            <p:cNvSpPr>
              <a:spLocks/>
            </p:cNvSpPr>
            <p:nvPr/>
          </p:nvSpPr>
          <p:spPr bwMode="auto">
            <a:xfrm>
              <a:off x="6599" y="2752"/>
              <a:ext cx="24" cy="108"/>
            </a:xfrm>
            <a:custGeom>
              <a:avLst/>
              <a:gdLst>
                <a:gd name="T0" fmla="*/ 12 w 12"/>
                <a:gd name="T1" fmla="*/ 50 h 54"/>
                <a:gd name="T2" fmla="*/ 4 w 12"/>
                <a:gd name="T3" fmla="*/ 54 h 54"/>
                <a:gd name="T4" fmla="*/ 0 w 12"/>
                <a:gd name="T5" fmla="*/ 50 h 54"/>
                <a:gd name="T6" fmla="*/ 0 w 12"/>
                <a:gd name="T7" fmla="*/ 4 h 54"/>
                <a:gd name="T8" fmla="*/ 4 w 12"/>
                <a:gd name="T9" fmla="*/ 0 h 54"/>
                <a:gd name="T10" fmla="*/ 12 w 12"/>
                <a:gd name="T11" fmla="*/ 4 h 54"/>
                <a:gd name="T12" fmla="*/ 12 w 12"/>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12" h="54">
                  <a:moveTo>
                    <a:pt x="12" y="50"/>
                  </a:moveTo>
                  <a:cubicBezTo>
                    <a:pt x="12" y="54"/>
                    <a:pt x="8" y="54"/>
                    <a:pt x="4" y="54"/>
                  </a:cubicBezTo>
                  <a:cubicBezTo>
                    <a:pt x="0" y="54"/>
                    <a:pt x="0" y="54"/>
                    <a:pt x="0" y="50"/>
                  </a:cubicBezTo>
                  <a:cubicBezTo>
                    <a:pt x="0" y="4"/>
                    <a:pt x="0" y="4"/>
                    <a:pt x="0" y="4"/>
                  </a:cubicBezTo>
                  <a:cubicBezTo>
                    <a:pt x="0" y="4"/>
                    <a:pt x="0" y="0"/>
                    <a:pt x="4" y="0"/>
                  </a:cubicBezTo>
                  <a:cubicBezTo>
                    <a:pt x="8" y="0"/>
                    <a:pt x="12" y="4"/>
                    <a:pt x="12" y="4"/>
                  </a:cubicBezTo>
                  <a:lnTo>
                    <a:pt x="12" y="5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p:cNvSpPr>
            <p:nvPr/>
          </p:nvSpPr>
          <p:spPr bwMode="auto">
            <a:xfrm>
              <a:off x="6551" y="2752"/>
              <a:ext cx="12" cy="108"/>
            </a:xfrm>
            <a:custGeom>
              <a:avLst/>
              <a:gdLst>
                <a:gd name="T0" fmla="*/ 6 w 6"/>
                <a:gd name="T1" fmla="*/ 50 h 54"/>
                <a:gd name="T2" fmla="*/ 3 w 6"/>
                <a:gd name="T3" fmla="*/ 54 h 54"/>
                <a:gd name="T4" fmla="*/ 0 w 6"/>
                <a:gd name="T5" fmla="*/ 50 h 54"/>
                <a:gd name="T6" fmla="*/ 0 w 6"/>
                <a:gd name="T7" fmla="*/ 4 h 54"/>
                <a:gd name="T8" fmla="*/ 3 w 6"/>
                <a:gd name="T9" fmla="*/ 0 h 54"/>
                <a:gd name="T10" fmla="*/ 6 w 6"/>
                <a:gd name="T11" fmla="*/ 4 h 54"/>
                <a:gd name="T12" fmla="*/ 6 w 6"/>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6" h="54">
                  <a:moveTo>
                    <a:pt x="6" y="50"/>
                  </a:moveTo>
                  <a:cubicBezTo>
                    <a:pt x="6" y="54"/>
                    <a:pt x="6" y="54"/>
                    <a:pt x="3" y="54"/>
                  </a:cubicBezTo>
                  <a:cubicBezTo>
                    <a:pt x="0" y="54"/>
                    <a:pt x="0" y="54"/>
                    <a:pt x="0" y="50"/>
                  </a:cubicBezTo>
                  <a:cubicBezTo>
                    <a:pt x="0" y="4"/>
                    <a:pt x="0" y="4"/>
                    <a:pt x="0" y="4"/>
                  </a:cubicBezTo>
                  <a:cubicBezTo>
                    <a:pt x="0" y="4"/>
                    <a:pt x="0" y="0"/>
                    <a:pt x="3" y="0"/>
                  </a:cubicBezTo>
                  <a:cubicBezTo>
                    <a:pt x="6" y="0"/>
                    <a:pt x="6" y="4"/>
                    <a:pt x="6" y="4"/>
                  </a:cubicBezTo>
                  <a:lnTo>
                    <a:pt x="6" y="5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6503" y="2752"/>
              <a:ext cx="12" cy="108"/>
            </a:xfrm>
            <a:custGeom>
              <a:avLst/>
              <a:gdLst>
                <a:gd name="T0" fmla="*/ 6 w 6"/>
                <a:gd name="T1" fmla="*/ 50 h 54"/>
                <a:gd name="T2" fmla="*/ 3 w 6"/>
                <a:gd name="T3" fmla="*/ 54 h 54"/>
                <a:gd name="T4" fmla="*/ 0 w 6"/>
                <a:gd name="T5" fmla="*/ 50 h 54"/>
                <a:gd name="T6" fmla="*/ 0 w 6"/>
                <a:gd name="T7" fmla="*/ 4 h 54"/>
                <a:gd name="T8" fmla="*/ 3 w 6"/>
                <a:gd name="T9" fmla="*/ 0 h 54"/>
                <a:gd name="T10" fmla="*/ 6 w 6"/>
                <a:gd name="T11" fmla="*/ 4 h 54"/>
                <a:gd name="T12" fmla="*/ 6 w 6"/>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6" h="54">
                  <a:moveTo>
                    <a:pt x="6" y="50"/>
                  </a:moveTo>
                  <a:cubicBezTo>
                    <a:pt x="6" y="54"/>
                    <a:pt x="6" y="54"/>
                    <a:pt x="3" y="54"/>
                  </a:cubicBezTo>
                  <a:cubicBezTo>
                    <a:pt x="0" y="54"/>
                    <a:pt x="0" y="54"/>
                    <a:pt x="0" y="50"/>
                  </a:cubicBezTo>
                  <a:cubicBezTo>
                    <a:pt x="0" y="4"/>
                    <a:pt x="0" y="4"/>
                    <a:pt x="0" y="4"/>
                  </a:cubicBezTo>
                  <a:cubicBezTo>
                    <a:pt x="0" y="4"/>
                    <a:pt x="0" y="0"/>
                    <a:pt x="3" y="0"/>
                  </a:cubicBezTo>
                  <a:cubicBezTo>
                    <a:pt x="6" y="0"/>
                    <a:pt x="6" y="4"/>
                    <a:pt x="6" y="4"/>
                  </a:cubicBezTo>
                  <a:lnTo>
                    <a:pt x="6" y="5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0"/>
            <p:cNvSpPr>
              <a:spLocks noChangeArrowheads="1"/>
            </p:cNvSpPr>
            <p:nvPr/>
          </p:nvSpPr>
          <p:spPr bwMode="auto">
            <a:xfrm>
              <a:off x="6286" y="3534"/>
              <a:ext cx="72" cy="599"/>
            </a:xfrm>
            <a:prstGeom prst="rect">
              <a:avLst/>
            </a:prstGeom>
            <a:solidFill>
              <a:srgbClr val="2F6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1"/>
            <p:cNvSpPr>
              <a:spLocks noChangeArrowheads="1"/>
            </p:cNvSpPr>
            <p:nvPr/>
          </p:nvSpPr>
          <p:spPr bwMode="auto">
            <a:xfrm>
              <a:off x="6286" y="3534"/>
              <a:ext cx="72"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2"/>
            <p:cNvSpPr>
              <a:spLocks noChangeArrowheads="1"/>
            </p:cNvSpPr>
            <p:nvPr/>
          </p:nvSpPr>
          <p:spPr bwMode="auto">
            <a:xfrm>
              <a:off x="6286" y="3534"/>
              <a:ext cx="72" cy="124"/>
            </a:xfrm>
            <a:prstGeom prst="rect">
              <a:avLst/>
            </a:prstGeom>
            <a:solidFill>
              <a:srgbClr val="173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3"/>
            <p:cNvSpPr>
              <a:spLocks noChangeArrowheads="1"/>
            </p:cNvSpPr>
            <p:nvPr/>
          </p:nvSpPr>
          <p:spPr bwMode="auto">
            <a:xfrm>
              <a:off x="6286" y="3534"/>
              <a:ext cx="72"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4"/>
            <p:cNvSpPr>
              <a:spLocks noChangeArrowheads="1"/>
            </p:cNvSpPr>
            <p:nvPr/>
          </p:nvSpPr>
          <p:spPr bwMode="auto">
            <a:xfrm>
              <a:off x="6599" y="3534"/>
              <a:ext cx="73" cy="599"/>
            </a:xfrm>
            <a:prstGeom prst="rect">
              <a:avLst/>
            </a:prstGeom>
            <a:solidFill>
              <a:srgbClr val="2F6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5"/>
            <p:cNvSpPr>
              <a:spLocks noChangeArrowheads="1"/>
            </p:cNvSpPr>
            <p:nvPr/>
          </p:nvSpPr>
          <p:spPr bwMode="auto">
            <a:xfrm>
              <a:off x="6599" y="3534"/>
              <a:ext cx="73"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6"/>
            <p:cNvSpPr>
              <a:spLocks noChangeArrowheads="1"/>
            </p:cNvSpPr>
            <p:nvPr/>
          </p:nvSpPr>
          <p:spPr bwMode="auto">
            <a:xfrm>
              <a:off x="6599" y="3534"/>
              <a:ext cx="73" cy="124"/>
            </a:xfrm>
            <a:prstGeom prst="rect">
              <a:avLst/>
            </a:prstGeom>
            <a:solidFill>
              <a:srgbClr val="173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7"/>
            <p:cNvSpPr>
              <a:spLocks noChangeArrowheads="1"/>
            </p:cNvSpPr>
            <p:nvPr/>
          </p:nvSpPr>
          <p:spPr bwMode="auto">
            <a:xfrm>
              <a:off x="6599" y="3534"/>
              <a:ext cx="73"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6732" y="2413"/>
              <a:ext cx="48" cy="108"/>
            </a:xfrm>
            <a:custGeom>
              <a:avLst/>
              <a:gdLst>
                <a:gd name="T0" fmla="*/ 0 w 24"/>
                <a:gd name="T1" fmla="*/ 0 h 54"/>
                <a:gd name="T2" fmla="*/ 0 w 24"/>
                <a:gd name="T3" fmla="*/ 0 h 54"/>
                <a:gd name="T4" fmla="*/ 0 w 24"/>
                <a:gd name="T5" fmla="*/ 54 h 54"/>
                <a:gd name="T6" fmla="*/ 24 w 24"/>
                <a:gd name="T7" fmla="*/ 29 h 54"/>
                <a:gd name="T8" fmla="*/ 0 w 24"/>
                <a:gd name="T9" fmla="*/ 0 h 54"/>
              </a:gdLst>
              <a:ahLst/>
              <a:cxnLst>
                <a:cxn ang="0">
                  <a:pos x="T0" y="T1"/>
                </a:cxn>
                <a:cxn ang="0">
                  <a:pos x="T2" y="T3"/>
                </a:cxn>
                <a:cxn ang="0">
                  <a:pos x="T4" y="T5"/>
                </a:cxn>
                <a:cxn ang="0">
                  <a:pos x="T6" y="T7"/>
                </a:cxn>
                <a:cxn ang="0">
                  <a:pos x="T8" y="T9"/>
                </a:cxn>
              </a:cxnLst>
              <a:rect l="0" t="0" r="r" b="b"/>
              <a:pathLst>
                <a:path w="24" h="54">
                  <a:moveTo>
                    <a:pt x="0" y="0"/>
                  </a:moveTo>
                  <a:cubicBezTo>
                    <a:pt x="0" y="0"/>
                    <a:pt x="0" y="0"/>
                    <a:pt x="0" y="0"/>
                  </a:cubicBezTo>
                  <a:cubicBezTo>
                    <a:pt x="0" y="54"/>
                    <a:pt x="0" y="54"/>
                    <a:pt x="0" y="54"/>
                  </a:cubicBezTo>
                  <a:cubicBezTo>
                    <a:pt x="14" y="54"/>
                    <a:pt x="24" y="42"/>
                    <a:pt x="24" y="29"/>
                  </a:cubicBezTo>
                  <a:cubicBezTo>
                    <a:pt x="24" y="13"/>
                    <a:pt x="14" y="0"/>
                    <a:pt x="0" y="0"/>
                  </a:cubicBezTo>
                  <a:close/>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9"/>
            <p:cNvSpPr>
              <a:spLocks noChangeArrowheads="1"/>
            </p:cNvSpPr>
            <p:nvPr/>
          </p:nvSpPr>
          <p:spPr bwMode="auto">
            <a:xfrm>
              <a:off x="6732" y="2184"/>
              <a:ext cx="12" cy="291"/>
            </a:xfrm>
            <a:prstGeom prst="rect">
              <a:avLst/>
            </a:prstGeom>
            <a:solidFill>
              <a:srgbClr val="2F6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6166" y="2413"/>
              <a:ext cx="48" cy="108"/>
            </a:xfrm>
            <a:custGeom>
              <a:avLst/>
              <a:gdLst>
                <a:gd name="T0" fmla="*/ 24 w 24"/>
                <a:gd name="T1" fmla="*/ 0 h 54"/>
                <a:gd name="T2" fmla="*/ 24 w 24"/>
                <a:gd name="T3" fmla="*/ 0 h 54"/>
                <a:gd name="T4" fmla="*/ 24 w 24"/>
                <a:gd name="T5" fmla="*/ 54 h 54"/>
                <a:gd name="T6" fmla="*/ 0 w 24"/>
                <a:gd name="T7" fmla="*/ 29 h 54"/>
                <a:gd name="T8" fmla="*/ 24 w 24"/>
                <a:gd name="T9" fmla="*/ 0 h 54"/>
              </a:gdLst>
              <a:ahLst/>
              <a:cxnLst>
                <a:cxn ang="0">
                  <a:pos x="T0" y="T1"/>
                </a:cxn>
                <a:cxn ang="0">
                  <a:pos x="T2" y="T3"/>
                </a:cxn>
                <a:cxn ang="0">
                  <a:pos x="T4" y="T5"/>
                </a:cxn>
                <a:cxn ang="0">
                  <a:pos x="T6" y="T7"/>
                </a:cxn>
                <a:cxn ang="0">
                  <a:pos x="T8" y="T9"/>
                </a:cxn>
              </a:cxnLst>
              <a:rect l="0" t="0" r="r" b="b"/>
              <a:pathLst>
                <a:path w="24" h="54">
                  <a:moveTo>
                    <a:pt x="24" y="0"/>
                  </a:moveTo>
                  <a:cubicBezTo>
                    <a:pt x="24" y="0"/>
                    <a:pt x="24" y="0"/>
                    <a:pt x="24" y="0"/>
                  </a:cubicBezTo>
                  <a:cubicBezTo>
                    <a:pt x="24" y="54"/>
                    <a:pt x="24" y="54"/>
                    <a:pt x="24" y="54"/>
                  </a:cubicBezTo>
                  <a:cubicBezTo>
                    <a:pt x="10" y="54"/>
                    <a:pt x="0" y="42"/>
                    <a:pt x="0" y="29"/>
                  </a:cubicBezTo>
                  <a:cubicBezTo>
                    <a:pt x="0" y="13"/>
                    <a:pt x="10" y="0"/>
                    <a:pt x="24" y="0"/>
                  </a:cubicBezTo>
                  <a:close/>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61"/>
            <p:cNvSpPr>
              <a:spLocks noChangeArrowheads="1"/>
            </p:cNvSpPr>
            <p:nvPr/>
          </p:nvSpPr>
          <p:spPr bwMode="auto">
            <a:xfrm>
              <a:off x="6202" y="2184"/>
              <a:ext cx="12" cy="291"/>
            </a:xfrm>
            <a:prstGeom prst="rect">
              <a:avLst/>
            </a:prstGeom>
            <a:solidFill>
              <a:srgbClr val="2F6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6202" y="4103"/>
              <a:ext cx="229" cy="107"/>
            </a:xfrm>
            <a:custGeom>
              <a:avLst/>
              <a:gdLst>
                <a:gd name="T0" fmla="*/ 114 w 114"/>
                <a:gd name="T1" fmla="*/ 53 h 53"/>
                <a:gd name="T2" fmla="*/ 72 w 114"/>
                <a:gd name="T3" fmla="*/ 0 h 53"/>
                <a:gd name="T4" fmla="*/ 42 w 114"/>
                <a:gd name="T5" fmla="*/ 0 h 53"/>
                <a:gd name="T6" fmla="*/ 0 w 114"/>
                <a:gd name="T7" fmla="*/ 53 h 53"/>
                <a:gd name="T8" fmla="*/ 114 w 114"/>
                <a:gd name="T9" fmla="*/ 53 h 53"/>
              </a:gdLst>
              <a:ahLst/>
              <a:cxnLst>
                <a:cxn ang="0">
                  <a:pos x="T0" y="T1"/>
                </a:cxn>
                <a:cxn ang="0">
                  <a:pos x="T2" y="T3"/>
                </a:cxn>
                <a:cxn ang="0">
                  <a:pos x="T4" y="T5"/>
                </a:cxn>
                <a:cxn ang="0">
                  <a:pos x="T6" y="T7"/>
                </a:cxn>
                <a:cxn ang="0">
                  <a:pos x="T8" y="T9"/>
                </a:cxn>
              </a:cxnLst>
              <a:rect l="0" t="0" r="r" b="b"/>
              <a:pathLst>
                <a:path w="114" h="53">
                  <a:moveTo>
                    <a:pt x="114" y="53"/>
                  </a:moveTo>
                  <a:cubicBezTo>
                    <a:pt x="111" y="27"/>
                    <a:pt x="94" y="0"/>
                    <a:pt x="72" y="0"/>
                  </a:cubicBezTo>
                  <a:cubicBezTo>
                    <a:pt x="42" y="0"/>
                    <a:pt x="42" y="0"/>
                    <a:pt x="42" y="0"/>
                  </a:cubicBezTo>
                  <a:cubicBezTo>
                    <a:pt x="19" y="0"/>
                    <a:pt x="0" y="27"/>
                    <a:pt x="0" y="53"/>
                  </a:cubicBezTo>
                  <a:lnTo>
                    <a:pt x="114" y="53"/>
                  </a:lnTo>
                  <a:close/>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3"/>
            <p:cNvSpPr>
              <a:spLocks noChangeArrowheads="1"/>
            </p:cNvSpPr>
            <p:nvPr/>
          </p:nvSpPr>
          <p:spPr bwMode="auto">
            <a:xfrm>
              <a:off x="6202" y="4210"/>
              <a:ext cx="229" cy="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p:cNvSpPr>
              <a:spLocks/>
            </p:cNvSpPr>
            <p:nvPr/>
          </p:nvSpPr>
          <p:spPr bwMode="auto">
            <a:xfrm>
              <a:off x="6527" y="4103"/>
              <a:ext cx="229" cy="107"/>
            </a:xfrm>
            <a:custGeom>
              <a:avLst/>
              <a:gdLst>
                <a:gd name="T0" fmla="*/ 114 w 114"/>
                <a:gd name="T1" fmla="*/ 53 h 53"/>
                <a:gd name="T2" fmla="*/ 72 w 114"/>
                <a:gd name="T3" fmla="*/ 0 h 53"/>
                <a:gd name="T4" fmla="*/ 42 w 114"/>
                <a:gd name="T5" fmla="*/ 0 h 53"/>
                <a:gd name="T6" fmla="*/ 0 w 114"/>
                <a:gd name="T7" fmla="*/ 53 h 53"/>
                <a:gd name="T8" fmla="*/ 114 w 114"/>
                <a:gd name="T9" fmla="*/ 53 h 53"/>
              </a:gdLst>
              <a:ahLst/>
              <a:cxnLst>
                <a:cxn ang="0">
                  <a:pos x="T0" y="T1"/>
                </a:cxn>
                <a:cxn ang="0">
                  <a:pos x="T2" y="T3"/>
                </a:cxn>
                <a:cxn ang="0">
                  <a:pos x="T4" y="T5"/>
                </a:cxn>
                <a:cxn ang="0">
                  <a:pos x="T6" y="T7"/>
                </a:cxn>
                <a:cxn ang="0">
                  <a:pos x="T8" y="T9"/>
                </a:cxn>
              </a:cxnLst>
              <a:rect l="0" t="0" r="r" b="b"/>
              <a:pathLst>
                <a:path w="114" h="53">
                  <a:moveTo>
                    <a:pt x="114" y="53"/>
                  </a:moveTo>
                  <a:cubicBezTo>
                    <a:pt x="114" y="27"/>
                    <a:pt x="95" y="0"/>
                    <a:pt x="72" y="0"/>
                  </a:cubicBezTo>
                  <a:cubicBezTo>
                    <a:pt x="42" y="0"/>
                    <a:pt x="42" y="0"/>
                    <a:pt x="42" y="0"/>
                  </a:cubicBezTo>
                  <a:cubicBezTo>
                    <a:pt x="20" y="0"/>
                    <a:pt x="3" y="27"/>
                    <a:pt x="0" y="53"/>
                  </a:cubicBezTo>
                  <a:lnTo>
                    <a:pt x="114" y="53"/>
                  </a:lnTo>
                  <a:close/>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5"/>
            <p:cNvSpPr>
              <a:spLocks noChangeArrowheads="1"/>
            </p:cNvSpPr>
            <p:nvPr/>
          </p:nvSpPr>
          <p:spPr bwMode="auto">
            <a:xfrm>
              <a:off x="6527" y="4210"/>
              <a:ext cx="229" cy="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p:cNvSpPr>
              <a:spLocks/>
            </p:cNvSpPr>
            <p:nvPr/>
          </p:nvSpPr>
          <p:spPr bwMode="auto">
            <a:xfrm>
              <a:off x="5900" y="3580"/>
              <a:ext cx="217" cy="231"/>
            </a:xfrm>
            <a:custGeom>
              <a:avLst/>
              <a:gdLst>
                <a:gd name="T0" fmla="*/ 33 w 108"/>
                <a:gd name="T1" fmla="*/ 91 h 115"/>
                <a:gd name="T2" fmla="*/ 26 w 108"/>
                <a:gd name="T3" fmla="*/ 66 h 115"/>
                <a:gd name="T4" fmla="*/ 52 w 108"/>
                <a:gd name="T5" fmla="*/ 33 h 115"/>
                <a:gd name="T6" fmla="*/ 82 w 108"/>
                <a:gd name="T7" fmla="*/ 66 h 115"/>
                <a:gd name="T8" fmla="*/ 72 w 108"/>
                <a:gd name="T9" fmla="*/ 91 h 115"/>
                <a:gd name="T10" fmla="*/ 92 w 108"/>
                <a:gd name="T11" fmla="*/ 115 h 115"/>
                <a:gd name="T12" fmla="*/ 108 w 108"/>
                <a:gd name="T13" fmla="*/ 66 h 115"/>
                <a:gd name="T14" fmla="*/ 52 w 108"/>
                <a:gd name="T15" fmla="*/ 0 h 115"/>
                <a:gd name="T16" fmla="*/ 0 w 108"/>
                <a:gd name="T17" fmla="*/ 66 h 115"/>
                <a:gd name="T18" fmla="*/ 13 w 108"/>
                <a:gd name="T19" fmla="*/ 115 h 115"/>
                <a:gd name="T20" fmla="*/ 33 w 108"/>
                <a:gd name="T21" fmla="*/ 9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5">
                  <a:moveTo>
                    <a:pt x="33" y="91"/>
                  </a:moveTo>
                  <a:cubicBezTo>
                    <a:pt x="29" y="87"/>
                    <a:pt x="26" y="78"/>
                    <a:pt x="26" y="66"/>
                  </a:cubicBezTo>
                  <a:cubicBezTo>
                    <a:pt x="26" y="50"/>
                    <a:pt x="39" y="33"/>
                    <a:pt x="52" y="33"/>
                  </a:cubicBezTo>
                  <a:cubicBezTo>
                    <a:pt x="69" y="33"/>
                    <a:pt x="82" y="50"/>
                    <a:pt x="82" y="66"/>
                  </a:cubicBezTo>
                  <a:cubicBezTo>
                    <a:pt x="82" y="78"/>
                    <a:pt x="78" y="87"/>
                    <a:pt x="72" y="91"/>
                  </a:cubicBezTo>
                  <a:cubicBezTo>
                    <a:pt x="92" y="115"/>
                    <a:pt x="92" y="115"/>
                    <a:pt x="92" y="115"/>
                  </a:cubicBezTo>
                  <a:cubicBezTo>
                    <a:pt x="101" y="103"/>
                    <a:pt x="108" y="87"/>
                    <a:pt x="108" y="66"/>
                  </a:cubicBezTo>
                  <a:cubicBezTo>
                    <a:pt x="108" y="29"/>
                    <a:pt x="82" y="0"/>
                    <a:pt x="52" y="0"/>
                  </a:cubicBezTo>
                  <a:cubicBezTo>
                    <a:pt x="23" y="0"/>
                    <a:pt x="0" y="29"/>
                    <a:pt x="0" y="66"/>
                  </a:cubicBezTo>
                  <a:cubicBezTo>
                    <a:pt x="0" y="87"/>
                    <a:pt x="3" y="103"/>
                    <a:pt x="13" y="115"/>
                  </a:cubicBezTo>
                  <a:lnTo>
                    <a:pt x="33" y="91"/>
                  </a:lnTo>
                  <a:close/>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p:cNvSpPr>
              <a:spLocks/>
            </p:cNvSpPr>
            <p:nvPr/>
          </p:nvSpPr>
          <p:spPr bwMode="auto">
            <a:xfrm>
              <a:off x="6840" y="2659"/>
              <a:ext cx="181" cy="277"/>
            </a:xfrm>
            <a:custGeom>
              <a:avLst/>
              <a:gdLst>
                <a:gd name="T0" fmla="*/ 72 w 90"/>
                <a:gd name="T1" fmla="*/ 138 h 138"/>
                <a:gd name="T2" fmla="*/ 0 w 90"/>
                <a:gd name="T3" fmla="*/ 138 h 138"/>
                <a:gd name="T4" fmla="*/ 0 w 90"/>
                <a:gd name="T5" fmla="*/ 0 h 138"/>
                <a:gd name="T6" fmla="*/ 72 w 90"/>
                <a:gd name="T7" fmla="*/ 0 h 138"/>
                <a:gd name="T8" fmla="*/ 90 w 90"/>
                <a:gd name="T9" fmla="*/ 24 h 138"/>
                <a:gd name="T10" fmla="*/ 90 w 90"/>
                <a:gd name="T11" fmla="*/ 113 h 138"/>
                <a:gd name="T12" fmla="*/ 72 w 90"/>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0" h="138">
                  <a:moveTo>
                    <a:pt x="72" y="138"/>
                  </a:moveTo>
                  <a:cubicBezTo>
                    <a:pt x="0" y="138"/>
                    <a:pt x="0" y="138"/>
                    <a:pt x="0" y="138"/>
                  </a:cubicBezTo>
                  <a:cubicBezTo>
                    <a:pt x="0" y="0"/>
                    <a:pt x="0" y="0"/>
                    <a:pt x="0" y="0"/>
                  </a:cubicBezTo>
                  <a:cubicBezTo>
                    <a:pt x="72" y="0"/>
                    <a:pt x="72" y="0"/>
                    <a:pt x="72" y="0"/>
                  </a:cubicBezTo>
                  <a:cubicBezTo>
                    <a:pt x="81" y="0"/>
                    <a:pt x="90" y="12"/>
                    <a:pt x="90" y="24"/>
                  </a:cubicBezTo>
                  <a:cubicBezTo>
                    <a:pt x="90" y="113"/>
                    <a:pt x="90" y="113"/>
                    <a:pt x="90" y="113"/>
                  </a:cubicBezTo>
                  <a:cubicBezTo>
                    <a:pt x="90" y="126"/>
                    <a:pt x="81" y="138"/>
                    <a:pt x="72" y="138"/>
                  </a:cubicBezTo>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8"/>
            <p:cNvSpPr>
              <a:spLocks noChangeArrowheads="1"/>
            </p:cNvSpPr>
            <p:nvPr/>
          </p:nvSpPr>
          <p:spPr bwMode="auto">
            <a:xfrm>
              <a:off x="6877" y="2936"/>
              <a:ext cx="72" cy="307"/>
            </a:xfrm>
            <a:prstGeom prst="rect">
              <a:avLst/>
            </a:prstGeom>
            <a:solidFill>
              <a:srgbClr val="2F6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9"/>
            <p:cNvSpPr>
              <a:spLocks noChangeArrowheads="1"/>
            </p:cNvSpPr>
            <p:nvPr/>
          </p:nvSpPr>
          <p:spPr bwMode="auto">
            <a:xfrm>
              <a:off x="6877" y="2936"/>
              <a:ext cx="72"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0"/>
            <p:cNvSpPr>
              <a:spLocks noChangeArrowheads="1"/>
            </p:cNvSpPr>
            <p:nvPr/>
          </p:nvSpPr>
          <p:spPr bwMode="auto">
            <a:xfrm>
              <a:off x="6877" y="2936"/>
              <a:ext cx="72" cy="106"/>
            </a:xfrm>
            <a:prstGeom prst="rect">
              <a:avLst/>
            </a:prstGeom>
            <a:solidFill>
              <a:srgbClr val="173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71"/>
            <p:cNvSpPr>
              <a:spLocks noChangeArrowheads="1"/>
            </p:cNvSpPr>
            <p:nvPr/>
          </p:nvSpPr>
          <p:spPr bwMode="auto">
            <a:xfrm>
              <a:off x="6877" y="2936"/>
              <a:ext cx="7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2"/>
            <p:cNvSpPr>
              <a:spLocks noChangeArrowheads="1"/>
            </p:cNvSpPr>
            <p:nvPr/>
          </p:nvSpPr>
          <p:spPr bwMode="auto">
            <a:xfrm>
              <a:off x="6877" y="3411"/>
              <a:ext cx="72" cy="215"/>
            </a:xfrm>
            <a:prstGeom prst="rect">
              <a:avLst/>
            </a:prstGeom>
            <a:solidFill>
              <a:srgbClr val="2F6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3"/>
            <p:cNvSpPr>
              <a:spLocks noChangeArrowheads="1"/>
            </p:cNvSpPr>
            <p:nvPr/>
          </p:nvSpPr>
          <p:spPr bwMode="auto">
            <a:xfrm>
              <a:off x="6877" y="3411"/>
              <a:ext cx="7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4"/>
            <p:cNvSpPr>
              <a:spLocks noChangeArrowheads="1"/>
            </p:cNvSpPr>
            <p:nvPr/>
          </p:nvSpPr>
          <p:spPr bwMode="auto">
            <a:xfrm>
              <a:off x="6877" y="3347"/>
              <a:ext cx="14" cy="64"/>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5"/>
            <p:cNvSpPr>
              <a:spLocks noChangeArrowheads="1"/>
            </p:cNvSpPr>
            <p:nvPr/>
          </p:nvSpPr>
          <p:spPr bwMode="auto">
            <a:xfrm>
              <a:off x="6877" y="3347"/>
              <a:ext cx="14"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6"/>
            <p:cNvSpPr>
              <a:spLocks/>
            </p:cNvSpPr>
            <p:nvPr/>
          </p:nvSpPr>
          <p:spPr bwMode="auto">
            <a:xfrm>
              <a:off x="6891" y="3347"/>
              <a:ext cx="58" cy="109"/>
            </a:xfrm>
            <a:custGeom>
              <a:avLst/>
              <a:gdLst>
                <a:gd name="T0" fmla="*/ 58 w 58"/>
                <a:gd name="T1" fmla="*/ 0 h 109"/>
                <a:gd name="T2" fmla="*/ 0 w 58"/>
                <a:gd name="T3" fmla="*/ 0 h 109"/>
                <a:gd name="T4" fmla="*/ 0 w 58"/>
                <a:gd name="T5" fmla="*/ 64 h 109"/>
                <a:gd name="T6" fmla="*/ 58 w 58"/>
                <a:gd name="T7" fmla="*/ 64 h 109"/>
                <a:gd name="T8" fmla="*/ 58 w 58"/>
                <a:gd name="T9" fmla="*/ 109 h 109"/>
                <a:gd name="T10" fmla="*/ 58 w 58"/>
                <a:gd name="T11" fmla="*/ 0 h 109"/>
              </a:gdLst>
              <a:ahLst/>
              <a:cxnLst>
                <a:cxn ang="0">
                  <a:pos x="T0" y="T1"/>
                </a:cxn>
                <a:cxn ang="0">
                  <a:pos x="T2" y="T3"/>
                </a:cxn>
                <a:cxn ang="0">
                  <a:pos x="T4" y="T5"/>
                </a:cxn>
                <a:cxn ang="0">
                  <a:pos x="T6" y="T7"/>
                </a:cxn>
                <a:cxn ang="0">
                  <a:pos x="T8" y="T9"/>
                </a:cxn>
                <a:cxn ang="0">
                  <a:pos x="T10" y="T11"/>
                </a:cxn>
              </a:cxnLst>
              <a:rect l="0" t="0" r="r" b="b"/>
              <a:pathLst>
                <a:path w="58" h="109">
                  <a:moveTo>
                    <a:pt x="58" y="0"/>
                  </a:moveTo>
                  <a:lnTo>
                    <a:pt x="0" y="0"/>
                  </a:lnTo>
                  <a:lnTo>
                    <a:pt x="0" y="64"/>
                  </a:lnTo>
                  <a:lnTo>
                    <a:pt x="58" y="64"/>
                  </a:lnTo>
                  <a:lnTo>
                    <a:pt x="58" y="109"/>
                  </a:lnTo>
                  <a:lnTo>
                    <a:pt x="58" y="0"/>
                  </a:lnTo>
                  <a:close/>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7"/>
            <p:cNvSpPr>
              <a:spLocks/>
            </p:cNvSpPr>
            <p:nvPr/>
          </p:nvSpPr>
          <p:spPr bwMode="auto">
            <a:xfrm>
              <a:off x="6891" y="3347"/>
              <a:ext cx="58" cy="109"/>
            </a:xfrm>
            <a:custGeom>
              <a:avLst/>
              <a:gdLst>
                <a:gd name="T0" fmla="*/ 58 w 58"/>
                <a:gd name="T1" fmla="*/ 0 h 109"/>
                <a:gd name="T2" fmla="*/ 0 w 58"/>
                <a:gd name="T3" fmla="*/ 0 h 109"/>
                <a:gd name="T4" fmla="*/ 0 w 58"/>
                <a:gd name="T5" fmla="*/ 64 h 109"/>
                <a:gd name="T6" fmla="*/ 58 w 58"/>
                <a:gd name="T7" fmla="*/ 64 h 109"/>
                <a:gd name="T8" fmla="*/ 58 w 58"/>
                <a:gd name="T9" fmla="*/ 109 h 109"/>
                <a:gd name="T10" fmla="*/ 58 w 58"/>
                <a:gd name="T11" fmla="*/ 0 h 109"/>
              </a:gdLst>
              <a:ahLst/>
              <a:cxnLst>
                <a:cxn ang="0">
                  <a:pos x="T0" y="T1"/>
                </a:cxn>
                <a:cxn ang="0">
                  <a:pos x="T2" y="T3"/>
                </a:cxn>
                <a:cxn ang="0">
                  <a:pos x="T4" y="T5"/>
                </a:cxn>
                <a:cxn ang="0">
                  <a:pos x="T6" y="T7"/>
                </a:cxn>
                <a:cxn ang="0">
                  <a:pos x="T8" y="T9"/>
                </a:cxn>
                <a:cxn ang="0">
                  <a:pos x="T10" y="T11"/>
                </a:cxn>
              </a:cxnLst>
              <a:rect l="0" t="0" r="r" b="b"/>
              <a:pathLst>
                <a:path w="58" h="109">
                  <a:moveTo>
                    <a:pt x="58" y="0"/>
                  </a:moveTo>
                  <a:lnTo>
                    <a:pt x="0" y="0"/>
                  </a:lnTo>
                  <a:lnTo>
                    <a:pt x="0" y="64"/>
                  </a:lnTo>
                  <a:lnTo>
                    <a:pt x="58" y="64"/>
                  </a:lnTo>
                  <a:lnTo>
                    <a:pt x="58" y="109"/>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
            <p:cNvSpPr>
              <a:spLocks/>
            </p:cNvSpPr>
            <p:nvPr/>
          </p:nvSpPr>
          <p:spPr bwMode="auto">
            <a:xfrm>
              <a:off x="6877" y="3411"/>
              <a:ext cx="72" cy="45"/>
            </a:xfrm>
            <a:custGeom>
              <a:avLst/>
              <a:gdLst>
                <a:gd name="T0" fmla="*/ 72 w 72"/>
                <a:gd name="T1" fmla="*/ 0 h 45"/>
                <a:gd name="T2" fmla="*/ 14 w 72"/>
                <a:gd name="T3" fmla="*/ 0 h 45"/>
                <a:gd name="T4" fmla="*/ 0 w 72"/>
                <a:gd name="T5" fmla="*/ 0 h 45"/>
                <a:gd name="T6" fmla="*/ 0 w 72"/>
                <a:gd name="T7" fmla="*/ 45 h 45"/>
                <a:gd name="T8" fmla="*/ 72 w 72"/>
                <a:gd name="T9" fmla="*/ 45 h 45"/>
                <a:gd name="T10" fmla="*/ 72 w 72"/>
                <a:gd name="T11" fmla="*/ 0 h 45"/>
              </a:gdLst>
              <a:ahLst/>
              <a:cxnLst>
                <a:cxn ang="0">
                  <a:pos x="T0" y="T1"/>
                </a:cxn>
                <a:cxn ang="0">
                  <a:pos x="T2" y="T3"/>
                </a:cxn>
                <a:cxn ang="0">
                  <a:pos x="T4" y="T5"/>
                </a:cxn>
                <a:cxn ang="0">
                  <a:pos x="T6" y="T7"/>
                </a:cxn>
                <a:cxn ang="0">
                  <a:pos x="T8" y="T9"/>
                </a:cxn>
                <a:cxn ang="0">
                  <a:pos x="T10" y="T11"/>
                </a:cxn>
              </a:cxnLst>
              <a:rect l="0" t="0" r="r" b="b"/>
              <a:pathLst>
                <a:path w="72" h="45">
                  <a:moveTo>
                    <a:pt x="72" y="0"/>
                  </a:moveTo>
                  <a:lnTo>
                    <a:pt x="14" y="0"/>
                  </a:lnTo>
                  <a:lnTo>
                    <a:pt x="0" y="0"/>
                  </a:lnTo>
                  <a:lnTo>
                    <a:pt x="0" y="45"/>
                  </a:lnTo>
                  <a:lnTo>
                    <a:pt x="72" y="45"/>
                  </a:lnTo>
                  <a:lnTo>
                    <a:pt x="72" y="0"/>
                  </a:lnTo>
                  <a:close/>
                </a:path>
              </a:pathLst>
            </a:custGeom>
            <a:solidFill>
              <a:srgbClr val="173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p:cNvSpPr>
              <a:spLocks/>
            </p:cNvSpPr>
            <p:nvPr/>
          </p:nvSpPr>
          <p:spPr bwMode="auto">
            <a:xfrm>
              <a:off x="6877" y="3411"/>
              <a:ext cx="72" cy="45"/>
            </a:xfrm>
            <a:custGeom>
              <a:avLst/>
              <a:gdLst>
                <a:gd name="T0" fmla="*/ 72 w 72"/>
                <a:gd name="T1" fmla="*/ 0 h 45"/>
                <a:gd name="T2" fmla="*/ 14 w 72"/>
                <a:gd name="T3" fmla="*/ 0 h 45"/>
                <a:gd name="T4" fmla="*/ 0 w 72"/>
                <a:gd name="T5" fmla="*/ 0 h 45"/>
                <a:gd name="T6" fmla="*/ 0 w 72"/>
                <a:gd name="T7" fmla="*/ 45 h 45"/>
                <a:gd name="T8" fmla="*/ 72 w 72"/>
                <a:gd name="T9" fmla="*/ 45 h 45"/>
                <a:gd name="T10" fmla="*/ 72 w 72"/>
                <a:gd name="T11" fmla="*/ 0 h 45"/>
              </a:gdLst>
              <a:ahLst/>
              <a:cxnLst>
                <a:cxn ang="0">
                  <a:pos x="T0" y="T1"/>
                </a:cxn>
                <a:cxn ang="0">
                  <a:pos x="T2" y="T3"/>
                </a:cxn>
                <a:cxn ang="0">
                  <a:pos x="T4" y="T5"/>
                </a:cxn>
                <a:cxn ang="0">
                  <a:pos x="T6" y="T7"/>
                </a:cxn>
                <a:cxn ang="0">
                  <a:pos x="T8" y="T9"/>
                </a:cxn>
                <a:cxn ang="0">
                  <a:pos x="T10" y="T11"/>
                </a:cxn>
              </a:cxnLst>
              <a:rect l="0" t="0" r="r" b="b"/>
              <a:pathLst>
                <a:path w="72" h="45">
                  <a:moveTo>
                    <a:pt x="72" y="0"/>
                  </a:moveTo>
                  <a:lnTo>
                    <a:pt x="14" y="0"/>
                  </a:lnTo>
                  <a:lnTo>
                    <a:pt x="0" y="0"/>
                  </a:lnTo>
                  <a:lnTo>
                    <a:pt x="0" y="45"/>
                  </a:lnTo>
                  <a:lnTo>
                    <a:pt x="72" y="45"/>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0"/>
            <p:cNvSpPr>
              <a:spLocks/>
            </p:cNvSpPr>
            <p:nvPr/>
          </p:nvSpPr>
          <p:spPr bwMode="auto">
            <a:xfrm>
              <a:off x="6840" y="3105"/>
              <a:ext cx="157" cy="306"/>
            </a:xfrm>
            <a:custGeom>
              <a:avLst/>
              <a:gdLst>
                <a:gd name="T0" fmla="*/ 0 w 78"/>
                <a:gd name="T1" fmla="*/ 123 h 153"/>
                <a:gd name="T2" fmla="*/ 23 w 78"/>
                <a:gd name="T3" fmla="*/ 153 h 153"/>
                <a:gd name="T4" fmla="*/ 55 w 78"/>
                <a:gd name="T5" fmla="*/ 153 h 153"/>
                <a:gd name="T6" fmla="*/ 78 w 78"/>
                <a:gd name="T7" fmla="*/ 123 h 153"/>
                <a:gd name="T8" fmla="*/ 78 w 78"/>
                <a:gd name="T9" fmla="*/ 30 h 153"/>
                <a:gd name="T10" fmla="*/ 55 w 78"/>
                <a:gd name="T11" fmla="*/ 0 h 153"/>
                <a:gd name="T12" fmla="*/ 23 w 78"/>
                <a:gd name="T13" fmla="*/ 0 h 153"/>
                <a:gd name="T14" fmla="*/ 0 w 78"/>
                <a:gd name="T15" fmla="*/ 30 h 153"/>
                <a:gd name="T16" fmla="*/ 0 w 78"/>
                <a:gd name="T17"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0" y="123"/>
                  </a:moveTo>
                  <a:cubicBezTo>
                    <a:pt x="0" y="136"/>
                    <a:pt x="10" y="153"/>
                    <a:pt x="23" y="153"/>
                  </a:cubicBezTo>
                  <a:cubicBezTo>
                    <a:pt x="55" y="153"/>
                    <a:pt x="55" y="153"/>
                    <a:pt x="55" y="153"/>
                  </a:cubicBezTo>
                  <a:cubicBezTo>
                    <a:pt x="68" y="153"/>
                    <a:pt x="78" y="136"/>
                    <a:pt x="78" y="123"/>
                  </a:cubicBezTo>
                  <a:cubicBezTo>
                    <a:pt x="78" y="30"/>
                    <a:pt x="78" y="30"/>
                    <a:pt x="78" y="30"/>
                  </a:cubicBezTo>
                  <a:cubicBezTo>
                    <a:pt x="78" y="17"/>
                    <a:pt x="68" y="0"/>
                    <a:pt x="55" y="0"/>
                  </a:cubicBezTo>
                  <a:cubicBezTo>
                    <a:pt x="23" y="0"/>
                    <a:pt x="23" y="0"/>
                    <a:pt x="23" y="0"/>
                  </a:cubicBezTo>
                  <a:cubicBezTo>
                    <a:pt x="10" y="0"/>
                    <a:pt x="0" y="17"/>
                    <a:pt x="0" y="30"/>
                  </a:cubicBezTo>
                  <a:lnTo>
                    <a:pt x="0" y="123"/>
                  </a:lnTo>
                  <a:close/>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1"/>
            <p:cNvSpPr>
              <a:spLocks/>
            </p:cNvSpPr>
            <p:nvPr/>
          </p:nvSpPr>
          <p:spPr bwMode="auto">
            <a:xfrm>
              <a:off x="6804" y="3580"/>
              <a:ext cx="229" cy="231"/>
            </a:xfrm>
            <a:custGeom>
              <a:avLst/>
              <a:gdLst>
                <a:gd name="T0" fmla="*/ 77 w 114"/>
                <a:gd name="T1" fmla="*/ 91 h 115"/>
                <a:gd name="T2" fmla="*/ 84 w 114"/>
                <a:gd name="T3" fmla="*/ 66 h 115"/>
                <a:gd name="T4" fmla="*/ 57 w 114"/>
                <a:gd name="T5" fmla="*/ 33 h 115"/>
                <a:gd name="T6" fmla="*/ 30 w 114"/>
                <a:gd name="T7" fmla="*/ 66 h 115"/>
                <a:gd name="T8" fmla="*/ 37 w 114"/>
                <a:gd name="T9" fmla="*/ 91 h 115"/>
                <a:gd name="T10" fmla="*/ 17 w 114"/>
                <a:gd name="T11" fmla="*/ 115 h 115"/>
                <a:gd name="T12" fmla="*/ 0 w 114"/>
                <a:gd name="T13" fmla="*/ 66 h 115"/>
                <a:gd name="T14" fmla="*/ 57 w 114"/>
                <a:gd name="T15" fmla="*/ 0 h 115"/>
                <a:gd name="T16" fmla="*/ 114 w 114"/>
                <a:gd name="T17" fmla="*/ 66 h 115"/>
                <a:gd name="T18" fmla="*/ 97 w 114"/>
                <a:gd name="T19" fmla="*/ 115 h 115"/>
                <a:gd name="T20" fmla="*/ 77 w 114"/>
                <a:gd name="T21" fmla="*/ 9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15">
                  <a:moveTo>
                    <a:pt x="77" y="91"/>
                  </a:moveTo>
                  <a:cubicBezTo>
                    <a:pt x="81" y="87"/>
                    <a:pt x="84" y="78"/>
                    <a:pt x="84" y="66"/>
                  </a:cubicBezTo>
                  <a:cubicBezTo>
                    <a:pt x="84" y="50"/>
                    <a:pt x="71" y="33"/>
                    <a:pt x="57" y="33"/>
                  </a:cubicBezTo>
                  <a:cubicBezTo>
                    <a:pt x="40" y="33"/>
                    <a:pt x="30" y="50"/>
                    <a:pt x="30" y="66"/>
                  </a:cubicBezTo>
                  <a:cubicBezTo>
                    <a:pt x="30" y="78"/>
                    <a:pt x="34" y="87"/>
                    <a:pt x="37" y="91"/>
                  </a:cubicBezTo>
                  <a:cubicBezTo>
                    <a:pt x="17" y="115"/>
                    <a:pt x="17" y="115"/>
                    <a:pt x="17" y="115"/>
                  </a:cubicBezTo>
                  <a:cubicBezTo>
                    <a:pt x="7" y="103"/>
                    <a:pt x="0" y="87"/>
                    <a:pt x="0" y="66"/>
                  </a:cubicBezTo>
                  <a:cubicBezTo>
                    <a:pt x="0" y="29"/>
                    <a:pt x="27" y="0"/>
                    <a:pt x="57" y="0"/>
                  </a:cubicBezTo>
                  <a:cubicBezTo>
                    <a:pt x="87" y="0"/>
                    <a:pt x="114" y="29"/>
                    <a:pt x="114" y="66"/>
                  </a:cubicBezTo>
                  <a:cubicBezTo>
                    <a:pt x="114" y="87"/>
                    <a:pt x="108" y="103"/>
                    <a:pt x="97" y="115"/>
                  </a:cubicBezTo>
                  <a:lnTo>
                    <a:pt x="77" y="91"/>
                  </a:lnTo>
                  <a:close/>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p:cNvSpPr>
              <a:spLocks/>
            </p:cNvSpPr>
            <p:nvPr/>
          </p:nvSpPr>
          <p:spPr bwMode="auto">
            <a:xfrm>
              <a:off x="6178" y="3335"/>
              <a:ext cx="566" cy="215"/>
            </a:xfrm>
            <a:custGeom>
              <a:avLst/>
              <a:gdLst>
                <a:gd name="T0" fmla="*/ 23 w 282"/>
                <a:gd name="T1" fmla="*/ 107 h 107"/>
                <a:gd name="T2" fmla="*/ 0 w 282"/>
                <a:gd name="T3" fmla="*/ 77 h 107"/>
                <a:gd name="T4" fmla="*/ 0 w 282"/>
                <a:gd name="T5" fmla="*/ 30 h 107"/>
                <a:gd name="T6" fmla="*/ 23 w 282"/>
                <a:gd name="T7" fmla="*/ 0 h 107"/>
                <a:gd name="T8" fmla="*/ 259 w 282"/>
                <a:gd name="T9" fmla="*/ 0 h 107"/>
                <a:gd name="T10" fmla="*/ 282 w 282"/>
                <a:gd name="T11" fmla="*/ 30 h 107"/>
                <a:gd name="T12" fmla="*/ 282 w 282"/>
                <a:gd name="T13" fmla="*/ 77 h 107"/>
                <a:gd name="T14" fmla="*/ 259 w 282"/>
                <a:gd name="T15" fmla="*/ 107 h 107"/>
                <a:gd name="T16" fmla="*/ 23 w 282"/>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107">
                  <a:moveTo>
                    <a:pt x="23" y="107"/>
                  </a:moveTo>
                  <a:cubicBezTo>
                    <a:pt x="10" y="107"/>
                    <a:pt x="0" y="90"/>
                    <a:pt x="0" y="77"/>
                  </a:cubicBezTo>
                  <a:cubicBezTo>
                    <a:pt x="0" y="30"/>
                    <a:pt x="0" y="30"/>
                    <a:pt x="0" y="30"/>
                  </a:cubicBezTo>
                  <a:cubicBezTo>
                    <a:pt x="0" y="13"/>
                    <a:pt x="10" y="0"/>
                    <a:pt x="23" y="0"/>
                  </a:cubicBezTo>
                  <a:cubicBezTo>
                    <a:pt x="259" y="0"/>
                    <a:pt x="259" y="0"/>
                    <a:pt x="259" y="0"/>
                  </a:cubicBezTo>
                  <a:cubicBezTo>
                    <a:pt x="272" y="0"/>
                    <a:pt x="282" y="13"/>
                    <a:pt x="282" y="30"/>
                  </a:cubicBezTo>
                  <a:cubicBezTo>
                    <a:pt x="282" y="77"/>
                    <a:pt x="282" y="77"/>
                    <a:pt x="282" y="77"/>
                  </a:cubicBezTo>
                  <a:cubicBezTo>
                    <a:pt x="282" y="90"/>
                    <a:pt x="272" y="107"/>
                    <a:pt x="259" y="107"/>
                  </a:cubicBezTo>
                  <a:lnTo>
                    <a:pt x="23" y="107"/>
                  </a:lnTo>
                  <a:close/>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3"/>
            <p:cNvSpPr>
              <a:spLocks/>
            </p:cNvSpPr>
            <p:nvPr/>
          </p:nvSpPr>
          <p:spPr bwMode="auto">
            <a:xfrm>
              <a:off x="5131" y="2324"/>
              <a:ext cx="227" cy="223"/>
            </a:xfrm>
            <a:custGeom>
              <a:avLst/>
              <a:gdLst>
                <a:gd name="T0" fmla="*/ 8 w 113"/>
                <a:gd name="T1" fmla="*/ 68 h 111"/>
                <a:gd name="T2" fmla="*/ 45 w 113"/>
                <a:gd name="T3" fmla="*/ 7 h 111"/>
                <a:gd name="T4" fmla="*/ 106 w 113"/>
                <a:gd name="T5" fmla="*/ 43 h 111"/>
                <a:gd name="T6" fmla="*/ 69 w 113"/>
                <a:gd name="T7" fmla="*/ 104 h 111"/>
                <a:gd name="T8" fmla="*/ 8 w 113"/>
                <a:gd name="T9" fmla="*/ 68 h 111"/>
              </a:gdLst>
              <a:ahLst/>
              <a:cxnLst>
                <a:cxn ang="0">
                  <a:pos x="T0" y="T1"/>
                </a:cxn>
                <a:cxn ang="0">
                  <a:pos x="T2" y="T3"/>
                </a:cxn>
                <a:cxn ang="0">
                  <a:pos x="T4" y="T5"/>
                </a:cxn>
                <a:cxn ang="0">
                  <a:pos x="T6" y="T7"/>
                </a:cxn>
                <a:cxn ang="0">
                  <a:pos x="T8" y="T9"/>
                </a:cxn>
              </a:cxnLst>
              <a:rect l="0" t="0" r="r" b="b"/>
              <a:pathLst>
                <a:path w="113" h="111">
                  <a:moveTo>
                    <a:pt x="8" y="68"/>
                  </a:moveTo>
                  <a:cubicBezTo>
                    <a:pt x="0" y="41"/>
                    <a:pt x="17" y="14"/>
                    <a:pt x="45" y="7"/>
                  </a:cubicBezTo>
                  <a:cubicBezTo>
                    <a:pt x="71" y="0"/>
                    <a:pt x="99" y="16"/>
                    <a:pt x="106" y="43"/>
                  </a:cubicBezTo>
                  <a:cubicBezTo>
                    <a:pt x="113" y="70"/>
                    <a:pt x="97" y="97"/>
                    <a:pt x="69" y="104"/>
                  </a:cubicBezTo>
                  <a:cubicBezTo>
                    <a:pt x="43" y="111"/>
                    <a:pt x="15" y="95"/>
                    <a:pt x="8" y="68"/>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4"/>
            <p:cNvSpPr>
              <a:spLocks/>
            </p:cNvSpPr>
            <p:nvPr/>
          </p:nvSpPr>
          <p:spPr bwMode="auto">
            <a:xfrm>
              <a:off x="5198" y="2752"/>
              <a:ext cx="227" cy="349"/>
            </a:xfrm>
            <a:custGeom>
              <a:avLst/>
              <a:gdLst>
                <a:gd name="T0" fmla="*/ 18 w 113"/>
                <a:gd name="T1" fmla="*/ 83 h 174"/>
                <a:gd name="T2" fmla="*/ 50 w 113"/>
                <a:gd name="T3" fmla="*/ 150 h 174"/>
                <a:gd name="T4" fmla="*/ 69 w 113"/>
                <a:gd name="T5" fmla="*/ 155 h 174"/>
                <a:gd name="T6" fmla="*/ 90 w 113"/>
                <a:gd name="T7" fmla="*/ 162 h 174"/>
                <a:gd name="T8" fmla="*/ 106 w 113"/>
                <a:gd name="T9" fmla="*/ 165 h 174"/>
                <a:gd name="T10" fmla="*/ 100 w 113"/>
                <a:gd name="T11" fmla="*/ 151 h 174"/>
                <a:gd name="T12" fmla="*/ 101 w 113"/>
                <a:gd name="T13" fmla="*/ 133 h 174"/>
                <a:gd name="T14" fmla="*/ 92 w 113"/>
                <a:gd name="T15" fmla="*/ 117 h 174"/>
                <a:gd name="T16" fmla="*/ 113 w 113"/>
                <a:gd name="T17" fmla="*/ 115 h 174"/>
                <a:gd name="T18" fmla="*/ 76 w 113"/>
                <a:gd name="T19" fmla="*/ 79 h 174"/>
                <a:gd name="T20" fmla="*/ 68 w 113"/>
                <a:gd name="T21" fmla="*/ 73 h 174"/>
                <a:gd name="T22" fmla="*/ 44 w 113"/>
                <a:gd name="T23" fmla="*/ 0 h 174"/>
                <a:gd name="T24" fmla="*/ 0 w 113"/>
                <a:gd name="T25" fmla="*/ 37 h 174"/>
                <a:gd name="T26" fmla="*/ 18 w 113"/>
                <a:gd name="T27" fmla="*/ 8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74">
                  <a:moveTo>
                    <a:pt x="18" y="83"/>
                  </a:moveTo>
                  <a:cubicBezTo>
                    <a:pt x="22" y="117"/>
                    <a:pt x="31" y="128"/>
                    <a:pt x="50" y="150"/>
                  </a:cubicBezTo>
                  <a:cubicBezTo>
                    <a:pt x="61" y="165"/>
                    <a:pt x="70" y="165"/>
                    <a:pt x="69" y="155"/>
                  </a:cubicBezTo>
                  <a:cubicBezTo>
                    <a:pt x="76" y="172"/>
                    <a:pt x="95" y="174"/>
                    <a:pt x="90" y="162"/>
                  </a:cubicBezTo>
                  <a:cubicBezTo>
                    <a:pt x="93" y="165"/>
                    <a:pt x="101" y="170"/>
                    <a:pt x="106" y="165"/>
                  </a:cubicBezTo>
                  <a:cubicBezTo>
                    <a:pt x="111" y="162"/>
                    <a:pt x="103" y="153"/>
                    <a:pt x="100" y="151"/>
                  </a:cubicBezTo>
                  <a:cubicBezTo>
                    <a:pt x="106" y="150"/>
                    <a:pt x="111" y="143"/>
                    <a:pt x="101" y="133"/>
                  </a:cubicBezTo>
                  <a:cubicBezTo>
                    <a:pt x="93" y="126"/>
                    <a:pt x="92" y="117"/>
                    <a:pt x="92" y="117"/>
                  </a:cubicBezTo>
                  <a:cubicBezTo>
                    <a:pt x="104" y="123"/>
                    <a:pt x="112" y="122"/>
                    <a:pt x="113" y="115"/>
                  </a:cubicBezTo>
                  <a:cubicBezTo>
                    <a:pt x="101" y="106"/>
                    <a:pt x="90" y="89"/>
                    <a:pt x="76" y="79"/>
                  </a:cubicBezTo>
                  <a:cubicBezTo>
                    <a:pt x="73" y="77"/>
                    <a:pt x="70" y="75"/>
                    <a:pt x="68" y="73"/>
                  </a:cubicBezTo>
                  <a:cubicBezTo>
                    <a:pt x="44" y="0"/>
                    <a:pt x="44" y="0"/>
                    <a:pt x="44" y="0"/>
                  </a:cubicBezTo>
                  <a:cubicBezTo>
                    <a:pt x="0" y="37"/>
                    <a:pt x="0" y="37"/>
                    <a:pt x="0" y="37"/>
                  </a:cubicBezTo>
                  <a:lnTo>
                    <a:pt x="18" y="83"/>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5"/>
            <p:cNvSpPr>
              <a:spLocks/>
            </p:cNvSpPr>
            <p:nvPr/>
          </p:nvSpPr>
          <p:spPr bwMode="auto">
            <a:xfrm>
              <a:off x="5001" y="2545"/>
              <a:ext cx="313" cy="395"/>
            </a:xfrm>
            <a:custGeom>
              <a:avLst/>
              <a:gdLst>
                <a:gd name="T0" fmla="*/ 199 w 313"/>
                <a:gd name="T1" fmla="*/ 395 h 395"/>
                <a:gd name="T2" fmla="*/ 313 w 313"/>
                <a:gd name="T3" fmla="*/ 325 h 395"/>
                <a:gd name="T4" fmla="*/ 138 w 313"/>
                <a:gd name="T5" fmla="*/ 0 h 395"/>
                <a:gd name="T6" fmla="*/ 0 w 313"/>
                <a:gd name="T7" fmla="*/ 84 h 395"/>
                <a:gd name="T8" fmla="*/ 199 w 313"/>
                <a:gd name="T9" fmla="*/ 395 h 395"/>
              </a:gdLst>
              <a:ahLst/>
              <a:cxnLst>
                <a:cxn ang="0">
                  <a:pos x="T0" y="T1"/>
                </a:cxn>
                <a:cxn ang="0">
                  <a:pos x="T2" y="T3"/>
                </a:cxn>
                <a:cxn ang="0">
                  <a:pos x="T4" y="T5"/>
                </a:cxn>
                <a:cxn ang="0">
                  <a:pos x="T6" y="T7"/>
                </a:cxn>
                <a:cxn ang="0">
                  <a:pos x="T8" y="T9"/>
                </a:cxn>
              </a:cxnLst>
              <a:rect l="0" t="0" r="r" b="b"/>
              <a:pathLst>
                <a:path w="313" h="395">
                  <a:moveTo>
                    <a:pt x="199" y="395"/>
                  </a:moveTo>
                  <a:lnTo>
                    <a:pt x="313" y="325"/>
                  </a:lnTo>
                  <a:lnTo>
                    <a:pt x="138" y="0"/>
                  </a:lnTo>
                  <a:lnTo>
                    <a:pt x="0" y="84"/>
                  </a:lnTo>
                  <a:lnTo>
                    <a:pt x="199" y="39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6"/>
            <p:cNvSpPr>
              <a:spLocks/>
            </p:cNvSpPr>
            <p:nvPr/>
          </p:nvSpPr>
          <p:spPr bwMode="auto">
            <a:xfrm>
              <a:off x="5449" y="2575"/>
              <a:ext cx="144" cy="128"/>
            </a:xfrm>
            <a:custGeom>
              <a:avLst/>
              <a:gdLst>
                <a:gd name="T0" fmla="*/ 0 w 72"/>
                <a:gd name="T1" fmla="*/ 57 h 64"/>
                <a:gd name="T2" fmla="*/ 14 w 72"/>
                <a:gd name="T3" fmla="*/ 38 h 64"/>
                <a:gd name="T4" fmla="*/ 56 w 72"/>
                <a:gd name="T5" fmla="*/ 3 h 64"/>
                <a:gd name="T6" fmla="*/ 69 w 72"/>
                <a:gd name="T7" fmla="*/ 4 h 64"/>
                <a:gd name="T8" fmla="*/ 68 w 72"/>
                <a:gd name="T9" fmla="*/ 16 h 64"/>
                <a:gd name="T10" fmla="*/ 14 w 72"/>
                <a:gd name="T11" fmla="*/ 61 h 64"/>
                <a:gd name="T12" fmla="*/ 2 w 72"/>
                <a:gd name="T13" fmla="*/ 60 h 64"/>
                <a:gd name="T14" fmla="*/ 0 w 72"/>
                <a:gd name="T15" fmla="*/ 57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4">
                  <a:moveTo>
                    <a:pt x="0" y="57"/>
                  </a:moveTo>
                  <a:cubicBezTo>
                    <a:pt x="0" y="54"/>
                    <a:pt x="15" y="44"/>
                    <a:pt x="14" y="38"/>
                  </a:cubicBezTo>
                  <a:cubicBezTo>
                    <a:pt x="13" y="31"/>
                    <a:pt x="56" y="3"/>
                    <a:pt x="56" y="3"/>
                  </a:cubicBezTo>
                  <a:cubicBezTo>
                    <a:pt x="60" y="0"/>
                    <a:pt x="66" y="1"/>
                    <a:pt x="69" y="4"/>
                  </a:cubicBezTo>
                  <a:cubicBezTo>
                    <a:pt x="72" y="8"/>
                    <a:pt x="71" y="13"/>
                    <a:pt x="68" y="16"/>
                  </a:cubicBezTo>
                  <a:cubicBezTo>
                    <a:pt x="14" y="61"/>
                    <a:pt x="14" y="61"/>
                    <a:pt x="14" y="61"/>
                  </a:cubicBezTo>
                  <a:cubicBezTo>
                    <a:pt x="11" y="64"/>
                    <a:pt x="5" y="64"/>
                    <a:pt x="2" y="60"/>
                  </a:cubicBezTo>
                  <a:cubicBezTo>
                    <a:pt x="1" y="59"/>
                    <a:pt x="0" y="58"/>
                    <a:pt x="0" y="5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7"/>
            <p:cNvSpPr>
              <a:spLocks/>
            </p:cNvSpPr>
            <p:nvPr/>
          </p:nvSpPr>
          <p:spPr bwMode="auto">
            <a:xfrm>
              <a:off x="5324" y="2643"/>
              <a:ext cx="203" cy="151"/>
            </a:xfrm>
            <a:custGeom>
              <a:avLst/>
              <a:gdLst>
                <a:gd name="T0" fmla="*/ 171 w 203"/>
                <a:gd name="T1" fmla="*/ 0 h 151"/>
                <a:gd name="T2" fmla="*/ 0 w 203"/>
                <a:gd name="T3" fmla="*/ 36 h 151"/>
                <a:gd name="T4" fmla="*/ 14 w 203"/>
                <a:gd name="T5" fmla="*/ 151 h 151"/>
                <a:gd name="T6" fmla="*/ 203 w 203"/>
                <a:gd name="T7" fmla="*/ 95 h 151"/>
                <a:gd name="T8" fmla="*/ 171 w 203"/>
                <a:gd name="T9" fmla="*/ 0 h 151"/>
              </a:gdLst>
              <a:ahLst/>
              <a:cxnLst>
                <a:cxn ang="0">
                  <a:pos x="T0" y="T1"/>
                </a:cxn>
                <a:cxn ang="0">
                  <a:pos x="T2" y="T3"/>
                </a:cxn>
                <a:cxn ang="0">
                  <a:pos x="T4" y="T5"/>
                </a:cxn>
                <a:cxn ang="0">
                  <a:pos x="T6" y="T7"/>
                </a:cxn>
                <a:cxn ang="0">
                  <a:pos x="T8" y="T9"/>
                </a:cxn>
              </a:cxnLst>
              <a:rect l="0" t="0" r="r" b="b"/>
              <a:pathLst>
                <a:path w="203" h="151">
                  <a:moveTo>
                    <a:pt x="171" y="0"/>
                  </a:moveTo>
                  <a:lnTo>
                    <a:pt x="0" y="36"/>
                  </a:lnTo>
                  <a:lnTo>
                    <a:pt x="14" y="151"/>
                  </a:lnTo>
                  <a:lnTo>
                    <a:pt x="203" y="95"/>
                  </a:lnTo>
                  <a:lnTo>
                    <a:pt x="171" y="0"/>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8"/>
            <p:cNvSpPr>
              <a:spLocks/>
            </p:cNvSpPr>
            <p:nvPr/>
          </p:nvSpPr>
          <p:spPr bwMode="auto">
            <a:xfrm>
              <a:off x="4967" y="3075"/>
              <a:ext cx="273" cy="519"/>
            </a:xfrm>
            <a:custGeom>
              <a:avLst/>
              <a:gdLst>
                <a:gd name="T0" fmla="*/ 192 w 273"/>
                <a:gd name="T1" fmla="*/ 519 h 519"/>
                <a:gd name="T2" fmla="*/ 6 w 273"/>
                <a:gd name="T3" fmla="*/ 513 h 519"/>
                <a:gd name="T4" fmla="*/ 0 w 273"/>
                <a:gd name="T5" fmla="*/ 8 h 519"/>
                <a:gd name="T6" fmla="*/ 273 w 273"/>
                <a:gd name="T7" fmla="*/ 0 h 519"/>
                <a:gd name="T8" fmla="*/ 192 w 273"/>
                <a:gd name="T9" fmla="*/ 519 h 519"/>
              </a:gdLst>
              <a:ahLst/>
              <a:cxnLst>
                <a:cxn ang="0">
                  <a:pos x="T0" y="T1"/>
                </a:cxn>
                <a:cxn ang="0">
                  <a:pos x="T2" y="T3"/>
                </a:cxn>
                <a:cxn ang="0">
                  <a:pos x="T4" y="T5"/>
                </a:cxn>
                <a:cxn ang="0">
                  <a:pos x="T6" y="T7"/>
                </a:cxn>
                <a:cxn ang="0">
                  <a:pos x="T8" y="T9"/>
                </a:cxn>
              </a:cxnLst>
              <a:rect l="0" t="0" r="r" b="b"/>
              <a:pathLst>
                <a:path w="273" h="519">
                  <a:moveTo>
                    <a:pt x="192" y="519"/>
                  </a:moveTo>
                  <a:lnTo>
                    <a:pt x="6" y="513"/>
                  </a:lnTo>
                  <a:lnTo>
                    <a:pt x="0" y="8"/>
                  </a:lnTo>
                  <a:lnTo>
                    <a:pt x="273" y="0"/>
                  </a:lnTo>
                  <a:lnTo>
                    <a:pt x="192" y="519"/>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9"/>
            <p:cNvSpPr>
              <a:spLocks/>
            </p:cNvSpPr>
            <p:nvPr/>
          </p:nvSpPr>
          <p:spPr bwMode="auto">
            <a:xfrm>
              <a:off x="5129" y="3079"/>
              <a:ext cx="269" cy="517"/>
            </a:xfrm>
            <a:custGeom>
              <a:avLst/>
              <a:gdLst>
                <a:gd name="T0" fmla="*/ 269 w 269"/>
                <a:gd name="T1" fmla="*/ 505 h 517"/>
                <a:gd name="T2" fmla="*/ 81 w 269"/>
                <a:gd name="T3" fmla="*/ 517 h 517"/>
                <a:gd name="T4" fmla="*/ 0 w 269"/>
                <a:gd name="T5" fmla="*/ 14 h 517"/>
                <a:gd name="T6" fmla="*/ 227 w 269"/>
                <a:gd name="T7" fmla="*/ 0 h 517"/>
                <a:gd name="T8" fmla="*/ 269 w 269"/>
                <a:gd name="T9" fmla="*/ 505 h 517"/>
              </a:gdLst>
              <a:ahLst/>
              <a:cxnLst>
                <a:cxn ang="0">
                  <a:pos x="T0" y="T1"/>
                </a:cxn>
                <a:cxn ang="0">
                  <a:pos x="T2" y="T3"/>
                </a:cxn>
                <a:cxn ang="0">
                  <a:pos x="T4" y="T5"/>
                </a:cxn>
                <a:cxn ang="0">
                  <a:pos x="T6" y="T7"/>
                </a:cxn>
                <a:cxn ang="0">
                  <a:pos x="T8" y="T9"/>
                </a:cxn>
              </a:cxnLst>
              <a:rect l="0" t="0" r="r" b="b"/>
              <a:pathLst>
                <a:path w="269" h="517">
                  <a:moveTo>
                    <a:pt x="269" y="505"/>
                  </a:moveTo>
                  <a:lnTo>
                    <a:pt x="81" y="517"/>
                  </a:lnTo>
                  <a:lnTo>
                    <a:pt x="0" y="14"/>
                  </a:lnTo>
                  <a:lnTo>
                    <a:pt x="227" y="0"/>
                  </a:lnTo>
                  <a:lnTo>
                    <a:pt x="269" y="505"/>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0"/>
            <p:cNvSpPr>
              <a:spLocks/>
            </p:cNvSpPr>
            <p:nvPr/>
          </p:nvSpPr>
          <p:spPr bwMode="auto">
            <a:xfrm>
              <a:off x="4884" y="4039"/>
              <a:ext cx="135" cy="145"/>
            </a:xfrm>
            <a:custGeom>
              <a:avLst/>
              <a:gdLst>
                <a:gd name="T0" fmla="*/ 0 w 135"/>
                <a:gd name="T1" fmla="*/ 131 h 145"/>
                <a:gd name="T2" fmla="*/ 119 w 135"/>
                <a:gd name="T3" fmla="*/ 145 h 145"/>
                <a:gd name="T4" fmla="*/ 135 w 135"/>
                <a:gd name="T5" fmla="*/ 16 h 145"/>
                <a:gd name="T6" fmla="*/ 24 w 135"/>
                <a:gd name="T7" fmla="*/ 0 h 145"/>
                <a:gd name="T8" fmla="*/ 0 w 135"/>
                <a:gd name="T9" fmla="*/ 131 h 145"/>
              </a:gdLst>
              <a:ahLst/>
              <a:cxnLst>
                <a:cxn ang="0">
                  <a:pos x="T0" y="T1"/>
                </a:cxn>
                <a:cxn ang="0">
                  <a:pos x="T2" y="T3"/>
                </a:cxn>
                <a:cxn ang="0">
                  <a:pos x="T4" y="T5"/>
                </a:cxn>
                <a:cxn ang="0">
                  <a:pos x="T6" y="T7"/>
                </a:cxn>
                <a:cxn ang="0">
                  <a:pos x="T8" y="T9"/>
                </a:cxn>
              </a:cxnLst>
              <a:rect l="0" t="0" r="r" b="b"/>
              <a:pathLst>
                <a:path w="135" h="145">
                  <a:moveTo>
                    <a:pt x="0" y="131"/>
                  </a:moveTo>
                  <a:lnTo>
                    <a:pt x="119" y="145"/>
                  </a:lnTo>
                  <a:lnTo>
                    <a:pt x="135" y="16"/>
                  </a:lnTo>
                  <a:lnTo>
                    <a:pt x="24" y="0"/>
                  </a:lnTo>
                  <a:lnTo>
                    <a:pt x="0" y="131"/>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1"/>
            <p:cNvSpPr>
              <a:spLocks/>
            </p:cNvSpPr>
            <p:nvPr/>
          </p:nvSpPr>
          <p:spPr bwMode="auto">
            <a:xfrm>
              <a:off x="4864" y="4119"/>
              <a:ext cx="346" cy="165"/>
            </a:xfrm>
            <a:custGeom>
              <a:avLst/>
              <a:gdLst>
                <a:gd name="T0" fmla="*/ 1 w 172"/>
                <a:gd name="T1" fmla="*/ 62 h 82"/>
                <a:gd name="T2" fmla="*/ 53 w 172"/>
                <a:gd name="T3" fmla="*/ 69 h 82"/>
                <a:gd name="T4" fmla="*/ 54 w 172"/>
                <a:gd name="T5" fmla="*/ 62 h 82"/>
                <a:gd name="T6" fmla="*/ 123 w 172"/>
                <a:gd name="T7" fmla="*/ 78 h 82"/>
                <a:gd name="T8" fmla="*/ 167 w 172"/>
                <a:gd name="T9" fmla="*/ 78 h 82"/>
                <a:gd name="T10" fmla="*/ 172 w 172"/>
                <a:gd name="T11" fmla="*/ 71 h 82"/>
                <a:gd name="T12" fmla="*/ 74 w 172"/>
                <a:gd name="T13" fmla="*/ 7 h 82"/>
                <a:gd name="T14" fmla="*/ 72 w 172"/>
                <a:gd name="T15" fmla="*/ 7 h 82"/>
                <a:gd name="T16" fmla="*/ 44 w 172"/>
                <a:gd name="T17" fmla="*/ 20 h 82"/>
                <a:gd name="T18" fmla="*/ 15 w 172"/>
                <a:gd name="T19" fmla="*/ 0 h 82"/>
                <a:gd name="T20" fmla="*/ 1 w 172"/>
                <a:gd name="T21"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82">
                  <a:moveTo>
                    <a:pt x="1" y="62"/>
                  </a:moveTo>
                  <a:cubicBezTo>
                    <a:pt x="53" y="69"/>
                    <a:pt x="53" y="69"/>
                    <a:pt x="53" y="69"/>
                  </a:cubicBezTo>
                  <a:cubicBezTo>
                    <a:pt x="54" y="62"/>
                    <a:pt x="54" y="62"/>
                    <a:pt x="54" y="62"/>
                  </a:cubicBezTo>
                  <a:cubicBezTo>
                    <a:pt x="70" y="68"/>
                    <a:pt x="106" y="76"/>
                    <a:pt x="123" y="78"/>
                  </a:cubicBezTo>
                  <a:cubicBezTo>
                    <a:pt x="137" y="80"/>
                    <a:pt x="157" y="82"/>
                    <a:pt x="167" y="78"/>
                  </a:cubicBezTo>
                  <a:cubicBezTo>
                    <a:pt x="169" y="77"/>
                    <a:pt x="172" y="74"/>
                    <a:pt x="172" y="71"/>
                  </a:cubicBezTo>
                  <a:cubicBezTo>
                    <a:pt x="172" y="51"/>
                    <a:pt x="92" y="34"/>
                    <a:pt x="74" y="7"/>
                  </a:cubicBezTo>
                  <a:cubicBezTo>
                    <a:pt x="72" y="7"/>
                    <a:pt x="72" y="7"/>
                    <a:pt x="72" y="7"/>
                  </a:cubicBezTo>
                  <a:cubicBezTo>
                    <a:pt x="65" y="11"/>
                    <a:pt x="57" y="21"/>
                    <a:pt x="44" y="20"/>
                  </a:cubicBezTo>
                  <a:cubicBezTo>
                    <a:pt x="32" y="19"/>
                    <a:pt x="20" y="6"/>
                    <a:pt x="15" y="0"/>
                  </a:cubicBezTo>
                  <a:cubicBezTo>
                    <a:pt x="8" y="6"/>
                    <a:pt x="0" y="61"/>
                    <a:pt x="1" y="62"/>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2"/>
            <p:cNvSpPr>
              <a:spLocks/>
            </p:cNvSpPr>
            <p:nvPr/>
          </p:nvSpPr>
          <p:spPr bwMode="auto">
            <a:xfrm>
              <a:off x="4967" y="3494"/>
              <a:ext cx="198" cy="196"/>
            </a:xfrm>
            <a:custGeom>
              <a:avLst/>
              <a:gdLst>
                <a:gd name="T0" fmla="*/ 3 w 99"/>
                <a:gd name="T1" fmla="*/ 42 h 98"/>
                <a:gd name="T2" fmla="*/ 55 w 99"/>
                <a:gd name="T3" fmla="*/ 2 h 98"/>
                <a:gd name="T4" fmla="*/ 96 w 99"/>
                <a:gd name="T5" fmla="*/ 54 h 98"/>
                <a:gd name="T6" fmla="*/ 44 w 99"/>
                <a:gd name="T7" fmla="*/ 94 h 98"/>
                <a:gd name="T8" fmla="*/ 3 w 99"/>
                <a:gd name="T9" fmla="*/ 42 h 98"/>
              </a:gdLst>
              <a:ahLst/>
              <a:cxnLst>
                <a:cxn ang="0">
                  <a:pos x="T0" y="T1"/>
                </a:cxn>
                <a:cxn ang="0">
                  <a:pos x="T2" y="T3"/>
                </a:cxn>
                <a:cxn ang="0">
                  <a:pos x="T4" y="T5"/>
                </a:cxn>
                <a:cxn ang="0">
                  <a:pos x="T6" y="T7"/>
                </a:cxn>
                <a:cxn ang="0">
                  <a:pos x="T8" y="T9"/>
                </a:cxn>
              </a:cxnLst>
              <a:rect l="0" t="0" r="r" b="b"/>
              <a:pathLst>
                <a:path w="99" h="98">
                  <a:moveTo>
                    <a:pt x="3" y="42"/>
                  </a:moveTo>
                  <a:cubicBezTo>
                    <a:pt x="6" y="17"/>
                    <a:pt x="29" y="0"/>
                    <a:pt x="55" y="2"/>
                  </a:cubicBezTo>
                  <a:cubicBezTo>
                    <a:pt x="81" y="6"/>
                    <a:pt x="99" y="29"/>
                    <a:pt x="96" y="54"/>
                  </a:cubicBezTo>
                  <a:cubicBezTo>
                    <a:pt x="93" y="80"/>
                    <a:pt x="70" y="98"/>
                    <a:pt x="44" y="94"/>
                  </a:cubicBezTo>
                  <a:cubicBezTo>
                    <a:pt x="18" y="92"/>
                    <a:pt x="0" y="68"/>
                    <a:pt x="3" y="42"/>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3"/>
            <p:cNvSpPr>
              <a:spLocks/>
            </p:cNvSpPr>
            <p:nvPr/>
          </p:nvSpPr>
          <p:spPr bwMode="auto">
            <a:xfrm>
              <a:off x="5208" y="3496"/>
              <a:ext cx="192" cy="190"/>
            </a:xfrm>
            <a:custGeom>
              <a:avLst/>
              <a:gdLst>
                <a:gd name="T0" fmla="*/ 1 w 96"/>
                <a:gd name="T1" fmla="*/ 47 h 95"/>
                <a:gd name="T2" fmla="*/ 50 w 96"/>
                <a:gd name="T3" fmla="*/ 1 h 95"/>
                <a:gd name="T4" fmla="*/ 95 w 96"/>
                <a:gd name="T5" fmla="*/ 50 h 95"/>
                <a:gd name="T6" fmla="*/ 46 w 96"/>
                <a:gd name="T7" fmla="*/ 94 h 95"/>
                <a:gd name="T8" fmla="*/ 1 w 96"/>
                <a:gd name="T9" fmla="*/ 47 h 95"/>
              </a:gdLst>
              <a:ahLst/>
              <a:cxnLst>
                <a:cxn ang="0">
                  <a:pos x="T0" y="T1"/>
                </a:cxn>
                <a:cxn ang="0">
                  <a:pos x="T2" y="T3"/>
                </a:cxn>
                <a:cxn ang="0">
                  <a:pos x="T4" y="T5"/>
                </a:cxn>
                <a:cxn ang="0">
                  <a:pos x="T6" y="T7"/>
                </a:cxn>
                <a:cxn ang="0">
                  <a:pos x="T8" y="T9"/>
                </a:cxn>
              </a:cxnLst>
              <a:rect l="0" t="0" r="r" b="b"/>
              <a:pathLst>
                <a:path w="96" h="95">
                  <a:moveTo>
                    <a:pt x="1" y="47"/>
                  </a:moveTo>
                  <a:cubicBezTo>
                    <a:pt x="2" y="20"/>
                    <a:pt x="24" y="0"/>
                    <a:pt x="50" y="1"/>
                  </a:cubicBezTo>
                  <a:cubicBezTo>
                    <a:pt x="75" y="2"/>
                    <a:pt x="96" y="24"/>
                    <a:pt x="95" y="50"/>
                  </a:cubicBezTo>
                  <a:cubicBezTo>
                    <a:pt x="94" y="75"/>
                    <a:pt x="72" y="95"/>
                    <a:pt x="46" y="94"/>
                  </a:cubicBezTo>
                  <a:cubicBezTo>
                    <a:pt x="20" y="93"/>
                    <a:pt x="0" y="72"/>
                    <a:pt x="1" y="47"/>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4"/>
            <p:cNvSpPr>
              <a:spLocks/>
            </p:cNvSpPr>
            <p:nvPr/>
          </p:nvSpPr>
          <p:spPr bwMode="auto">
            <a:xfrm>
              <a:off x="4876" y="3578"/>
              <a:ext cx="283" cy="582"/>
            </a:xfrm>
            <a:custGeom>
              <a:avLst/>
              <a:gdLst>
                <a:gd name="T0" fmla="*/ 97 w 283"/>
                <a:gd name="T1" fmla="*/ 0 h 582"/>
                <a:gd name="T2" fmla="*/ 283 w 283"/>
                <a:gd name="T3" fmla="*/ 24 h 582"/>
                <a:gd name="T4" fmla="*/ 171 w 283"/>
                <a:gd name="T5" fmla="*/ 582 h 582"/>
                <a:gd name="T6" fmla="*/ 0 w 283"/>
                <a:gd name="T7" fmla="*/ 571 h 582"/>
                <a:gd name="T8" fmla="*/ 97 w 283"/>
                <a:gd name="T9" fmla="*/ 0 h 582"/>
              </a:gdLst>
              <a:ahLst/>
              <a:cxnLst>
                <a:cxn ang="0">
                  <a:pos x="T0" y="T1"/>
                </a:cxn>
                <a:cxn ang="0">
                  <a:pos x="T2" y="T3"/>
                </a:cxn>
                <a:cxn ang="0">
                  <a:pos x="T4" y="T5"/>
                </a:cxn>
                <a:cxn ang="0">
                  <a:pos x="T6" y="T7"/>
                </a:cxn>
                <a:cxn ang="0">
                  <a:pos x="T8" y="T9"/>
                </a:cxn>
              </a:cxnLst>
              <a:rect l="0" t="0" r="r" b="b"/>
              <a:pathLst>
                <a:path w="283" h="582">
                  <a:moveTo>
                    <a:pt x="97" y="0"/>
                  </a:moveTo>
                  <a:lnTo>
                    <a:pt x="283" y="24"/>
                  </a:lnTo>
                  <a:lnTo>
                    <a:pt x="171" y="582"/>
                  </a:lnTo>
                  <a:lnTo>
                    <a:pt x="0" y="571"/>
                  </a:lnTo>
                  <a:lnTo>
                    <a:pt x="97" y="0"/>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5175" y="4049"/>
              <a:ext cx="121" cy="135"/>
            </a:xfrm>
            <a:custGeom>
              <a:avLst/>
              <a:gdLst>
                <a:gd name="T0" fmla="*/ 0 w 121"/>
                <a:gd name="T1" fmla="*/ 131 h 135"/>
                <a:gd name="T2" fmla="*/ 117 w 121"/>
                <a:gd name="T3" fmla="*/ 135 h 135"/>
                <a:gd name="T4" fmla="*/ 121 w 121"/>
                <a:gd name="T5" fmla="*/ 6 h 135"/>
                <a:gd name="T6" fmla="*/ 13 w 121"/>
                <a:gd name="T7" fmla="*/ 0 h 135"/>
                <a:gd name="T8" fmla="*/ 0 w 121"/>
                <a:gd name="T9" fmla="*/ 131 h 135"/>
              </a:gdLst>
              <a:ahLst/>
              <a:cxnLst>
                <a:cxn ang="0">
                  <a:pos x="T0" y="T1"/>
                </a:cxn>
                <a:cxn ang="0">
                  <a:pos x="T2" y="T3"/>
                </a:cxn>
                <a:cxn ang="0">
                  <a:pos x="T4" y="T5"/>
                </a:cxn>
                <a:cxn ang="0">
                  <a:pos x="T6" y="T7"/>
                </a:cxn>
                <a:cxn ang="0">
                  <a:pos x="T8" y="T9"/>
                </a:cxn>
              </a:cxnLst>
              <a:rect l="0" t="0" r="r" b="b"/>
              <a:pathLst>
                <a:path w="121" h="135">
                  <a:moveTo>
                    <a:pt x="0" y="131"/>
                  </a:moveTo>
                  <a:lnTo>
                    <a:pt x="117" y="135"/>
                  </a:lnTo>
                  <a:lnTo>
                    <a:pt x="121" y="6"/>
                  </a:lnTo>
                  <a:lnTo>
                    <a:pt x="13" y="0"/>
                  </a:lnTo>
                  <a:lnTo>
                    <a:pt x="0" y="131"/>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p:cNvSpPr>
            <p:nvPr/>
          </p:nvSpPr>
          <p:spPr bwMode="auto">
            <a:xfrm>
              <a:off x="5159" y="4131"/>
              <a:ext cx="346" cy="137"/>
            </a:xfrm>
            <a:custGeom>
              <a:avLst/>
              <a:gdLst>
                <a:gd name="T0" fmla="*/ 1 w 172"/>
                <a:gd name="T1" fmla="*/ 63 h 68"/>
                <a:gd name="T2" fmla="*/ 53 w 172"/>
                <a:gd name="T3" fmla="*/ 65 h 68"/>
                <a:gd name="T4" fmla="*/ 54 w 172"/>
                <a:gd name="T5" fmla="*/ 58 h 68"/>
                <a:gd name="T6" fmla="*/ 124 w 172"/>
                <a:gd name="T7" fmla="*/ 67 h 68"/>
                <a:gd name="T8" fmla="*/ 168 w 172"/>
                <a:gd name="T9" fmla="*/ 64 h 68"/>
                <a:gd name="T10" fmla="*/ 172 w 172"/>
                <a:gd name="T11" fmla="*/ 57 h 68"/>
                <a:gd name="T12" fmla="*/ 68 w 172"/>
                <a:gd name="T13" fmla="*/ 1 h 68"/>
                <a:gd name="T14" fmla="*/ 66 w 172"/>
                <a:gd name="T15" fmla="*/ 1 h 68"/>
                <a:gd name="T16" fmla="*/ 41 w 172"/>
                <a:gd name="T17" fmla="*/ 16 h 68"/>
                <a:gd name="T18" fmla="*/ 9 w 172"/>
                <a:gd name="T19" fmla="*/ 0 h 68"/>
                <a:gd name="T20" fmla="*/ 1 w 172"/>
                <a:gd name="T21" fmla="*/ 6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68">
                  <a:moveTo>
                    <a:pt x="1" y="63"/>
                  </a:moveTo>
                  <a:cubicBezTo>
                    <a:pt x="53" y="65"/>
                    <a:pt x="53" y="65"/>
                    <a:pt x="53" y="65"/>
                  </a:cubicBezTo>
                  <a:cubicBezTo>
                    <a:pt x="54" y="58"/>
                    <a:pt x="54" y="58"/>
                    <a:pt x="54" y="58"/>
                  </a:cubicBezTo>
                  <a:cubicBezTo>
                    <a:pt x="71" y="62"/>
                    <a:pt x="107" y="67"/>
                    <a:pt x="124" y="67"/>
                  </a:cubicBezTo>
                  <a:cubicBezTo>
                    <a:pt x="138" y="68"/>
                    <a:pt x="158" y="68"/>
                    <a:pt x="168" y="64"/>
                  </a:cubicBezTo>
                  <a:cubicBezTo>
                    <a:pt x="169" y="63"/>
                    <a:pt x="172" y="60"/>
                    <a:pt x="172" y="57"/>
                  </a:cubicBezTo>
                  <a:cubicBezTo>
                    <a:pt x="170" y="36"/>
                    <a:pt x="88" y="26"/>
                    <a:pt x="68" y="1"/>
                  </a:cubicBezTo>
                  <a:cubicBezTo>
                    <a:pt x="66" y="1"/>
                    <a:pt x="66" y="1"/>
                    <a:pt x="66" y="1"/>
                  </a:cubicBezTo>
                  <a:cubicBezTo>
                    <a:pt x="61" y="5"/>
                    <a:pt x="53" y="17"/>
                    <a:pt x="41" y="16"/>
                  </a:cubicBezTo>
                  <a:cubicBezTo>
                    <a:pt x="28" y="16"/>
                    <a:pt x="15" y="4"/>
                    <a:pt x="9" y="0"/>
                  </a:cubicBezTo>
                  <a:cubicBezTo>
                    <a:pt x="3" y="5"/>
                    <a:pt x="0" y="62"/>
                    <a:pt x="1" y="63"/>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7"/>
            <p:cNvSpPr>
              <a:spLocks/>
            </p:cNvSpPr>
            <p:nvPr/>
          </p:nvSpPr>
          <p:spPr bwMode="auto">
            <a:xfrm>
              <a:off x="5161" y="3588"/>
              <a:ext cx="237" cy="574"/>
            </a:xfrm>
            <a:custGeom>
              <a:avLst/>
              <a:gdLst>
                <a:gd name="T0" fmla="*/ 49 w 237"/>
                <a:gd name="T1" fmla="*/ 0 h 574"/>
                <a:gd name="T2" fmla="*/ 237 w 237"/>
                <a:gd name="T3" fmla="*/ 8 h 574"/>
                <a:gd name="T4" fmla="*/ 173 w 237"/>
                <a:gd name="T5" fmla="*/ 568 h 574"/>
                <a:gd name="T6" fmla="*/ 0 w 237"/>
                <a:gd name="T7" fmla="*/ 574 h 574"/>
                <a:gd name="T8" fmla="*/ 49 w 237"/>
                <a:gd name="T9" fmla="*/ 0 h 574"/>
              </a:gdLst>
              <a:ahLst/>
              <a:cxnLst>
                <a:cxn ang="0">
                  <a:pos x="T0" y="T1"/>
                </a:cxn>
                <a:cxn ang="0">
                  <a:pos x="T2" y="T3"/>
                </a:cxn>
                <a:cxn ang="0">
                  <a:pos x="T4" y="T5"/>
                </a:cxn>
                <a:cxn ang="0">
                  <a:pos x="T6" y="T7"/>
                </a:cxn>
                <a:cxn ang="0">
                  <a:pos x="T8" y="T9"/>
                </a:cxn>
              </a:cxnLst>
              <a:rect l="0" t="0" r="r" b="b"/>
              <a:pathLst>
                <a:path w="237" h="574">
                  <a:moveTo>
                    <a:pt x="49" y="0"/>
                  </a:moveTo>
                  <a:lnTo>
                    <a:pt x="237" y="8"/>
                  </a:lnTo>
                  <a:lnTo>
                    <a:pt x="173" y="568"/>
                  </a:lnTo>
                  <a:lnTo>
                    <a:pt x="0" y="574"/>
                  </a:lnTo>
                  <a:lnTo>
                    <a:pt x="49" y="0"/>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8"/>
            <p:cNvSpPr>
              <a:spLocks/>
            </p:cNvSpPr>
            <p:nvPr/>
          </p:nvSpPr>
          <p:spPr bwMode="auto">
            <a:xfrm>
              <a:off x="4932" y="2314"/>
              <a:ext cx="440" cy="819"/>
            </a:xfrm>
            <a:custGeom>
              <a:avLst/>
              <a:gdLst>
                <a:gd name="T0" fmla="*/ 0 w 219"/>
                <a:gd name="T1" fmla="*/ 97 h 408"/>
                <a:gd name="T2" fmla="*/ 34 w 219"/>
                <a:gd name="T3" fmla="*/ 41 h 408"/>
                <a:gd name="T4" fmla="*/ 106 w 219"/>
                <a:gd name="T5" fmla="*/ 0 h 408"/>
                <a:gd name="T6" fmla="*/ 167 w 219"/>
                <a:gd name="T7" fmla="*/ 11 h 408"/>
                <a:gd name="T8" fmla="*/ 206 w 219"/>
                <a:gd name="T9" fmla="*/ 60 h 408"/>
                <a:gd name="T10" fmla="*/ 219 w 219"/>
                <a:gd name="T11" fmla="*/ 381 h 408"/>
                <a:gd name="T12" fmla="*/ 11 w 219"/>
                <a:gd name="T13" fmla="*/ 408 h 408"/>
                <a:gd name="T14" fmla="*/ 0 w 219"/>
                <a:gd name="T15" fmla="*/ 97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408">
                  <a:moveTo>
                    <a:pt x="0" y="97"/>
                  </a:moveTo>
                  <a:cubicBezTo>
                    <a:pt x="34" y="41"/>
                    <a:pt x="34" y="41"/>
                    <a:pt x="34" y="41"/>
                  </a:cubicBezTo>
                  <a:cubicBezTo>
                    <a:pt x="106" y="0"/>
                    <a:pt x="106" y="0"/>
                    <a:pt x="106" y="0"/>
                  </a:cubicBezTo>
                  <a:cubicBezTo>
                    <a:pt x="167" y="11"/>
                    <a:pt x="167" y="11"/>
                    <a:pt x="167" y="11"/>
                  </a:cubicBezTo>
                  <a:cubicBezTo>
                    <a:pt x="207" y="71"/>
                    <a:pt x="206" y="60"/>
                    <a:pt x="206" y="60"/>
                  </a:cubicBezTo>
                  <a:cubicBezTo>
                    <a:pt x="218" y="370"/>
                    <a:pt x="219" y="381"/>
                    <a:pt x="219" y="381"/>
                  </a:cubicBezTo>
                  <a:cubicBezTo>
                    <a:pt x="11" y="408"/>
                    <a:pt x="11" y="408"/>
                    <a:pt x="11" y="408"/>
                  </a:cubicBezTo>
                  <a:cubicBezTo>
                    <a:pt x="8" y="239"/>
                    <a:pt x="0" y="97"/>
                    <a:pt x="0" y="97"/>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9"/>
            <p:cNvSpPr>
              <a:spLocks/>
            </p:cNvSpPr>
            <p:nvPr/>
          </p:nvSpPr>
          <p:spPr bwMode="auto">
            <a:xfrm>
              <a:off x="4932" y="2489"/>
              <a:ext cx="231" cy="319"/>
            </a:xfrm>
            <a:custGeom>
              <a:avLst/>
              <a:gdLst>
                <a:gd name="T0" fmla="*/ 69 w 231"/>
                <a:gd name="T1" fmla="*/ 319 h 319"/>
                <a:gd name="T2" fmla="*/ 231 w 231"/>
                <a:gd name="T3" fmla="*/ 299 h 319"/>
                <a:gd name="T4" fmla="*/ 203 w 231"/>
                <a:gd name="T5" fmla="*/ 0 h 319"/>
                <a:gd name="T6" fmla="*/ 0 w 231"/>
                <a:gd name="T7" fmla="*/ 18 h 319"/>
                <a:gd name="T8" fmla="*/ 69 w 231"/>
                <a:gd name="T9" fmla="*/ 319 h 319"/>
              </a:gdLst>
              <a:ahLst/>
              <a:cxnLst>
                <a:cxn ang="0">
                  <a:pos x="T0" y="T1"/>
                </a:cxn>
                <a:cxn ang="0">
                  <a:pos x="T2" y="T3"/>
                </a:cxn>
                <a:cxn ang="0">
                  <a:pos x="T4" y="T5"/>
                </a:cxn>
                <a:cxn ang="0">
                  <a:pos x="T6" y="T7"/>
                </a:cxn>
                <a:cxn ang="0">
                  <a:pos x="T8" y="T9"/>
                </a:cxn>
              </a:cxnLst>
              <a:rect l="0" t="0" r="r" b="b"/>
              <a:pathLst>
                <a:path w="231" h="319">
                  <a:moveTo>
                    <a:pt x="69" y="319"/>
                  </a:moveTo>
                  <a:lnTo>
                    <a:pt x="231" y="299"/>
                  </a:lnTo>
                  <a:lnTo>
                    <a:pt x="203" y="0"/>
                  </a:lnTo>
                  <a:lnTo>
                    <a:pt x="0" y="18"/>
                  </a:lnTo>
                  <a:lnTo>
                    <a:pt x="69" y="31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0"/>
            <p:cNvSpPr>
              <a:spLocks/>
            </p:cNvSpPr>
            <p:nvPr/>
          </p:nvSpPr>
          <p:spPr bwMode="auto">
            <a:xfrm>
              <a:off x="4926" y="2385"/>
              <a:ext cx="217" cy="216"/>
            </a:xfrm>
            <a:custGeom>
              <a:avLst/>
              <a:gdLst>
                <a:gd name="T0" fmla="*/ 3 w 108"/>
                <a:gd name="T1" fmla="*/ 61 h 108"/>
                <a:gd name="T2" fmla="*/ 46 w 108"/>
                <a:gd name="T3" fmla="*/ 4 h 108"/>
                <a:gd name="T4" fmla="*/ 103 w 108"/>
                <a:gd name="T5" fmla="*/ 46 h 108"/>
                <a:gd name="T6" fmla="*/ 61 w 108"/>
                <a:gd name="T7" fmla="*/ 104 h 108"/>
                <a:gd name="T8" fmla="*/ 3 w 108"/>
                <a:gd name="T9" fmla="*/ 61 h 108"/>
              </a:gdLst>
              <a:ahLst/>
              <a:cxnLst>
                <a:cxn ang="0">
                  <a:pos x="T0" y="T1"/>
                </a:cxn>
                <a:cxn ang="0">
                  <a:pos x="T2" y="T3"/>
                </a:cxn>
                <a:cxn ang="0">
                  <a:pos x="T4" y="T5"/>
                </a:cxn>
                <a:cxn ang="0">
                  <a:pos x="T6" y="T7"/>
                </a:cxn>
                <a:cxn ang="0">
                  <a:pos x="T8" y="T9"/>
                </a:cxn>
              </a:cxnLst>
              <a:rect l="0" t="0" r="r" b="b"/>
              <a:pathLst>
                <a:path w="108" h="108">
                  <a:moveTo>
                    <a:pt x="3" y="61"/>
                  </a:moveTo>
                  <a:cubicBezTo>
                    <a:pt x="0" y="34"/>
                    <a:pt x="19" y="8"/>
                    <a:pt x="46" y="4"/>
                  </a:cubicBezTo>
                  <a:cubicBezTo>
                    <a:pt x="74" y="0"/>
                    <a:pt x="100" y="19"/>
                    <a:pt x="103" y="46"/>
                  </a:cubicBezTo>
                  <a:cubicBezTo>
                    <a:pt x="108" y="74"/>
                    <a:pt x="89" y="99"/>
                    <a:pt x="61" y="104"/>
                  </a:cubicBezTo>
                  <a:cubicBezTo>
                    <a:pt x="34" y="108"/>
                    <a:pt x="8" y="88"/>
                    <a:pt x="3" y="6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4993" y="2703"/>
              <a:ext cx="178" cy="177"/>
            </a:xfrm>
            <a:custGeom>
              <a:avLst/>
              <a:gdLst>
                <a:gd name="T0" fmla="*/ 35 w 89"/>
                <a:gd name="T1" fmla="*/ 5 h 88"/>
                <a:gd name="T2" fmla="*/ 83 w 89"/>
                <a:gd name="T3" fmla="*/ 35 h 88"/>
                <a:gd name="T4" fmla="*/ 53 w 89"/>
                <a:gd name="T5" fmla="*/ 83 h 88"/>
                <a:gd name="T6" fmla="*/ 5 w 89"/>
                <a:gd name="T7" fmla="*/ 53 h 88"/>
                <a:gd name="T8" fmla="*/ 35 w 89"/>
                <a:gd name="T9" fmla="*/ 5 h 88"/>
              </a:gdLst>
              <a:ahLst/>
              <a:cxnLst>
                <a:cxn ang="0">
                  <a:pos x="T0" y="T1"/>
                </a:cxn>
                <a:cxn ang="0">
                  <a:pos x="T2" y="T3"/>
                </a:cxn>
                <a:cxn ang="0">
                  <a:pos x="T4" y="T5"/>
                </a:cxn>
                <a:cxn ang="0">
                  <a:pos x="T6" y="T7"/>
                </a:cxn>
                <a:cxn ang="0">
                  <a:pos x="T8" y="T9"/>
                </a:cxn>
              </a:cxnLst>
              <a:rect l="0" t="0" r="r" b="b"/>
              <a:pathLst>
                <a:path w="89" h="88">
                  <a:moveTo>
                    <a:pt x="35" y="5"/>
                  </a:moveTo>
                  <a:cubicBezTo>
                    <a:pt x="57" y="0"/>
                    <a:pt x="79" y="13"/>
                    <a:pt x="83" y="35"/>
                  </a:cubicBezTo>
                  <a:cubicBezTo>
                    <a:pt x="89" y="56"/>
                    <a:pt x="75" y="78"/>
                    <a:pt x="53" y="83"/>
                  </a:cubicBezTo>
                  <a:cubicBezTo>
                    <a:pt x="32" y="88"/>
                    <a:pt x="10" y="74"/>
                    <a:pt x="5" y="53"/>
                  </a:cubicBezTo>
                  <a:cubicBezTo>
                    <a:pt x="0" y="32"/>
                    <a:pt x="13" y="10"/>
                    <a:pt x="35"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2"/>
            <p:cNvSpPr>
              <a:spLocks/>
            </p:cNvSpPr>
            <p:nvPr/>
          </p:nvSpPr>
          <p:spPr bwMode="auto">
            <a:xfrm>
              <a:off x="5063" y="2651"/>
              <a:ext cx="398" cy="221"/>
            </a:xfrm>
            <a:custGeom>
              <a:avLst/>
              <a:gdLst>
                <a:gd name="T0" fmla="*/ 398 w 398"/>
                <a:gd name="T1" fmla="*/ 133 h 221"/>
                <a:gd name="T2" fmla="*/ 366 w 398"/>
                <a:gd name="T3" fmla="*/ 0 h 221"/>
                <a:gd name="T4" fmla="*/ 0 w 398"/>
                <a:gd name="T5" fmla="*/ 63 h 221"/>
                <a:gd name="T6" fmla="*/ 36 w 398"/>
                <a:gd name="T7" fmla="*/ 221 h 221"/>
                <a:gd name="T8" fmla="*/ 398 w 398"/>
                <a:gd name="T9" fmla="*/ 133 h 221"/>
              </a:gdLst>
              <a:ahLst/>
              <a:cxnLst>
                <a:cxn ang="0">
                  <a:pos x="T0" y="T1"/>
                </a:cxn>
                <a:cxn ang="0">
                  <a:pos x="T2" y="T3"/>
                </a:cxn>
                <a:cxn ang="0">
                  <a:pos x="T4" y="T5"/>
                </a:cxn>
                <a:cxn ang="0">
                  <a:pos x="T6" y="T7"/>
                </a:cxn>
                <a:cxn ang="0">
                  <a:pos x="T8" y="T9"/>
                </a:cxn>
              </a:cxnLst>
              <a:rect l="0" t="0" r="r" b="b"/>
              <a:pathLst>
                <a:path w="398" h="221">
                  <a:moveTo>
                    <a:pt x="398" y="133"/>
                  </a:moveTo>
                  <a:lnTo>
                    <a:pt x="366" y="0"/>
                  </a:lnTo>
                  <a:lnTo>
                    <a:pt x="0" y="63"/>
                  </a:lnTo>
                  <a:lnTo>
                    <a:pt x="36" y="221"/>
                  </a:lnTo>
                  <a:lnTo>
                    <a:pt x="398" y="13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3"/>
            <p:cNvSpPr>
              <a:spLocks/>
            </p:cNvSpPr>
            <p:nvPr/>
          </p:nvSpPr>
          <p:spPr bwMode="auto">
            <a:xfrm>
              <a:off x="5141" y="2651"/>
              <a:ext cx="290" cy="67"/>
            </a:xfrm>
            <a:custGeom>
              <a:avLst/>
              <a:gdLst>
                <a:gd name="T0" fmla="*/ 11 w 144"/>
                <a:gd name="T1" fmla="*/ 32 h 33"/>
                <a:gd name="T2" fmla="*/ 0 w 144"/>
                <a:gd name="T3" fmla="*/ 24 h 33"/>
                <a:gd name="T4" fmla="*/ 8 w 144"/>
                <a:gd name="T5" fmla="*/ 23 h 33"/>
                <a:gd name="T6" fmla="*/ 143 w 144"/>
                <a:gd name="T7" fmla="*/ 0 h 33"/>
                <a:gd name="T8" fmla="*/ 144 w 144"/>
                <a:gd name="T9" fmla="*/ 4 h 33"/>
                <a:gd name="T10" fmla="*/ 11 w 144"/>
                <a:gd name="T11" fmla="*/ 32 h 33"/>
              </a:gdLst>
              <a:ahLst/>
              <a:cxnLst>
                <a:cxn ang="0">
                  <a:pos x="T0" y="T1"/>
                </a:cxn>
                <a:cxn ang="0">
                  <a:pos x="T2" y="T3"/>
                </a:cxn>
                <a:cxn ang="0">
                  <a:pos x="T4" y="T5"/>
                </a:cxn>
                <a:cxn ang="0">
                  <a:pos x="T6" y="T7"/>
                </a:cxn>
                <a:cxn ang="0">
                  <a:pos x="T8" y="T9"/>
                </a:cxn>
                <a:cxn ang="0">
                  <a:pos x="T10" y="T11"/>
                </a:cxn>
              </a:cxnLst>
              <a:rect l="0" t="0" r="r" b="b"/>
              <a:pathLst>
                <a:path w="144" h="33">
                  <a:moveTo>
                    <a:pt x="11" y="32"/>
                  </a:moveTo>
                  <a:cubicBezTo>
                    <a:pt x="6" y="33"/>
                    <a:pt x="1" y="29"/>
                    <a:pt x="0" y="24"/>
                  </a:cubicBezTo>
                  <a:cubicBezTo>
                    <a:pt x="8" y="23"/>
                    <a:pt x="8" y="23"/>
                    <a:pt x="8" y="23"/>
                  </a:cubicBezTo>
                  <a:cubicBezTo>
                    <a:pt x="143" y="0"/>
                    <a:pt x="143" y="0"/>
                    <a:pt x="143" y="0"/>
                  </a:cubicBezTo>
                  <a:cubicBezTo>
                    <a:pt x="144" y="4"/>
                    <a:pt x="144" y="4"/>
                    <a:pt x="144" y="4"/>
                  </a:cubicBezTo>
                  <a:lnTo>
                    <a:pt x="11" y="3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4"/>
            <p:cNvSpPr>
              <a:spLocks/>
            </p:cNvSpPr>
            <p:nvPr/>
          </p:nvSpPr>
          <p:spPr bwMode="auto">
            <a:xfrm>
              <a:off x="5079" y="2270"/>
              <a:ext cx="145" cy="143"/>
            </a:xfrm>
            <a:custGeom>
              <a:avLst/>
              <a:gdLst>
                <a:gd name="T0" fmla="*/ 72 w 72"/>
                <a:gd name="T1" fmla="*/ 42 h 71"/>
                <a:gd name="T2" fmla="*/ 72 w 72"/>
                <a:gd name="T3" fmla="*/ 0 h 71"/>
                <a:gd name="T4" fmla="*/ 0 w 72"/>
                <a:gd name="T5" fmla="*/ 0 h 71"/>
                <a:gd name="T6" fmla="*/ 0 w 72"/>
                <a:gd name="T7" fmla="*/ 42 h 71"/>
                <a:gd name="T8" fmla="*/ 37 w 72"/>
                <a:gd name="T9" fmla="*/ 71 h 71"/>
                <a:gd name="T10" fmla="*/ 72 w 72"/>
                <a:gd name="T11" fmla="*/ 42 h 71"/>
              </a:gdLst>
              <a:ahLst/>
              <a:cxnLst>
                <a:cxn ang="0">
                  <a:pos x="T0" y="T1"/>
                </a:cxn>
                <a:cxn ang="0">
                  <a:pos x="T2" y="T3"/>
                </a:cxn>
                <a:cxn ang="0">
                  <a:pos x="T4" y="T5"/>
                </a:cxn>
                <a:cxn ang="0">
                  <a:pos x="T6" y="T7"/>
                </a:cxn>
                <a:cxn ang="0">
                  <a:pos x="T8" y="T9"/>
                </a:cxn>
                <a:cxn ang="0">
                  <a:pos x="T10" y="T11"/>
                </a:cxn>
              </a:cxnLst>
              <a:rect l="0" t="0" r="r" b="b"/>
              <a:pathLst>
                <a:path w="72" h="71">
                  <a:moveTo>
                    <a:pt x="72" y="42"/>
                  </a:moveTo>
                  <a:cubicBezTo>
                    <a:pt x="72" y="0"/>
                    <a:pt x="72" y="0"/>
                    <a:pt x="72" y="0"/>
                  </a:cubicBezTo>
                  <a:cubicBezTo>
                    <a:pt x="0" y="0"/>
                    <a:pt x="0" y="0"/>
                    <a:pt x="0" y="0"/>
                  </a:cubicBezTo>
                  <a:cubicBezTo>
                    <a:pt x="0" y="42"/>
                    <a:pt x="0" y="42"/>
                    <a:pt x="0" y="42"/>
                  </a:cubicBezTo>
                  <a:cubicBezTo>
                    <a:pt x="1" y="56"/>
                    <a:pt x="10" y="71"/>
                    <a:pt x="37" y="71"/>
                  </a:cubicBezTo>
                  <a:cubicBezTo>
                    <a:pt x="62" y="71"/>
                    <a:pt x="72" y="56"/>
                    <a:pt x="72" y="42"/>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5"/>
            <p:cNvSpPr>
              <a:spLocks/>
            </p:cNvSpPr>
            <p:nvPr/>
          </p:nvSpPr>
          <p:spPr bwMode="auto">
            <a:xfrm>
              <a:off x="5085" y="2248"/>
              <a:ext cx="139" cy="99"/>
            </a:xfrm>
            <a:custGeom>
              <a:avLst/>
              <a:gdLst>
                <a:gd name="T0" fmla="*/ 1 w 69"/>
                <a:gd name="T1" fmla="*/ 14 h 49"/>
                <a:gd name="T2" fmla="*/ 69 w 69"/>
                <a:gd name="T3" fmla="*/ 49 h 49"/>
                <a:gd name="T4" fmla="*/ 69 w 69"/>
                <a:gd name="T5" fmla="*/ 8 h 49"/>
                <a:gd name="T6" fmla="*/ 0 w 69"/>
                <a:gd name="T7" fmla="*/ 0 h 49"/>
                <a:gd name="T8" fmla="*/ 1 w 69"/>
                <a:gd name="T9" fmla="*/ 14 h 49"/>
              </a:gdLst>
              <a:ahLst/>
              <a:cxnLst>
                <a:cxn ang="0">
                  <a:pos x="T0" y="T1"/>
                </a:cxn>
                <a:cxn ang="0">
                  <a:pos x="T2" y="T3"/>
                </a:cxn>
                <a:cxn ang="0">
                  <a:pos x="T4" y="T5"/>
                </a:cxn>
                <a:cxn ang="0">
                  <a:pos x="T6" y="T7"/>
                </a:cxn>
                <a:cxn ang="0">
                  <a:pos x="T8" y="T9"/>
                </a:cxn>
              </a:cxnLst>
              <a:rect l="0" t="0" r="r" b="b"/>
              <a:pathLst>
                <a:path w="69" h="49">
                  <a:moveTo>
                    <a:pt x="1" y="14"/>
                  </a:moveTo>
                  <a:cubicBezTo>
                    <a:pt x="13" y="40"/>
                    <a:pt x="34" y="49"/>
                    <a:pt x="69" y="49"/>
                  </a:cubicBezTo>
                  <a:cubicBezTo>
                    <a:pt x="69" y="8"/>
                    <a:pt x="69" y="8"/>
                    <a:pt x="69" y="8"/>
                  </a:cubicBezTo>
                  <a:cubicBezTo>
                    <a:pt x="0" y="0"/>
                    <a:pt x="0" y="0"/>
                    <a:pt x="0" y="0"/>
                  </a:cubicBezTo>
                  <a:lnTo>
                    <a:pt x="1" y="14"/>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6"/>
            <p:cNvSpPr>
              <a:spLocks/>
            </p:cNvSpPr>
            <p:nvPr/>
          </p:nvSpPr>
          <p:spPr bwMode="auto">
            <a:xfrm>
              <a:off x="4926" y="2036"/>
              <a:ext cx="386" cy="302"/>
            </a:xfrm>
            <a:custGeom>
              <a:avLst/>
              <a:gdLst>
                <a:gd name="T0" fmla="*/ 174 w 192"/>
                <a:gd name="T1" fmla="*/ 143 h 151"/>
                <a:gd name="T2" fmla="*/ 175 w 192"/>
                <a:gd name="T3" fmla="*/ 103 h 151"/>
                <a:gd name="T4" fmla="*/ 179 w 192"/>
                <a:gd name="T5" fmla="*/ 99 h 151"/>
                <a:gd name="T6" fmla="*/ 187 w 192"/>
                <a:gd name="T7" fmla="*/ 99 h 151"/>
                <a:gd name="T8" fmla="*/ 191 w 192"/>
                <a:gd name="T9" fmla="*/ 96 h 151"/>
                <a:gd name="T10" fmla="*/ 184 w 192"/>
                <a:gd name="T11" fmla="*/ 67 h 151"/>
                <a:gd name="T12" fmla="*/ 183 w 192"/>
                <a:gd name="T13" fmla="*/ 59 h 151"/>
                <a:gd name="T14" fmla="*/ 184 w 192"/>
                <a:gd name="T15" fmla="*/ 17 h 151"/>
                <a:gd name="T16" fmla="*/ 72 w 192"/>
                <a:gd name="T17" fmla="*/ 0 h 151"/>
                <a:gd name="T18" fmla="*/ 68 w 192"/>
                <a:gd name="T19" fmla="*/ 19 h 151"/>
                <a:gd name="T20" fmla="*/ 55 w 192"/>
                <a:gd name="T21" fmla="*/ 15 h 151"/>
                <a:gd name="T22" fmla="*/ 165 w 192"/>
                <a:gd name="T23" fmla="*/ 151 h 151"/>
                <a:gd name="T24" fmla="*/ 174 w 192"/>
                <a:gd name="T25"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51">
                  <a:moveTo>
                    <a:pt x="174" y="143"/>
                  </a:moveTo>
                  <a:cubicBezTo>
                    <a:pt x="170" y="129"/>
                    <a:pt x="175" y="103"/>
                    <a:pt x="175" y="103"/>
                  </a:cubicBezTo>
                  <a:cubicBezTo>
                    <a:pt x="175" y="101"/>
                    <a:pt x="177" y="99"/>
                    <a:pt x="179" y="99"/>
                  </a:cubicBezTo>
                  <a:cubicBezTo>
                    <a:pt x="187" y="99"/>
                    <a:pt x="187" y="99"/>
                    <a:pt x="187" y="99"/>
                  </a:cubicBezTo>
                  <a:cubicBezTo>
                    <a:pt x="190" y="100"/>
                    <a:pt x="192" y="97"/>
                    <a:pt x="191" y="96"/>
                  </a:cubicBezTo>
                  <a:cubicBezTo>
                    <a:pt x="184" y="67"/>
                    <a:pt x="184" y="67"/>
                    <a:pt x="184" y="67"/>
                  </a:cubicBezTo>
                  <a:cubicBezTo>
                    <a:pt x="183" y="65"/>
                    <a:pt x="183" y="62"/>
                    <a:pt x="183" y="59"/>
                  </a:cubicBezTo>
                  <a:cubicBezTo>
                    <a:pt x="184" y="17"/>
                    <a:pt x="184" y="17"/>
                    <a:pt x="184" y="17"/>
                  </a:cubicBezTo>
                  <a:cubicBezTo>
                    <a:pt x="72" y="0"/>
                    <a:pt x="72" y="0"/>
                    <a:pt x="72" y="0"/>
                  </a:cubicBezTo>
                  <a:cubicBezTo>
                    <a:pt x="68" y="19"/>
                    <a:pt x="68" y="19"/>
                    <a:pt x="68" y="19"/>
                  </a:cubicBezTo>
                  <a:cubicBezTo>
                    <a:pt x="55" y="15"/>
                    <a:pt x="55" y="15"/>
                    <a:pt x="55" y="15"/>
                  </a:cubicBezTo>
                  <a:cubicBezTo>
                    <a:pt x="55" y="15"/>
                    <a:pt x="0" y="136"/>
                    <a:pt x="165" y="151"/>
                  </a:cubicBezTo>
                  <a:cubicBezTo>
                    <a:pt x="169" y="151"/>
                    <a:pt x="175" y="148"/>
                    <a:pt x="174" y="143"/>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7"/>
            <p:cNvSpPr>
              <a:spLocks/>
            </p:cNvSpPr>
            <p:nvPr/>
          </p:nvSpPr>
          <p:spPr bwMode="auto">
            <a:xfrm>
              <a:off x="5003" y="1937"/>
              <a:ext cx="309" cy="327"/>
            </a:xfrm>
            <a:custGeom>
              <a:avLst/>
              <a:gdLst>
                <a:gd name="T0" fmla="*/ 151 w 154"/>
                <a:gd name="T1" fmla="*/ 71 h 163"/>
                <a:gd name="T2" fmla="*/ 149 w 154"/>
                <a:gd name="T3" fmla="*/ 73 h 163"/>
                <a:gd name="T4" fmla="*/ 102 w 154"/>
                <a:gd name="T5" fmla="*/ 63 h 163"/>
                <a:gd name="T6" fmla="*/ 82 w 154"/>
                <a:gd name="T7" fmla="*/ 82 h 163"/>
                <a:gd name="T8" fmla="*/ 86 w 154"/>
                <a:gd name="T9" fmla="*/ 122 h 163"/>
                <a:gd name="T10" fmla="*/ 77 w 154"/>
                <a:gd name="T11" fmla="*/ 123 h 163"/>
                <a:gd name="T12" fmla="*/ 74 w 154"/>
                <a:gd name="T13" fmla="*/ 120 h 163"/>
                <a:gd name="T14" fmla="*/ 59 w 154"/>
                <a:gd name="T15" fmla="*/ 91 h 163"/>
                <a:gd name="T16" fmla="*/ 49 w 154"/>
                <a:gd name="T17" fmla="*/ 114 h 163"/>
                <a:gd name="T18" fmla="*/ 57 w 154"/>
                <a:gd name="T19" fmla="*/ 135 h 163"/>
                <a:gd name="T20" fmla="*/ 29 w 154"/>
                <a:gd name="T21" fmla="*/ 163 h 163"/>
                <a:gd name="T22" fmla="*/ 0 w 154"/>
                <a:gd name="T23" fmla="*/ 103 h 163"/>
                <a:gd name="T24" fmla="*/ 0 w 154"/>
                <a:gd name="T25" fmla="*/ 94 h 163"/>
                <a:gd name="T26" fmla="*/ 0 w 154"/>
                <a:gd name="T27" fmla="*/ 93 h 163"/>
                <a:gd name="T28" fmla="*/ 151 w 154"/>
                <a:gd name="T29" fmla="*/ 7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163">
                  <a:moveTo>
                    <a:pt x="151" y="71"/>
                  </a:moveTo>
                  <a:cubicBezTo>
                    <a:pt x="151" y="73"/>
                    <a:pt x="150" y="74"/>
                    <a:pt x="149" y="73"/>
                  </a:cubicBezTo>
                  <a:cubicBezTo>
                    <a:pt x="133" y="67"/>
                    <a:pt x="113" y="61"/>
                    <a:pt x="102" y="63"/>
                  </a:cubicBezTo>
                  <a:cubicBezTo>
                    <a:pt x="97" y="64"/>
                    <a:pt x="80" y="67"/>
                    <a:pt x="82" y="82"/>
                  </a:cubicBezTo>
                  <a:cubicBezTo>
                    <a:pt x="86" y="122"/>
                    <a:pt x="86" y="122"/>
                    <a:pt x="86" y="122"/>
                  </a:cubicBezTo>
                  <a:cubicBezTo>
                    <a:pt x="77" y="123"/>
                    <a:pt x="77" y="123"/>
                    <a:pt x="77" y="123"/>
                  </a:cubicBezTo>
                  <a:cubicBezTo>
                    <a:pt x="75" y="123"/>
                    <a:pt x="74" y="122"/>
                    <a:pt x="74" y="120"/>
                  </a:cubicBezTo>
                  <a:cubicBezTo>
                    <a:pt x="72" y="113"/>
                    <a:pt x="73" y="90"/>
                    <a:pt x="59" y="91"/>
                  </a:cubicBezTo>
                  <a:cubicBezTo>
                    <a:pt x="45" y="93"/>
                    <a:pt x="45" y="107"/>
                    <a:pt x="49" y="114"/>
                  </a:cubicBezTo>
                  <a:cubicBezTo>
                    <a:pt x="52" y="122"/>
                    <a:pt x="58" y="126"/>
                    <a:pt x="57" y="135"/>
                  </a:cubicBezTo>
                  <a:cubicBezTo>
                    <a:pt x="57" y="139"/>
                    <a:pt x="54" y="163"/>
                    <a:pt x="29" y="163"/>
                  </a:cubicBezTo>
                  <a:cubicBezTo>
                    <a:pt x="7" y="142"/>
                    <a:pt x="1" y="123"/>
                    <a:pt x="0" y="103"/>
                  </a:cubicBezTo>
                  <a:cubicBezTo>
                    <a:pt x="0" y="100"/>
                    <a:pt x="0" y="97"/>
                    <a:pt x="0" y="94"/>
                  </a:cubicBezTo>
                  <a:cubicBezTo>
                    <a:pt x="0" y="93"/>
                    <a:pt x="0" y="93"/>
                    <a:pt x="0" y="93"/>
                  </a:cubicBezTo>
                  <a:cubicBezTo>
                    <a:pt x="17" y="0"/>
                    <a:pt x="154" y="3"/>
                    <a:pt x="151" y="71"/>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8"/>
            <p:cNvSpPr>
              <a:spLocks/>
            </p:cNvSpPr>
            <p:nvPr/>
          </p:nvSpPr>
          <p:spPr bwMode="auto">
            <a:xfrm>
              <a:off x="5246" y="2150"/>
              <a:ext cx="20" cy="20"/>
            </a:xfrm>
            <a:custGeom>
              <a:avLst/>
              <a:gdLst>
                <a:gd name="T0" fmla="*/ 10 w 10"/>
                <a:gd name="T1" fmla="*/ 7 h 10"/>
                <a:gd name="T2" fmla="*/ 4 w 10"/>
                <a:gd name="T3" fmla="*/ 10 h 10"/>
                <a:gd name="T4" fmla="*/ 1 w 10"/>
                <a:gd name="T5" fmla="*/ 4 h 10"/>
                <a:gd name="T6" fmla="*/ 7 w 10"/>
                <a:gd name="T7" fmla="*/ 1 h 10"/>
                <a:gd name="T8" fmla="*/ 10 w 10"/>
                <a:gd name="T9" fmla="*/ 7 h 10"/>
              </a:gdLst>
              <a:ahLst/>
              <a:cxnLst>
                <a:cxn ang="0">
                  <a:pos x="T0" y="T1"/>
                </a:cxn>
                <a:cxn ang="0">
                  <a:pos x="T2" y="T3"/>
                </a:cxn>
                <a:cxn ang="0">
                  <a:pos x="T4" y="T5"/>
                </a:cxn>
                <a:cxn ang="0">
                  <a:pos x="T6" y="T7"/>
                </a:cxn>
                <a:cxn ang="0">
                  <a:pos x="T8" y="T9"/>
                </a:cxn>
              </a:cxnLst>
              <a:rect l="0" t="0" r="r" b="b"/>
              <a:pathLst>
                <a:path w="10" h="10">
                  <a:moveTo>
                    <a:pt x="10" y="7"/>
                  </a:moveTo>
                  <a:cubicBezTo>
                    <a:pt x="10" y="9"/>
                    <a:pt x="7" y="10"/>
                    <a:pt x="4" y="10"/>
                  </a:cubicBezTo>
                  <a:cubicBezTo>
                    <a:pt x="1" y="9"/>
                    <a:pt x="0" y="7"/>
                    <a:pt x="1" y="4"/>
                  </a:cubicBezTo>
                  <a:cubicBezTo>
                    <a:pt x="1" y="1"/>
                    <a:pt x="4" y="0"/>
                    <a:pt x="7" y="1"/>
                  </a:cubicBezTo>
                  <a:cubicBezTo>
                    <a:pt x="10" y="1"/>
                    <a:pt x="10"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9"/>
            <p:cNvSpPr>
              <a:spLocks/>
            </p:cNvSpPr>
            <p:nvPr/>
          </p:nvSpPr>
          <p:spPr bwMode="auto">
            <a:xfrm>
              <a:off x="5204" y="2266"/>
              <a:ext cx="70" cy="30"/>
            </a:xfrm>
            <a:custGeom>
              <a:avLst/>
              <a:gdLst>
                <a:gd name="T0" fmla="*/ 35 w 35"/>
                <a:gd name="T1" fmla="*/ 2 h 15"/>
                <a:gd name="T2" fmla="*/ 0 w 35"/>
                <a:gd name="T3" fmla="*/ 0 h 15"/>
                <a:gd name="T4" fmla="*/ 35 w 35"/>
                <a:gd name="T5" fmla="*/ 15 h 15"/>
                <a:gd name="T6" fmla="*/ 35 w 35"/>
                <a:gd name="T7" fmla="*/ 2 h 15"/>
              </a:gdLst>
              <a:ahLst/>
              <a:cxnLst>
                <a:cxn ang="0">
                  <a:pos x="T0" y="T1"/>
                </a:cxn>
                <a:cxn ang="0">
                  <a:pos x="T2" y="T3"/>
                </a:cxn>
                <a:cxn ang="0">
                  <a:pos x="T4" y="T5"/>
                </a:cxn>
                <a:cxn ang="0">
                  <a:pos x="T6" y="T7"/>
                </a:cxn>
              </a:cxnLst>
              <a:rect l="0" t="0" r="r" b="b"/>
              <a:pathLst>
                <a:path w="35" h="15">
                  <a:moveTo>
                    <a:pt x="35" y="2"/>
                  </a:moveTo>
                  <a:cubicBezTo>
                    <a:pt x="0" y="0"/>
                    <a:pt x="0" y="0"/>
                    <a:pt x="0" y="0"/>
                  </a:cubicBezTo>
                  <a:cubicBezTo>
                    <a:pt x="0" y="0"/>
                    <a:pt x="13" y="13"/>
                    <a:pt x="35" y="15"/>
                  </a:cubicBezTo>
                  <a:lnTo>
                    <a:pt x="35"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0"/>
            <p:cNvSpPr>
              <a:spLocks/>
            </p:cNvSpPr>
            <p:nvPr/>
          </p:nvSpPr>
          <p:spPr bwMode="auto">
            <a:xfrm>
              <a:off x="5204" y="2266"/>
              <a:ext cx="70" cy="24"/>
            </a:xfrm>
            <a:custGeom>
              <a:avLst/>
              <a:gdLst>
                <a:gd name="T0" fmla="*/ 35 w 35"/>
                <a:gd name="T1" fmla="*/ 2 h 12"/>
                <a:gd name="T2" fmla="*/ 0 w 35"/>
                <a:gd name="T3" fmla="*/ 0 h 12"/>
                <a:gd name="T4" fmla="*/ 35 w 35"/>
                <a:gd name="T5" fmla="*/ 12 h 12"/>
                <a:gd name="T6" fmla="*/ 35 w 35"/>
                <a:gd name="T7" fmla="*/ 2 h 12"/>
              </a:gdLst>
              <a:ahLst/>
              <a:cxnLst>
                <a:cxn ang="0">
                  <a:pos x="T0" y="T1"/>
                </a:cxn>
                <a:cxn ang="0">
                  <a:pos x="T2" y="T3"/>
                </a:cxn>
                <a:cxn ang="0">
                  <a:pos x="T4" y="T5"/>
                </a:cxn>
                <a:cxn ang="0">
                  <a:pos x="T6" y="T7"/>
                </a:cxn>
              </a:cxnLst>
              <a:rect l="0" t="0" r="r" b="b"/>
              <a:pathLst>
                <a:path w="35" h="12">
                  <a:moveTo>
                    <a:pt x="35" y="2"/>
                  </a:moveTo>
                  <a:cubicBezTo>
                    <a:pt x="0" y="0"/>
                    <a:pt x="0" y="0"/>
                    <a:pt x="0" y="0"/>
                  </a:cubicBezTo>
                  <a:cubicBezTo>
                    <a:pt x="0" y="0"/>
                    <a:pt x="13" y="11"/>
                    <a:pt x="35" y="12"/>
                  </a:cubicBezTo>
                  <a:lnTo>
                    <a:pt x="35"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
            <p:cNvSpPr>
              <a:spLocks/>
            </p:cNvSpPr>
            <p:nvPr/>
          </p:nvSpPr>
          <p:spPr bwMode="auto">
            <a:xfrm>
              <a:off x="5533" y="2609"/>
              <a:ext cx="135" cy="60"/>
            </a:xfrm>
            <a:custGeom>
              <a:avLst/>
              <a:gdLst>
                <a:gd name="T0" fmla="*/ 5 w 67"/>
                <a:gd name="T1" fmla="*/ 22 h 30"/>
                <a:gd name="T2" fmla="*/ 4 w 67"/>
                <a:gd name="T3" fmla="*/ 12 h 30"/>
                <a:gd name="T4" fmla="*/ 54 w 67"/>
                <a:gd name="T5" fmla="*/ 1 h 30"/>
                <a:gd name="T6" fmla="*/ 66 w 67"/>
                <a:gd name="T7" fmla="*/ 8 h 30"/>
                <a:gd name="T8" fmla="*/ 58 w 67"/>
                <a:gd name="T9" fmla="*/ 19 h 30"/>
                <a:gd name="T10" fmla="*/ 16 w 67"/>
                <a:gd name="T11" fmla="*/ 29 h 30"/>
                <a:gd name="T12" fmla="*/ 5 w 67"/>
                <a:gd name="T13" fmla="*/ 22 h 30"/>
              </a:gdLst>
              <a:ahLst/>
              <a:cxnLst>
                <a:cxn ang="0">
                  <a:pos x="T0" y="T1"/>
                </a:cxn>
                <a:cxn ang="0">
                  <a:pos x="T2" y="T3"/>
                </a:cxn>
                <a:cxn ang="0">
                  <a:pos x="T4" y="T5"/>
                </a:cxn>
                <a:cxn ang="0">
                  <a:pos x="T6" y="T7"/>
                </a:cxn>
                <a:cxn ang="0">
                  <a:pos x="T8" y="T9"/>
                </a:cxn>
                <a:cxn ang="0">
                  <a:pos x="T10" y="T11"/>
                </a:cxn>
                <a:cxn ang="0">
                  <a:pos x="T12" y="T13"/>
                </a:cxn>
              </a:cxnLst>
              <a:rect l="0" t="0" r="r" b="b"/>
              <a:pathLst>
                <a:path w="67" h="30">
                  <a:moveTo>
                    <a:pt x="5" y="22"/>
                  </a:moveTo>
                  <a:cubicBezTo>
                    <a:pt x="4" y="17"/>
                    <a:pt x="0" y="14"/>
                    <a:pt x="4" y="12"/>
                  </a:cubicBezTo>
                  <a:cubicBezTo>
                    <a:pt x="46" y="3"/>
                    <a:pt x="54" y="1"/>
                    <a:pt x="54" y="1"/>
                  </a:cubicBezTo>
                  <a:cubicBezTo>
                    <a:pt x="59" y="0"/>
                    <a:pt x="64" y="3"/>
                    <a:pt x="66" y="8"/>
                  </a:cubicBezTo>
                  <a:cubicBezTo>
                    <a:pt x="67" y="13"/>
                    <a:pt x="63" y="18"/>
                    <a:pt x="58" y="19"/>
                  </a:cubicBezTo>
                  <a:cubicBezTo>
                    <a:pt x="19" y="28"/>
                    <a:pt x="16" y="29"/>
                    <a:pt x="16" y="29"/>
                  </a:cubicBezTo>
                  <a:cubicBezTo>
                    <a:pt x="11" y="30"/>
                    <a:pt x="6" y="27"/>
                    <a:pt x="5" y="22"/>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2"/>
            <p:cNvSpPr>
              <a:spLocks/>
            </p:cNvSpPr>
            <p:nvPr/>
          </p:nvSpPr>
          <p:spPr bwMode="auto">
            <a:xfrm>
              <a:off x="5565" y="2675"/>
              <a:ext cx="111" cy="41"/>
            </a:xfrm>
            <a:custGeom>
              <a:avLst/>
              <a:gdLst>
                <a:gd name="T0" fmla="*/ 0 w 55"/>
                <a:gd name="T1" fmla="*/ 13 h 20"/>
                <a:gd name="T2" fmla="*/ 9 w 55"/>
                <a:gd name="T3" fmla="*/ 4 h 20"/>
                <a:gd name="T4" fmla="*/ 45 w 55"/>
                <a:gd name="T5" fmla="*/ 0 h 20"/>
                <a:gd name="T6" fmla="*/ 55 w 55"/>
                <a:gd name="T7" fmla="*/ 7 h 20"/>
                <a:gd name="T8" fmla="*/ 47 w 55"/>
                <a:gd name="T9" fmla="*/ 17 h 20"/>
                <a:gd name="T10" fmla="*/ 10 w 55"/>
                <a:gd name="T11" fmla="*/ 20 h 20"/>
                <a:gd name="T12" fmla="*/ 0 w 55"/>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55" h="20">
                  <a:moveTo>
                    <a:pt x="0" y="13"/>
                  </a:moveTo>
                  <a:cubicBezTo>
                    <a:pt x="0" y="8"/>
                    <a:pt x="4" y="4"/>
                    <a:pt x="9" y="4"/>
                  </a:cubicBezTo>
                  <a:cubicBezTo>
                    <a:pt x="45" y="0"/>
                    <a:pt x="45" y="0"/>
                    <a:pt x="45" y="0"/>
                  </a:cubicBezTo>
                  <a:cubicBezTo>
                    <a:pt x="50" y="0"/>
                    <a:pt x="55" y="3"/>
                    <a:pt x="55" y="7"/>
                  </a:cubicBezTo>
                  <a:cubicBezTo>
                    <a:pt x="55" y="12"/>
                    <a:pt x="52" y="17"/>
                    <a:pt x="47" y="17"/>
                  </a:cubicBezTo>
                  <a:cubicBezTo>
                    <a:pt x="10" y="20"/>
                    <a:pt x="10" y="20"/>
                    <a:pt x="10" y="20"/>
                  </a:cubicBezTo>
                  <a:cubicBezTo>
                    <a:pt x="5" y="20"/>
                    <a:pt x="1" y="17"/>
                    <a:pt x="0" y="13"/>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3"/>
            <p:cNvSpPr>
              <a:spLocks/>
            </p:cNvSpPr>
            <p:nvPr/>
          </p:nvSpPr>
          <p:spPr bwMode="auto">
            <a:xfrm>
              <a:off x="5543" y="2703"/>
              <a:ext cx="108" cy="51"/>
            </a:xfrm>
            <a:custGeom>
              <a:avLst/>
              <a:gdLst>
                <a:gd name="T0" fmla="*/ 1 w 54"/>
                <a:gd name="T1" fmla="*/ 18 h 25"/>
                <a:gd name="T2" fmla="*/ 8 w 54"/>
                <a:gd name="T3" fmla="*/ 9 h 25"/>
                <a:gd name="T4" fmla="*/ 44 w 54"/>
                <a:gd name="T5" fmla="*/ 1 h 25"/>
                <a:gd name="T6" fmla="*/ 54 w 54"/>
                <a:gd name="T7" fmla="*/ 7 h 25"/>
                <a:gd name="T8" fmla="*/ 48 w 54"/>
                <a:gd name="T9" fmla="*/ 17 h 25"/>
                <a:gd name="T10" fmla="*/ 11 w 54"/>
                <a:gd name="T11" fmla="*/ 25 h 25"/>
                <a:gd name="T12" fmla="*/ 1 w 54"/>
                <a:gd name="T13" fmla="*/ 18 h 25"/>
              </a:gdLst>
              <a:ahLst/>
              <a:cxnLst>
                <a:cxn ang="0">
                  <a:pos x="T0" y="T1"/>
                </a:cxn>
                <a:cxn ang="0">
                  <a:pos x="T2" y="T3"/>
                </a:cxn>
                <a:cxn ang="0">
                  <a:pos x="T4" y="T5"/>
                </a:cxn>
                <a:cxn ang="0">
                  <a:pos x="T6" y="T7"/>
                </a:cxn>
                <a:cxn ang="0">
                  <a:pos x="T8" y="T9"/>
                </a:cxn>
                <a:cxn ang="0">
                  <a:pos x="T10" y="T11"/>
                </a:cxn>
                <a:cxn ang="0">
                  <a:pos x="T12" y="T13"/>
                </a:cxn>
              </a:cxnLst>
              <a:rect l="0" t="0" r="r" b="b"/>
              <a:pathLst>
                <a:path w="54" h="25">
                  <a:moveTo>
                    <a:pt x="1" y="18"/>
                  </a:moveTo>
                  <a:cubicBezTo>
                    <a:pt x="0" y="14"/>
                    <a:pt x="3" y="9"/>
                    <a:pt x="8" y="9"/>
                  </a:cubicBezTo>
                  <a:cubicBezTo>
                    <a:pt x="44" y="1"/>
                    <a:pt x="44" y="1"/>
                    <a:pt x="44" y="1"/>
                  </a:cubicBezTo>
                  <a:cubicBezTo>
                    <a:pt x="49" y="0"/>
                    <a:pt x="53" y="3"/>
                    <a:pt x="54" y="7"/>
                  </a:cubicBezTo>
                  <a:cubicBezTo>
                    <a:pt x="54" y="12"/>
                    <a:pt x="52" y="17"/>
                    <a:pt x="48" y="17"/>
                  </a:cubicBezTo>
                  <a:cubicBezTo>
                    <a:pt x="11" y="25"/>
                    <a:pt x="11" y="25"/>
                    <a:pt x="11" y="25"/>
                  </a:cubicBezTo>
                  <a:cubicBezTo>
                    <a:pt x="6" y="25"/>
                    <a:pt x="2" y="23"/>
                    <a:pt x="1" y="18"/>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4"/>
            <p:cNvSpPr>
              <a:spLocks/>
            </p:cNvSpPr>
            <p:nvPr/>
          </p:nvSpPr>
          <p:spPr bwMode="auto">
            <a:xfrm>
              <a:off x="5517" y="2720"/>
              <a:ext cx="82" cy="28"/>
            </a:xfrm>
            <a:custGeom>
              <a:avLst/>
              <a:gdLst>
                <a:gd name="T0" fmla="*/ 0 w 41"/>
                <a:gd name="T1" fmla="*/ 6 h 14"/>
                <a:gd name="T2" fmla="*/ 7 w 41"/>
                <a:gd name="T3" fmla="*/ 0 h 14"/>
                <a:gd name="T4" fmla="*/ 33 w 41"/>
                <a:gd name="T5" fmla="*/ 1 h 14"/>
                <a:gd name="T6" fmla="*/ 41 w 41"/>
                <a:gd name="T7" fmla="*/ 7 h 14"/>
                <a:gd name="T8" fmla="*/ 33 w 41"/>
                <a:gd name="T9" fmla="*/ 14 h 14"/>
                <a:gd name="T10" fmla="*/ 7 w 41"/>
                <a:gd name="T11" fmla="*/ 14 h 14"/>
                <a:gd name="T12" fmla="*/ 0 w 41"/>
                <a:gd name="T13" fmla="*/ 6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0" y="6"/>
                  </a:moveTo>
                  <a:cubicBezTo>
                    <a:pt x="0" y="3"/>
                    <a:pt x="2" y="0"/>
                    <a:pt x="7" y="0"/>
                  </a:cubicBezTo>
                  <a:cubicBezTo>
                    <a:pt x="33" y="1"/>
                    <a:pt x="33" y="1"/>
                    <a:pt x="33" y="1"/>
                  </a:cubicBezTo>
                  <a:cubicBezTo>
                    <a:pt x="37" y="1"/>
                    <a:pt x="41" y="3"/>
                    <a:pt x="41" y="7"/>
                  </a:cubicBezTo>
                  <a:cubicBezTo>
                    <a:pt x="41" y="12"/>
                    <a:pt x="37" y="14"/>
                    <a:pt x="33" y="14"/>
                  </a:cubicBezTo>
                  <a:cubicBezTo>
                    <a:pt x="7" y="14"/>
                    <a:pt x="7" y="14"/>
                    <a:pt x="7" y="14"/>
                  </a:cubicBezTo>
                  <a:cubicBezTo>
                    <a:pt x="2" y="14"/>
                    <a:pt x="0" y="11"/>
                    <a:pt x="0" y="6"/>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5"/>
            <p:cNvSpPr>
              <a:spLocks/>
            </p:cNvSpPr>
            <p:nvPr/>
          </p:nvSpPr>
          <p:spPr bwMode="auto">
            <a:xfrm>
              <a:off x="5559" y="2641"/>
              <a:ext cx="133" cy="48"/>
            </a:xfrm>
            <a:custGeom>
              <a:avLst/>
              <a:gdLst>
                <a:gd name="T0" fmla="*/ 0 w 66"/>
                <a:gd name="T1" fmla="*/ 15 h 24"/>
                <a:gd name="T2" fmla="*/ 8 w 66"/>
                <a:gd name="T3" fmla="*/ 5 h 24"/>
                <a:gd name="T4" fmla="*/ 56 w 66"/>
                <a:gd name="T5" fmla="*/ 0 h 24"/>
                <a:gd name="T6" fmla="*/ 66 w 66"/>
                <a:gd name="T7" fmla="*/ 9 h 24"/>
                <a:gd name="T8" fmla="*/ 58 w 66"/>
                <a:gd name="T9" fmla="*/ 19 h 24"/>
                <a:gd name="T10" fmla="*/ 10 w 66"/>
                <a:gd name="T11" fmla="*/ 24 h 24"/>
                <a:gd name="T12" fmla="*/ 0 w 66"/>
                <a:gd name="T13" fmla="*/ 15 h 24"/>
              </a:gdLst>
              <a:ahLst/>
              <a:cxnLst>
                <a:cxn ang="0">
                  <a:pos x="T0" y="T1"/>
                </a:cxn>
                <a:cxn ang="0">
                  <a:pos x="T2" y="T3"/>
                </a:cxn>
                <a:cxn ang="0">
                  <a:pos x="T4" y="T5"/>
                </a:cxn>
                <a:cxn ang="0">
                  <a:pos x="T6" y="T7"/>
                </a:cxn>
                <a:cxn ang="0">
                  <a:pos x="T8" y="T9"/>
                </a:cxn>
                <a:cxn ang="0">
                  <a:pos x="T10" y="T11"/>
                </a:cxn>
                <a:cxn ang="0">
                  <a:pos x="T12" y="T13"/>
                </a:cxn>
              </a:cxnLst>
              <a:rect l="0" t="0" r="r" b="b"/>
              <a:pathLst>
                <a:path w="66" h="24">
                  <a:moveTo>
                    <a:pt x="0" y="15"/>
                  </a:moveTo>
                  <a:cubicBezTo>
                    <a:pt x="0" y="11"/>
                    <a:pt x="4" y="6"/>
                    <a:pt x="8" y="5"/>
                  </a:cubicBezTo>
                  <a:cubicBezTo>
                    <a:pt x="56" y="0"/>
                    <a:pt x="56" y="0"/>
                    <a:pt x="56" y="0"/>
                  </a:cubicBezTo>
                  <a:cubicBezTo>
                    <a:pt x="62" y="0"/>
                    <a:pt x="65" y="3"/>
                    <a:pt x="66" y="9"/>
                  </a:cubicBezTo>
                  <a:cubicBezTo>
                    <a:pt x="66" y="14"/>
                    <a:pt x="63" y="19"/>
                    <a:pt x="58" y="19"/>
                  </a:cubicBezTo>
                  <a:cubicBezTo>
                    <a:pt x="10" y="24"/>
                    <a:pt x="10" y="24"/>
                    <a:pt x="10" y="24"/>
                  </a:cubicBezTo>
                  <a:cubicBezTo>
                    <a:pt x="5" y="24"/>
                    <a:pt x="1" y="21"/>
                    <a:pt x="0" y="15"/>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6"/>
            <p:cNvSpPr>
              <a:spLocks/>
            </p:cNvSpPr>
            <p:nvPr/>
          </p:nvSpPr>
          <p:spPr bwMode="auto">
            <a:xfrm>
              <a:off x="5493" y="2625"/>
              <a:ext cx="118" cy="139"/>
            </a:xfrm>
            <a:custGeom>
              <a:avLst/>
              <a:gdLst>
                <a:gd name="T0" fmla="*/ 5 w 59"/>
                <a:gd name="T1" fmla="*/ 54 h 69"/>
                <a:gd name="T2" fmla="*/ 0 w 59"/>
                <a:gd name="T3" fmla="*/ 9 h 69"/>
                <a:gd name="T4" fmla="*/ 30 w 59"/>
                <a:gd name="T5" fmla="*/ 2 h 69"/>
                <a:gd name="T6" fmla="*/ 51 w 59"/>
                <a:gd name="T7" fmla="*/ 50 h 69"/>
                <a:gd name="T8" fmla="*/ 47 w 59"/>
                <a:gd name="T9" fmla="*/ 61 h 69"/>
                <a:gd name="T10" fmla="*/ 5 w 59"/>
                <a:gd name="T11" fmla="*/ 54 h 69"/>
              </a:gdLst>
              <a:ahLst/>
              <a:cxnLst>
                <a:cxn ang="0">
                  <a:pos x="T0" y="T1"/>
                </a:cxn>
                <a:cxn ang="0">
                  <a:pos x="T2" y="T3"/>
                </a:cxn>
                <a:cxn ang="0">
                  <a:pos x="T4" y="T5"/>
                </a:cxn>
                <a:cxn ang="0">
                  <a:pos x="T6" y="T7"/>
                </a:cxn>
                <a:cxn ang="0">
                  <a:pos x="T8" y="T9"/>
                </a:cxn>
                <a:cxn ang="0">
                  <a:pos x="T10" y="T11"/>
                </a:cxn>
              </a:cxnLst>
              <a:rect l="0" t="0" r="r" b="b"/>
              <a:pathLst>
                <a:path w="59" h="69">
                  <a:moveTo>
                    <a:pt x="5" y="54"/>
                  </a:moveTo>
                  <a:cubicBezTo>
                    <a:pt x="0" y="35"/>
                    <a:pt x="0" y="9"/>
                    <a:pt x="0" y="9"/>
                  </a:cubicBezTo>
                  <a:cubicBezTo>
                    <a:pt x="29" y="0"/>
                    <a:pt x="30" y="2"/>
                    <a:pt x="30" y="2"/>
                  </a:cubicBezTo>
                  <a:cubicBezTo>
                    <a:pt x="59" y="49"/>
                    <a:pt x="51" y="50"/>
                    <a:pt x="51" y="50"/>
                  </a:cubicBezTo>
                  <a:cubicBezTo>
                    <a:pt x="54" y="54"/>
                    <a:pt x="52" y="61"/>
                    <a:pt x="47" y="61"/>
                  </a:cubicBezTo>
                  <a:cubicBezTo>
                    <a:pt x="33" y="65"/>
                    <a:pt x="8" y="69"/>
                    <a:pt x="5" y="54"/>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7"/>
            <p:cNvSpPr>
              <a:spLocks/>
            </p:cNvSpPr>
            <p:nvPr/>
          </p:nvSpPr>
          <p:spPr bwMode="auto">
            <a:xfrm>
              <a:off x="5473" y="2619"/>
              <a:ext cx="80" cy="68"/>
            </a:xfrm>
            <a:custGeom>
              <a:avLst/>
              <a:gdLst>
                <a:gd name="T0" fmla="*/ 40 w 40"/>
                <a:gd name="T1" fmla="*/ 7 h 34"/>
                <a:gd name="T2" fmla="*/ 0 w 40"/>
                <a:gd name="T3" fmla="*/ 15 h 34"/>
                <a:gd name="T4" fmla="*/ 12 w 40"/>
                <a:gd name="T5" fmla="*/ 34 h 34"/>
              </a:gdLst>
              <a:ahLst/>
              <a:cxnLst>
                <a:cxn ang="0">
                  <a:pos x="T0" y="T1"/>
                </a:cxn>
                <a:cxn ang="0">
                  <a:pos x="T2" y="T3"/>
                </a:cxn>
                <a:cxn ang="0">
                  <a:pos x="T4" y="T5"/>
                </a:cxn>
              </a:cxnLst>
              <a:rect l="0" t="0" r="r" b="b"/>
              <a:pathLst>
                <a:path w="40" h="34">
                  <a:moveTo>
                    <a:pt x="40" y="7"/>
                  </a:moveTo>
                  <a:cubicBezTo>
                    <a:pt x="31" y="0"/>
                    <a:pt x="10" y="5"/>
                    <a:pt x="0" y="15"/>
                  </a:cubicBezTo>
                  <a:cubicBezTo>
                    <a:pt x="3" y="29"/>
                    <a:pt x="12" y="34"/>
                    <a:pt x="12" y="34"/>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8"/>
            <p:cNvSpPr>
              <a:spLocks/>
            </p:cNvSpPr>
            <p:nvPr/>
          </p:nvSpPr>
          <p:spPr bwMode="auto">
            <a:xfrm>
              <a:off x="4928" y="2435"/>
              <a:ext cx="533" cy="445"/>
            </a:xfrm>
            <a:custGeom>
              <a:avLst/>
              <a:gdLst>
                <a:gd name="T0" fmla="*/ 265 w 265"/>
                <a:gd name="T1" fmla="*/ 174 h 222"/>
                <a:gd name="T2" fmla="*/ 85 w 265"/>
                <a:gd name="T3" fmla="*/ 218 h 222"/>
                <a:gd name="T4" fmla="*/ 37 w 265"/>
                <a:gd name="T5" fmla="*/ 187 h 222"/>
                <a:gd name="T6" fmla="*/ 2 w 265"/>
                <a:gd name="T7" fmla="*/ 36 h 222"/>
                <a:gd name="T8" fmla="*/ 11 w 265"/>
                <a:gd name="T9" fmla="*/ 0 h 222"/>
                <a:gd name="T10" fmla="*/ 7 w 265"/>
                <a:gd name="T11" fmla="*/ 39 h 222"/>
                <a:gd name="T12" fmla="*/ 41 w 265"/>
                <a:gd name="T13" fmla="*/ 185 h 222"/>
                <a:gd name="T14" fmla="*/ 84 w 265"/>
                <a:gd name="T15" fmla="*/ 213 h 222"/>
                <a:gd name="T16" fmla="*/ 264 w 265"/>
                <a:gd name="T17" fmla="*/ 170 h 222"/>
                <a:gd name="T18" fmla="*/ 265 w 265"/>
                <a:gd name="T19" fmla="*/ 17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22">
                  <a:moveTo>
                    <a:pt x="265" y="174"/>
                  </a:moveTo>
                  <a:cubicBezTo>
                    <a:pt x="85" y="218"/>
                    <a:pt x="85" y="218"/>
                    <a:pt x="85" y="218"/>
                  </a:cubicBezTo>
                  <a:cubicBezTo>
                    <a:pt x="64" y="222"/>
                    <a:pt x="42" y="208"/>
                    <a:pt x="37" y="187"/>
                  </a:cubicBezTo>
                  <a:cubicBezTo>
                    <a:pt x="36" y="186"/>
                    <a:pt x="2" y="36"/>
                    <a:pt x="2" y="36"/>
                  </a:cubicBezTo>
                  <a:cubicBezTo>
                    <a:pt x="0" y="22"/>
                    <a:pt x="4" y="10"/>
                    <a:pt x="11" y="0"/>
                  </a:cubicBezTo>
                  <a:cubicBezTo>
                    <a:pt x="3" y="9"/>
                    <a:pt x="4" y="27"/>
                    <a:pt x="7" y="39"/>
                  </a:cubicBezTo>
                  <a:cubicBezTo>
                    <a:pt x="7" y="39"/>
                    <a:pt x="40" y="184"/>
                    <a:pt x="41" y="185"/>
                  </a:cubicBezTo>
                  <a:cubicBezTo>
                    <a:pt x="47" y="208"/>
                    <a:pt x="64" y="217"/>
                    <a:pt x="84" y="213"/>
                  </a:cubicBezTo>
                  <a:cubicBezTo>
                    <a:pt x="86" y="213"/>
                    <a:pt x="264" y="170"/>
                    <a:pt x="264" y="170"/>
                  </a:cubicBezTo>
                  <a:lnTo>
                    <a:pt x="265" y="174"/>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Rectangle 5"/>
          <p:cNvSpPr/>
          <p:nvPr/>
        </p:nvSpPr>
        <p:spPr>
          <a:xfrm>
            <a:off x="355603" y="687665"/>
            <a:ext cx="6832600" cy="5293757"/>
          </a:xfrm>
          <a:prstGeom prst="rect">
            <a:avLst/>
          </a:prstGeom>
        </p:spPr>
        <p:txBody>
          <a:bodyPr wrap="square">
            <a:spAutoFit/>
          </a:bodyPr>
          <a:lstStyle/>
          <a:p>
            <a:r>
              <a:rPr lang="en-US" sz="3200" dirty="0">
                <a:solidFill>
                  <a:srgbClr val="505050"/>
                </a:solidFill>
                <a:latin typeface="Segoe UI" panose="020B0502040204020203" pitchFamily="34" charset="0"/>
              </a:rPr>
              <a:t>By 2020 the</a:t>
            </a:r>
          </a:p>
          <a:p>
            <a:r>
              <a:rPr lang="en-US" sz="6600" dirty="0">
                <a:solidFill>
                  <a:srgbClr val="008272"/>
                </a:solidFill>
                <a:latin typeface="Segoe Pro Light" panose="020B0302040504020203" pitchFamily="34" charset="0"/>
              </a:rPr>
              <a:t>customer will manage 85%</a:t>
            </a:r>
          </a:p>
          <a:p>
            <a:pPr>
              <a:spcBef>
                <a:spcPts val="1200"/>
              </a:spcBef>
            </a:pPr>
            <a:r>
              <a:rPr lang="en-US" sz="3200" dirty="0">
                <a:solidFill>
                  <a:srgbClr val="505050"/>
                </a:solidFill>
                <a:latin typeface="Segoe UI" panose="020B0502040204020203" pitchFamily="34" charset="0"/>
              </a:rPr>
              <a:t>of the relationship with an enterprise</a:t>
            </a:r>
          </a:p>
          <a:p>
            <a:r>
              <a:rPr lang="en-US" sz="6600" dirty="0">
                <a:solidFill>
                  <a:srgbClr val="2F60E0"/>
                </a:solidFill>
                <a:latin typeface="Segoe Pro Light" panose="020B0302040504020203" pitchFamily="34" charset="0"/>
              </a:rPr>
              <a:t>without interacting with a human.</a:t>
            </a:r>
            <a:endParaRPr lang="en-US" sz="3200" dirty="0">
              <a:solidFill>
                <a:srgbClr val="505050"/>
              </a:solidFill>
              <a:latin typeface="Segoe UI" panose="020B0502040204020203" pitchFamily="34" charset="0"/>
            </a:endParaRPr>
          </a:p>
        </p:txBody>
      </p:sp>
      <p:sp>
        <p:nvSpPr>
          <p:cNvPr id="122" name="TextBox 121"/>
          <p:cNvSpPr txBox="1"/>
          <p:nvPr/>
        </p:nvSpPr>
        <p:spPr>
          <a:xfrm>
            <a:off x="5191389" y="5033385"/>
            <a:ext cx="287867" cy="4339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000" dirty="0">
                <a:solidFill>
                  <a:srgbClr val="505050"/>
                </a:solidFill>
                <a:latin typeface="Segoe UI Light" panose="020B0502040204020203" pitchFamily="34" charset="0"/>
                <a:cs typeface="Segoe UI Light" panose="020B0502040204020203" pitchFamily="34" charset="0"/>
              </a:rPr>
              <a:t>5</a:t>
            </a:r>
            <a:endParaRPr lang="en-US" sz="1000" dirty="0">
              <a:solidFill>
                <a:srgbClr val="505050"/>
              </a:solidFill>
            </a:endParaRPr>
          </a:p>
        </p:txBody>
      </p:sp>
    </p:spTree>
    <p:extLst>
      <p:ext uri="{BB962C8B-B14F-4D97-AF65-F5344CB8AC3E}">
        <p14:creationId xmlns:p14="http://schemas.microsoft.com/office/powerpoint/2010/main" val="28422434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a:t>
            </a:r>
            <a:br>
              <a:rPr lang="en-US" dirty="0"/>
            </a:br>
            <a:r>
              <a:rPr lang="en-US" dirty="0"/>
              <a:t>Call Center Automation</a:t>
            </a:r>
          </a:p>
        </p:txBody>
      </p:sp>
    </p:spTree>
    <p:extLst>
      <p:ext uri="{BB962C8B-B14F-4D97-AF65-F5344CB8AC3E}">
        <p14:creationId xmlns:p14="http://schemas.microsoft.com/office/powerpoint/2010/main" val="353948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WHITE TEMPLATE">
  <a:themeElements>
    <a:clrScheme name="Custom 2">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potx" id="{5934182C-5E91-4AA0-AC54-8FABA87FDE33}" vid="{A438645E-38DE-470C-AF49-BEF4F95CC5B2}"/>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35119</TotalTime>
  <Words>919</Words>
  <Application>Microsoft Office PowerPoint</Application>
  <PresentationFormat>Widescreen</PresentationFormat>
  <Paragraphs>137</Paragraphs>
  <Slides>19</Slides>
  <Notes>7</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Calibri</vt:lpstr>
      <vt:lpstr>Calibri Light</vt:lpstr>
      <vt:lpstr>Consolas</vt:lpstr>
      <vt:lpstr>Segoe Pro Light</vt:lpstr>
      <vt:lpstr>Segoe UI</vt:lpstr>
      <vt:lpstr>Segoe UI Light</vt:lpstr>
      <vt:lpstr>Segoe UI Semibold</vt:lpstr>
      <vt:lpstr>Segoe UI Semilight</vt:lpstr>
      <vt:lpstr>Wingdings</vt:lpstr>
      <vt:lpstr>2_WHITE TEMPLATE</vt:lpstr>
      <vt:lpstr>Custom Design</vt:lpstr>
      <vt:lpstr>Call Center Automation</vt:lpstr>
      <vt:lpstr>PowerPoint Presentation</vt:lpstr>
      <vt:lpstr>Why Use Call Center Automation</vt:lpstr>
      <vt:lpstr>PowerPoint Presentation</vt:lpstr>
      <vt:lpstr>PowerPoint Presentation</vt:lpstr>
      <vt:lpstr>PowerPoint Presentation</vt:lpstr>
      <vt:lpstr>PowerPoint Presentation</vt:lpstr>
      <vt:lpstr>PowerPoint Presentation</vt:lpstr>
      <vt:lpstr>Inside Call Center Automation</vt:lpstr>
      <vt:lpstr>PowerPoint Presentation</vt:lpstr>
      <vt:lpstr>PowerPoint Presentation</vt:lpstr>
      <vt:lpstr>Cortana Intelligence Suite</vt:lpstr>
      <vt:lpstr>PowerPoint Presentation</vt:lpstr>
      <vt:lpstr>PowerPoint Presentation</vt:lpstr>
      <vt:lpstr>PowerPoint Presentation</vt:lpstr>
      <vt:lpstr>PowerPoint Presentation</vt:lpstr>
      <vt:lpstr>Appendix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Lunnin (Kforce)</dc:creator>
  <cp:lastModifiedBy>Rahee Ghosh Peshawaria</cp:lastModifiedBy>
  <cp:revision>537</cp:revision>
  <dcterms:created xsi:type="dcterms:W3CDTF">2016-05-26T06:26:46Z</dcterms:created>
  <dcterms:modified xsi:type="dcterms:W3CDTF">2016-11-18T21:54:20Z</dcterms:modified>
</cp:coreProperties>
</file>